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8" r:id="rId12"/>
    <p:sldId id="267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21B82A-8542-CD48-B8D7-3238BBA9055A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1"/>
            <p14:sldId id="265"/>
            <p14:sldId id="266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/>
    <p:restoredTop sz="94599"/>
  </p:normalViewPr>
  <p:slideViewPr>
    <p:cSldViewPr snapToGrid="0" snapToObjects="1">
      <p:cViewPr varScale="1">
        <p:scale>
          <a:sx n="87" d="100"/>
          <a:sy n="87" d="100"/>
        </p:scale>
        <p:origin x="6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yhandl\Desktop\Pneumonia%20Panel%20Projec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yhandl\Desktop\Pneumonia%20Panel%20Projec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emmyhandl\Desktop\Pneumonia%20Panel%20Projec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/>
              <a:t>Biofire Vs. Culture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2CB-814C-8CCE-0BBED3C6C0A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2CB-814C-8CCE-0BBED3C6C0A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2CB-814C-8CCE-0BBED3C6C0A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2CB-814C-8CCE-0BBED3C6C0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Sheet1!$B$27:$E$27</c:f>
              <c:strCache>
                <c:ptCount val="4"/>
                <c:pt idx="0">
                  <c:v>Both Techniques Negative</c:v>
                </c:pt>
                <c:pt idx="1">
                  <c:v>Both Techniques positive</c:v>
                </c:pt>
                <c:pt idx="2">
                  <c:v>Biofire Panel Positive only</c:v>
                </c:pt>
                <c:pt idx="3">
                  <c:v>Culture Positive Only</c:v>
                </c:pt>
              </c:strCache>
            </c:strRef>
          </c:cat>
          <c:val>
            <c:numRef>
              <c:f>Sheet1!$B$28:$E$28</c:f>
              <c:numCache>
                <c:formatCode>General</c:formatCode>
                <c:ptCount val="4"/>
                <c:pt idx="0">
                  <c:v>8</c:v>
                </c:pt>
                <c:pt idx="1">
                  <c:v>12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CB-814C-8CCE-0BBED3C6C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PCR Detection vs. Standard Culture</a:t>
            </a:r>
          </a:p>
        </c:rich>
      </c:tx>
      <c:layout>
        <c:manualLayout>
          <c:xMode val="edge"/>
          <c:yMode val="edge"/>
          <c:x val="0.292535631276713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0888737558703599E-2"/>
          <c:y val="0.1172361108766914"/>
          <c:w val="0.94830661491149126"/>
          <c:h val="0.570200549936413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PCR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Sheet4!$A$2:$A$12</c:f>
              <c:strCache>
                <c:ptCount val="11"/>
                <c:pt idx="0">
                  <c:v>S.pyogenes</c:v>
                </c:pt>
                <c:pt idx="1">
                  <c:v>S.pneumoniae</c:v>
                </c:pt>
                <c:pt idx="2">
                  <c:v>S.agalactiae</c:v>
                </c:pt>
                <c:pt idx="3">
                  <c:v>S.aureus</c:v>
                </c:pt>
                <c:pt idx="4">
                  <c:v>S.marcescens</c:v>
                </c:pt>
                <c:pt idx="5">
                  <c:v>P. aeruginosa</c:v>
                </c:pt>
                <c:pt idx="6">
                  <c:v>H. influenza</c:v>
                </c:pt>
                <c:pt idx="7">
                  <c:v>M. catarrhalis</c:v>
                </c:pt>
                <c:pt idx="8">
                  <c:v>C. pneumoniae</c:v>
                </c:pt>
                <c:pt idx="9">
                  <c:v>E. coli</c:v>
                </c:pt>
                <c:pt idx="10">
                  <c:v>E. cloacae </c:v>
                </c:pt>
              </c:strCache>
            </c:strRef>
          </c:cat>
          <c:val>
            <c:numRef>
              <c:f>Sheet4!$B$2:$B$12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FE-FC46-938B-503F54FAC102}"/>
            </c:ext>
          </c:extLst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Culture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Sheet4!$A$2:$A$12</c:f>
              <c:strCache>
                <c:ptCount val="11"/>
                <c:pt idx="0">
                  <c:v>S.pyogenes</c:v>
                </c:pt>
                <c:pt idx="1">
                  <c:v>S.pneumoniae</c:v>
                </c:pt>
                <c:pt idx="2">
                  <c:v>S.agalactiae</c:v>
                </c:pt>
                <c:pt idx="3">
                  <c:v>S.aureus</c:v>
                </c:pt>
                <c:pt idx="4">
                  <c:v>S.marcescens</c:v>
                </c:pt>
                <c:pt idx="5">
                  <c:v>P. aeruginosa</c:v>
                </c:pt>
                <c:pt idx="6">
                  <c:v>H. influenza</c:v>
                </c:pt>
                <c:pt idx="7">
                  <c:v>M. catarrhalis</c:v>
                </c:pt>
                <c:pt idx="8">
                  <c:v>C. pneumoniae</c:v>
                </c:pt>
                <c:pt idx="9">
                  <c:v>E. coli</c:v>
                </c:pt>
                <c:pt idx="10">
                  <c:v>E. cloacae </c:v>
                </c:pt>
              </c:strCache>
            </c:strRef>
          </c:cat>
          <c:val>
            <c:numRef>
              <c:f>Sheet4!$C$2:$C$12</c:f>
              <c:numCache>
                <c:formatCode>General</c:formatCode>
                <c:ptCount val="11"/>
                <c:pt idx="3">
                  <c:v>6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FE-FC46-938B-503F54FAC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832511007"/>
        <c:axId val="1832512687"/>
      </c:barChart>
      <c:catAx>
        <c:axId val="1832511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512687"/>
        <c:crosses val="autoZero"/>
        <c:auto val="1"/>
        <c:lblAlgn val="ctr"/>
        <c:lblOffset val="100"/>
        <c:noMultiLvlLbl val="0"/>
      </c:catAx>
      <c:valAx>
        <c:axId val="18325126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511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663403751339586"/>
          <c:y val="0.92443885637483014"/>
          <c:w val="0.16509671577471921"/>
          <c:h val="5.9177972015912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4990914597215"/>
          <c:y val="2.6303945662436698E-2"/>
          <c:w val="0.65167484352917426"/>
          <c:h val="0.83569556192033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Sheet4!$A$24:$A$27</c:f>
              <c:strCache>
                <c:ptCount val="4"/>
                <c:pt idx="0">
                  <c:v>Human Rhinovirus/ Enterovirus</c:v>
                </c:pt>
                <c:pt idx="1">
                  <c:v>Influenza A</c:v>
                </c:pt>
                <c:pt idx="2">
                  <c:v>Parainfluenza Virus</c:v>
                </c:pt>
                <c:pt idx="3">
                  <c:v>RSV</c:v>
                </c:pt>
              </c:strCache>
            </c:strRef>
          </c:cat>
          <c:val>
            <c:numRef>
              <c:f>Sheet4!$B$24:$B$27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56-0643-AD26-8782E06599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8469007"/>
        <c:axId val="1908432591"/>
      </c:barChart>
      <c:catAx>
        <c:axId val="19084690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32591"/>
        <c:crosses val="autoZero"/>
        <c:auto val="1"/>
        <c:lblAlgn val="ctr"/>
        <c:lblOffset val="100"/>
        <c:noMultiLvlLbl val="0"/>
      </c:catAx>
      <c:valAx>
        <c:axId val="1908432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8469007"/>
        <c:crosses val="autoZero"/>
        <c:crossBetween val="between"/>
      </c:valAx>
      <c:spPr>
        <a:solidFill>
          <a:schemeClr val="bg2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7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5392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65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0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34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92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1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0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5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1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2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54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3896-B129-294E-B34E-7B0A6C70BDA1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2066F-F30E-6545-AAAB-B5591BF1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32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ofiredx.com/products/the-filmarray-panels/filmarray-pneumon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C96C-DC85-B349-A608-C1BFB0FF4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Evaluation of Biofire® </a:t>
            </a:r>
            <a:r>
              <a:rPr lang="en-US" sz="3200" b="1" dirty="0" err="1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Filmarray</a:t>
            </a:r>
            <a:r>
              <a:rPr lang="en-US" sz="32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® Pneumonia Panel </a:t>
            </a:r>
            <a:br>
              <a:rPr lang="en-US" sz="32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</a:br>
            <a:r>
              <a:rPr lang="en-US" sz="32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And Comparison to Standard Culture</a:t>
            </a:r>
            <a:br>
              <a:rPr lang="en-US" sz="3200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3F415-B74C-984A-AEB3-789E39597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104" y="3156268"/>
            <a:ext cx="8791575" cy="1655762"/>
          </a:xfrm>
        </p:spPr>
        <p:txBody>
          <a:bodyPr>
            <a:normAutofit/>
          </a:bodyPr>
          <a:lstStyle/>
          <a:p>
            <a:endParaRPr lang="en-US" altLang="en-US" b="1" dirty="0">
              <a:latin typeface="Avenir Medium" panose="02000503020000020003" pitchFamily="2" charset="0"/>
            </a:endParaRPr>
          </a:p>
          <a:p>
            <a:r>
              <a:rPr lang="en-US" altLang="en-US" b="1" dirty="0">
                <a:latin typeface="Avenir Medium" panose="02000503020000020003" pitchFamily="2" charset="0"/>
              </a:rPr>
              <a:t>Emmy </a:t>
            </a:r>
            <a:r>
              <a:rPr lang="en-US" altLang="en-US" b="1" dirty="0" err="1">
                <a:latin typeface="Avenir Medium" panose="02000503020000020003" pitchFamily="2" charset="0"/>
              </a:rPr>
              <a:t>Handl</a:t>
            </a:r>
            <a:r>
              <a:rPr lang="en-US" altLang="en-US" b="1" dirty="0">
                <a:latin typeface="Avenir Book" panose="02000503020000020003" pitchFamily="2" charset="0"/>
              </a:rPr>
              <a:t>, Clinical Laboratory Science, </a:t>
            </a:r>
            <a:r>
              <a:rPr lang="en-US" altLang="en-US" dirty="0">
                <a:latin typeface="Avenir Book" panose="02000503020000020003" pitchFamily="2" charset="0"/>
              </a:rPr>
              <a:t>Montana State University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3356B-D596-914E-AE23-0DB915658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514" y="3790633"/>
            <a:ext cx="6311614" cy="28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0750-A8B3-C648-91A6-CDC429AB6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Viral Detection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7F0A1EC-3BD0-3C49-B4A1-3D7C84090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22111"/>
              </p:ext>
            </p:extLst>
          </p:nvPr>
        </p:nvGraphicFramePr>
        <p:xfrm>
          <a:off x="1141413" y="1977390"/>
          <a:ext cx="9906000" cy="381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7390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0D5D-D46D-F34A-B399-23C81D23F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143E-25F9-0642-BF5A-A81780231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culture failed to detect 50% of respiratory pathogens.</a:t>
            </a:r>
          </a:p>
          <a:p>
            <a:r>
              <a:rPr lang="en-US" dirty="0"/>
              <a:t>Data concludes this is more sensitive than current methods used at Bozeman Deaconess Hospital.</a:t>
            </a:r>
          </a:p>
          <a:p>
            <a:r>
              <a:rPr lang="en-US" dirty="0"/>
              <a:t>Biofire FilmArray Pneumonia Panel can be used as a tool to guide clinical decisions and antibiotic treatment.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05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25C9E-C92A-AC4D-A0FF-C80A0DFE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856E-A7F7-4C47-A4FD-F4D64FD9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samples contained antimicrobial resistance genes.</a:t>
            </a:r>
          </a:p>
          <a:p>
            <a:r>
              <a:rPr lang="en-US" dirty="0"/>
              <a:t>Pneumonia panel is not established for monitoring a current infection.</a:t>
            </a:r>
          </a:p>
          <a:p>
            <a:r>
              <a:rPr lang="en-US" dirty="0"/>
              <a:t>Susceptibility testing still required.</a:t>
            </a:r>
          </a:p>
          <a:p>
            <a:r>
              <a:rPr lang="en-US" dirty="0"/>
              <a:t>Validation still needed by having a third testing strategy to confirm.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26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1C88A-331D-3F4F-B4B3-CA812FD6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8873C-165F-7B41-9A43-422394B8B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Lee, S. H., </a:t>
            </a:r>
            <a:r>
              <a:rPr lang="en-US" sz="1400" dirty="0" err="1"/>
              <a:t>Ruan</a:t>
            </a:r>
            <a:r>
              <a:rPr lang="en-US" sz="1400" dirty="0"/>
              <a:t>, S.-Y., Pan, S.-C., Lee, T.-F., </a:t>
            </a:r>
            <a:r>
              <a:rPr lang="en-US" sz="1400" dirty="0" err="1"/>
              <a:t>Chien</a:t>
            </a:r>
            <a:r>
              <a:rPr lang="en-US" sz="1400" dirty="0"/>
              <a:t>, J.-Y., &amp; Hsueh, P.-R. (2019). Performance of a multiplex PCR pneumonia panel for the identification of respiratory pathogens and the main determinants of resistance from the lower respiratory tract specimens of adult patients in intensive care units. </a:t>
            </a:r>
            <a:r>
              <a:rPr lang="en-US" sz="1400" i="1" dirty="0"/>
              <a:t>Journal of Microbiology, Immunology and Infection</a:t>
            </a:r>
            <a:r>
              <a:rPr lang="en-US" sz="1400" dirty="0"/>
              <a:t>, </a:t>
            </a:r>
            <a:r>
              <a:rPr lang="en-US" sz="1400" i="1" dirty="0"/>
              <a:t>52</a:t>
            </a:r>
            <a:r>
              <a:rPr lang="en-US" sz="1400" dirty="0"/>
              <a:t>(6), 920–928. </a:t>
            </a:r>
            <a:r>
              <a:rPr lang="en-US" sz="1400" dirty="0" err="1"/>
              <a:t>doi</a:t>
            </a:r>
            <a:r>
              <a:rPr lang="en-US" sz="1400" dirty="0"/>
              <a:t>: 10.1016/j.jmii.2019.10.009</a:t>
            </a:r>
          </a:p>
          <a:p>
            <a:r>
              <a:rPr lang="en-US" sz="1400" dirty="0"/>
              <a:t>The BioFire® FilmArray® Pneumonia Panel. (n.d.). Retrieved February 15, 2020, from </a:t>
            </a:r>
            <a:r>
              <a:rPr lang="en-US" sz="1400" dirty="0">
                <a:hlinkClick r:id="rId2"/>
              </a:rPr>
              <a:t>https://www.biofiredx.com/products/the-filmarray-panels/filmarray-pneumonia/</a:t>
            </a:r>
            <a:endParaRPr lang="en-US" sz="1400" dirty="0"/>
          </a:p>
          <a:p>
            <a:r>
              <a:rPr lang="en-US" sz="1400" dirty="0" err="1"/>
              <a:t>Wearmouth</a:t>
            </a:r>
            <a:r>
              <a:rPr lang="en-US" sz="1400" dirty="0"/>
              <a:t>, D., &amp; Burns, P. (2020). </a:t>
            </a:r>
            <a:r>
              <a:rPr lang="en-US" sz="1400" dirty="0" err="1"/>
              <a:t>Modernising</a:t>
            </a:r>
            <a:r>
              <a:rPr lang="en-US" sz="1400" dirty="0"/>
              <a:t> respiratory diagnostics: the impact of </a:t>
            </a:r>
            <a:r>
              <a:rPr lang="en-US" sz="1400" dirty="0" err="1"/>
              <a:t>biofire</a:t>
            </a:r>
            <a:r>
              <a:rPr lang="en-US" sz="1400" dirty="0"/>
              <a:t> FilmArray pneumonia panel plus and respiratory panel on the detection of viruses and atypical bacteria. </a:t>
            </a:r>
            <a:r>
              <a:rPr lang="en-US" sz="1400" i="1" dirty="0"/>
              <a:t>Access Microbiology</a:t>
            </a:r>
            <a:r>
              <a:rPr lang="en-US" sz="1400" dirty="0"/>
              <a:t>, </a:t>
            </a:r>
            <a:r>
              <a:rPr lang="en-US" sz="1400" i="1" dirty="0"/>
              <a:t>2</a:t>
            </a:r>
            <a:r>
              <a:rPr lang="en-US" sz="1400" dirty="0"/>
              <a:t>(2). </a:t>
            </a:r>
            <a:r>
              <a:rPr lang="en-US" sz="1400" dirty="0" err="1"/>
              <a:t>doi</a:t>
            </a:r>
            <a:r>
              <a:rPr lang="en-US" sz="1400" dirty="0"/>
              <a:t>: 10.1099/acmi.fis2019.po0181</a:t>
            </a:r>
          </a:p>
        </p:txBody>
      </p:sp>
    </p:spTree>
    <p:extLst>
      <p:ext uri="{BB962C8B-B14F-4D97-AF65-F5344CB8AC3E}">
        <p14:creationId xmlns:p14="http://schemas.microsoft.com/office/powerpoint/2010/main" val="375998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E1A6E-211B-954B-844F-05DF384E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Biofire®</a:t>
            </a:r>
            <a:r>
              <a:rPr lang="en-US" dirty="0"/>
              <a:t> FilmArray</a:t>
            </a:r>
            <a:r>
              <a:rPr lang="en-US" b="1" dirty="0">
                <a:ln>
                  <a:solidFill>
                    <a:schemeClr val="bg1"/>
                  </a:solidFill>
                </a:ln>
                <a:latin typeface="Avenir Heavy"/>
                <a:ea typeface="ＭＳ Ｐゴシック" charset="0"/>
                <a:cs typeface="Avenir Heavy"/>
              </a:rPr>
              <a:t> ®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AE5DF-22C4-CA47-9498-EE7FC4BC1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91" y="1826577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effectLst/>
              </a:rPr>
              <a:t>The Biofire FilmArray identifies pneumonia causing pathogens in sputum (including endotracheal aspirates (ETA)) and bronchoalveolar lavage (BAL) specimens using multiplex PCR melting curve analysis.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F88B6-CD92-F145-834E-F03AC3AA2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431" y="3597434"/>
            <a:ext cx="3306756" cy="31259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2D490-2321-7B4F-A3EA-FD2B1FE00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853" y="3885551"/>
            <a:ext cx="2895207" cy="216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6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51BAE-E3EF-2940-B0DD-AD11519EF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Pneumonia Panel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704C-93E2-A14A-A964-0C9CF0752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6587"/>
            <a:ext cx="9905999" cy="3541714"/>
          </a:xfrm>
        </p:spPr>
        <p:txBody>
          <a:bodyPr/>
          <a:lstStyle/>
          <a:p>
            <a:r>
              <a:rPr lang="en-US" dirty="0"/>
              <a:t>15 types of bacteria are reported semi-quantitatively allowing for identification of pathogen or colonizer. </a:t>
            </a:r>
          </a:p>
          <a:p>
            <a:r>
              <a:rPr lang="en-US" dirty="0"/>
              <a:t>Atypical bacteria and viruses are reported qualitatively. </a:t>
            </a:r>
          </a:p>
          <a:p>
            <a:r>
              <a:rPr lang="en-US" dirty="0"/>
              <a:t>Antimicrobial resistance genes are reported qualitatively as detected or not detected.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183AC-7F91-7C4D-AF5A-ED135E00A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4844260"/>
            <a:ext cx="8138160" cy="1732539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0778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D086A8-B19F-704A-9989-A7BF9BF4D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292334"/>
              </p:ext>
            </p:extLst>
          </p:nvPr>
        </p:nvGraphicFramePr>
        <p:xfrm>
          <a:off x="2160271" y="343218"/>
          <a:ext cx="7120890" cy="62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7500">
                  <a:extLst>
                    <a:ext uri="{9D8B030D-6E8A-4147-A177-3AD203B41FA5}">
                      <a16:colId xmlns:a16="http://schemas.microsoft.com/office/drawing/2014/main" val="236860787"/>
                    </a:ext>
                  </a:extLst>
                </a:gridCol>
                <a:gridCol w="1452575">
                  <a:extLst>
                    <a:ext uri="{9D8B030D-6E8A-4147-A177-3AD203B41FA5}">
                      <a16:colId xmlns:a16="http://schemas.microsoft.com/office/drawing/2014/main" val="4025956671"/>
                    </a:ext>
                  </a:extLst>
                </a:gridCol>
                <a:gridCol w="1333953">
                  <a:extLst>
                    <a:ext uri="{9D8B030D-6E8A-4147-A177-3AD203B41FA5}">
                      <a16:colId xmlns:a16="http://schemas.microsoft.com/office/drawing/2014/main" val="1979961308"/>
                    </a:ext>
                  </a:extLst>
                </a:gridCol>
                <a:gridCol w="1756862">
                  <a:extLst>
                    <a:ext uri="{9D8B030D-6E8A-4147-A177-3AD203B41FA5}">
                      <a16:colId xmlns:a16="http://schemas.microsoft.com/office/drawing/2014/main" val="1187546264"/>
                    </a:ext>
                  </a:extLst>
                </a:gridCol>
              </a:tblGrid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Bacteria (Semi-quantitative)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Atypical Bacteria</a:t>
                      </a:r>
                    </a:p>
                    <a:p>
                      <a:r>
                        <a:rPr lang="en-US" sz="1200" dirty="0"/>
                        <a:t>(Qualitative)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Antibiotic Resistance Genes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943050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Acinetobacter/ baumannii complex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Legionella pneumophila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Influenza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ESBL</a:t>
                      </a:r>
                      <a:r>
                        <a:rPr lang="en-US" sz="1200" dirty="0"/>
                        <a:t>  CTX-M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97859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Enterobacter cloacae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Mycoplasma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Influenza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Carbapenemase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92336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Escherichia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Chlamydia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Adenovirus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KPC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912352"/>
                  </a:ext>
                </a:extLst>
              </a:tr>
              <a:tr h="224716">
                <a:tc>
                  <a:txBody>
                    <a:bodyPr/>
                    <a:lstStyle/>
                    <a:p>
                      <a:r>
                        <a:rPr lang="en-US" sz="1200" dirty="0"/>
                        <a:t>Haemophilus influenzae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Coronavirus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NDM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15897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Klebsiella aerogenes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Parainfluenza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Oxa48-like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957584"/>
                  </a:ext>
                </a:extLst>
              </a:tr>
              <a:tr h="561790">
                <a:tc>
                  <a:txBody>
                    <a:bodyPr/>
                    <a:lstStyle/>
                    <a:p>
                      <a:r>
                        <a:rPr lang="en-US" sz="1200" dirty="0"/>
                        <a:t>Klebsiella oxytoca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Human Rhinovirus/Enterovirus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VIM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581404"/>
                  </a:ext>
                </a:extLst>
              </a:tr>
              <a:tr h="561790">
                <a:tc>
                  <a:txBody>
                    <a:bodyPr/>
                    <a:lstStyle/>
                    <a:p>
                      <a:r>
                        <a:rPr lang="en-US" sz="1200" dirty="0"/>
                        <a:t>Klebsiella pneumoniae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Human Metapneumovirus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23067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Moraxella catarrhalis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Methicillin Resistance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27396"/>
                  </a:ext>
                </a:extLst>
              </a:tr>
              <a:tr h="393254">
                <a:tc>
                  <a:txBody>
                    <a:bodyPr/>
                    <a:lstStyle/>
                    <a:p>
                      <a:r>
                        <a:rPr lang="en-US" sz="1200" dirty="0"/>
                        <a:t>Proteus spp.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mecA</a:t>
                      </a:r>
                      <a:r>
                        <a:rPr lang="en-US" sz="1200" dirty="0"/>
                        <a:t>/</a:t>
                      </a:r>
                      <a:r>
                        <a:rPr lang="en-US" sz="1200" dirty="0" err="1"/>
                        <a:t>mecC</a:t>
                      </a:r>
                      <a:endParaRPr lang="en-US" sz="1200" dirty="0"/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193705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Pseudomonas aeruginosa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MREJ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468388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Serratia marcescens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698235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Staphylococcus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424041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Streptococcus agalactiae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133177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Streptococcus pneumoniae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337616"/>
                  </a:ext>
                </a:extLst>
              </a:tr>
              <a:tr h="282270">
                <a:tc>
                  <a:txBody>
                    <a:bodyPr/>
                    <a:lstStyle/>
                    <a:p>
                      <a:r>
                        <a:rPr lang="en-US" sz="1200" dirty="0"/>
                        <a:t>Streptococcus pyogenes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881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49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8FC9-EBCC-E34E-9EBD-81D15B75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tested?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A8176-99FB-FE4A-BCE8-B342543D7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STAT, emergency department, or ICU samples</a:t>
            </a:r>
          </a:p>
          <a:p>
            <a:r>
              <a:rPr lang="en-US" dirty="0"/>
              <a:t>Anyone who is intubated and showing signs of pneumonia</a:t>
            </a:r>
          </a:p>
          <a:p>
            <a:r>
              <a:rPr lang="en-US" dirty="0"/>
              <a:t>Testing is costly and should be done only when necessary</a:t>
            </a:r>
          </a:p>
        </p:txBody>
      </p:sp>
    </p:spTree>
    <p:extLst>
      <p:ext uri="{BB962C8B-B14F-4D97-AF65-F5344CB8AC3E}">
        <p14:creationId xmlns:p14="http://schemas.microsoft.com/office/powerpoint/2010/main" val="361766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CAE2-88A7-0B43-BC18-7F71B138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08C5-5E34-D14B-97B2-9C974AFA5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28 samples with the previously defined criteria were taken and run on the Biofire.</a:t>
            </a:r>
          </a:p>
          <a:p>
            <a:r>
              <a:rPr lang="en-US" dirty="0"/>
              <a:t>Samples were also cultured, which is the current protocol at Bozeman Deaconess Hospital.</a:t>
            </a:r>
          </a:p>
          <a:p>
            <a:r>
              <a:rPr lang="en-US" dirty="0"/>
              <a:t>Standard culture includes blood, chocolate and MacConkey plates.</a:t>
            </a:r>
          </a:p>
          <a:p>
            <a:r>
              <a:rPr lang="en-US" dirty="0"/>
              <a:t>Standard culture results were then compared with Biofire results.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89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93BA2C3-CE5F-B844-BD1E-47F03B498A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125991"/>
              </p:ext>
            </p:extLst>
          </p:nvPr>
        </p:nvGraphicFramePr>
        <p:xfrm>
          <a:off x="1291590" y="640080"/>
          <a:ext cx="9578340" cy="5543536"/>
        </p:xfrm>
        <a:graphic>
          <a:graphicData uri="http://schemas.openxmlformats.org/drawingml/2006/table">
            <a:tbl>
              <a:tblPr/>
              <a:tblGrid>
                <a:gridCol w="617220">
                  <a:extLst>
                    <a:ext uri="{9D8B030D-6E8A-4147-A177-3AD203B41FA5}">
                      <a16:colId xmlns:a16="http://schemas.microsoft.com/office/drawing/2014/main" val="3462990076"/>
                    </a:ext>
                  </a:extLst>
                </a:gridCol>
                <a:gridCol w="1192998">
                  <a:extLst>
                    <a:ext uri="{9D8B030D-6E8A-4147-A177-3AD203B41FA5}">
                      <a16:colId xmlns:a16="http://schemas.microsoft.com/office/drawing/2014/main" val="97984859"/>
                    </a:ext>
                  </a:extLst>
                </a:gridCol>
                <a:gridCol w="1154924">
                  <a:extLst>
                    <a:ext uri="{9D8B030D-6E8A-4147-A177-3AD203B41FA5}">
                      <a16:colId xmlns:a16="http://schemas.microsoft.com/office/drawing/2014/main" val="2799462893"/>
                    </a:ext>
                  </a:extLst>
                </a:gridCol>
                <a:gridCol w="1054496">
                  <a:extLst>
                    <a:ext uri="{9D8B030D-6E8A-4147-A177-3AD203B41FA5}">
                      <a16:colId xmlns:a16="http://schemas.microsoft.com/office/drawing/2014/main" val="60826673"/>
                    </a:ext>
                  </a:extLst>
                </a:gridCol>
                <a:gridCol w="1124796">
                  <a:extLst>
                    <a:ext uri="{9D8B030D-6E8A-4147-A177-3AD203B41FA5}">
                      <a16:colId xmlns:a16="http://schemas.microsoft.com/office/drawing/2014/main" val="7865399"/>
                    </a:ext>
                  </a:extLst>
                </a:gridCol>
                <a:gridCol w="1606852">
                  <a:extLst>
                    <a:ext uri="{9D8B030D-6E8A-4147-A177-3AD203B41FA5}">
                      <a16:colId xmlns:a16="http://schemas.microsoft.com/office/drawing/2014/main" val="2561506419"/>
                    </a:ext>
                  </a:extLst>
                </a:gridCol>
                <a:gridCol w="974154">
                  <a:extLst>
                    <a:ext uri="{9D8B030D-6E8A-4147-A177-3AD203B41FA5}">
                      <a16:colId xmlns:a16="http://schemas.microsoft.com/office/drawing/2014/main" val="1979553240"/>
                    </a:ext>
                  </a:extLst>
                </a:gridCol>
                <a:gridCol w="1197606">
                  <a:extLst>
                    <a:ext uri="{9D8B030D-6E8A-4147-A177-3AD203B41FA5}">
                      <a16:colId xmlns:a16="http://schemas.microsoft.com/office/drawing/2014/main" val="3970131030"/>
                    </a:ext>
                  </a:extLst>
                </a:gridCol>
                <a:gridCol w="655294">
                  <a:extLst>
                    <a:ext uri="{9D8B030D-6E8A-4147-A177-3AD203B41FA5}">
                      <a16:colId xmlns:a16="http://schemas.microsoft.com/office/drawing/2014/main" val="1909048362"/>
                    </a:ext>
                  </a:extLst>
                </a:gridCol>
              </a:tblGrid>
              <a:tr h="163491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#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Specimen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Biofire Bacteria #1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Biofire Bacteria #2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Biofire Bacteria #3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Biofire Virus #1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Biofire Virus #2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Culture Report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02498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44213524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(10^7)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pyogenes (10^7)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pneumoniae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216932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44107002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598689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4522282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4876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44242947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79603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45066639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influenzae (10^5)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(10^5)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(many)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64351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44138084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Serratia marcescens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agalactiae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RSV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marcescens (few)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54223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45072899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aeruginosa (10^6)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Rhinovirus/Enterovirus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aeruginosa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885729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43847733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425937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45126711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754224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43732199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191108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44005533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influenzae (10^5)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agalactiae (10^6)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RSV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483695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43770768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Parainfluenza Virus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228154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44800357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(10^4)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771668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44615230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07581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44800358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(10^4)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S.aureus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232743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44459474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44541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44580078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Intubated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(10^4)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(few)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001910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44582770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cloacea complex (few)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16803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44616070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aeruginosa (10^6)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aeruginosa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02720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44377255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Influenza 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RSV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943516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43942327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(10^4)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957787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44016601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influenzae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RSV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010851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45201080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Influenza (10^7)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influenza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284044"/>
                  </a:ext>
                </a:extLst>
              </a:tr>
              <a:tr h="319403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43764561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Rhinovirus/ Enterovirus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Rare Rahnella aquatilis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085796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44887059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coli (10^7)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aeruginosa (10^5)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coli (few)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21794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4404867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Negative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280402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44108412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(10^6)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agalactiae (10^5)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aureus (moderate)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276939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44213300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Sputum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Moraxella catarrhalis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S. pneumoniae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RSV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 Flora</a:t>
                      </a: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657885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92275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9919261"/>
                  </a:ext>
                </a:extLst>
              </a:tr>
              <a:tr h="163491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88" marR="5188" marT="51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8754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8934DD-352B-BB4D-8602-6B4EE8B60C87}"/>
              </a:ext>
            </a:extLst>
          </p:cNvPr>
          <p:cNvSpPr txBox="1"/>
          <p:nvPr/>
        </p:nvSpPr>
        <p:spPr>
          <a:xfrm>
            <a:off x="1783080" y="182880"/>
            <a:ext cx="109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val="286236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B9FA-8E95-924E-9C12-75303C80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1227D82E-4043-B340-BC60-D86C28D8C0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6837146"/>
              </p:ext>
            </p:extLst>
          </p:nvPr>
        </p:nvGraphicFramePr>
        <p:xfrm>
          <a:off x="1141413" y="1577340"/>
          <a:ext cx="990600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050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F421-57BE-1B44-8734-1BCAAB8D7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684114-E065-C449-969C-FEA744834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1209432"/>
              </p:ext>
            </p:extLst>
          </p:nvPr>
        </p:nvGraphicFramePr>
        <p:xfrm>
          <a:off x="468630" y="618518"/>
          <a:ext cx="10578781" cy="5130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796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{ABA362D5-768F-2242-8C96-621482775B95}tf10001122</Template>
  <TotalTime>7089</TotalTime>
  <Words>761</Words>
  <Application>Microsoft Office PowerPoint</Application>
  <PresentationFormat>Widescreen</PresentationFormat>
  <Paragraphs>213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Avenir Book</vt:lpstr>
      <vt:lpstr>Avenir Heavy</vt:lpstr>
      <vt:lpstr>Avenir Medium</vt:lpstr>
      <vt:lpstr>Calibri</vt:lpstr>
      <vt:lpstr>Tw Cen MT</vt:lpstr>
      <vt:lpstr>Circuit</vt:lpstr>
      <vt:lpstr>Evaluation of Biofire® Filmarray® Pneumonia Panel  And Comparison to Standard Culture </vt:lpstr>
      <vt:lpstr>Biofire® FilmArray ® </vt:lpstr>
      <vt:lpstr>Pneumonia Panel</vt:lpstr>
      <vt:lpstr>PowerPoint Presentation</vt:lpstr>
      <vt:lpstr>Who should be tested? </vt:lpstr>
      <vt:lpstr>DATA Collection</vt:lpstr>
      <vt:lpstr>PowerPoint Presentation</vt:lpstr>
      <vt:lpstr>A comparison</vt:lpstr>
      <vt:lpstr>PowerPoint Presentation</vt:lpstr>
      <vt:lpstr>Viral Detection</vt:lpstr>
      <vt:lpstr>Results </vt:lpstr>
      <vt:lpstr>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Biofire® Filmarray® Pneumonia Panel  And Comparison to Standard Culture </dc:title>
  <dc:creator>Microsoft Office User</dc:creator>
  <cp:lastModifiedBy>Susie Zanto</cp:lastModifiedBy>
  <cp:revision>16</cp:revision>
  <dcterms:created xsi:type="dcterms:W3CDTF">2020-03-31T18:38:08Z</dcterms:created>
  <dcterms:modified xsi:type="dcterms:W3CDTF">2020-04-12T03:59:55Z</dcterms:modified>
</cp:coreProperties>
</file>