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7"/>
  </p:notesMasterIdLst>
  <p:sldIdLst>
    <p:sldId id="256" r:id="rId2"/>
    <p:sldId id="269" r:id="rId3"/>
    <p:sldId id="258" r:id="rId4"/>
    <p:sldId id="257" r:id="rId5"/>
    <p:sldId id="263" r:id="rId6"/>
    <p:sldId id="259" r:id="rId7"/>
    <p:sldId id="260" r:id="rId8"/>
    <p:sldId id="261" r:id="rId9"/>
    <p:sldId id="262" r:id="rId10"/>
    <p:sldId id="264" r:id="rId11"/>
    <p:sldId id="265" r:id="rId12"/>
    <p:sldId id="267" r:id="rId13"/>
    <p:sldId id="266" r:id="rId14"/>
    <p:sldId id="270"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7" autoAdjust="0"/>
    <p:restoredTop sz="94660"/>
  </p:normalViewPr>
  <p:slideViewPr>
    <p:cSldViewPr snapToGrid="0">
      <p:cViewPr varScale="1">
        <p:scale>
          <a:sx n="83" d="100"/>
          <a:sy n="83" d="100"/>
        </p:scale>
        <p:origin x="45"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CAD5F-D153-453E-94D2-49E1ADF80EB0}"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56615-9998-485B-9330-072611EE70AC}" type="slidenum">
              <a:rPr lang="en-US" smtClean="0"/>
              <a:t>‹#›</a:t>
            </a:fld>
            <a:endParaRPr lang="en-US"/>
          </a:p>
        </p:txBody>
      </p:sp>
    </p:spTree>
    <p:extLst>
      <p:ext uri="{BB962C8B-B14F-4D97-AF65-F5344CB8AC3E}">
        <p14:creationId xmlns:p14="http://schemas.microsoft.com/office/powerpoint/2010/main" val="224389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p:txBody>
      </p:sp>
      <p:sp>
        <p:nvSpPr>
          <p:cNvPr id="4" name="Slide Number Placeholder 3"/>
          <p:cNvSpPr>
            <a:spLocks noGrp="1"/>
          </p:cNvSpPr>
          <p:nvPr>
            <p:ph type="sldNum" sz="quarter" idx="5"/>
          </p:nvPr>
        </p:nvSpPr>
        <p:spPr/>
        <p:txBody>
          <a:bodyPr/>
          <a:lstStyle/>
          <a:p>
            <a:fld id="{09556615-9998-485B-9330-072611EE70AC}" type="slidenum">
              <a:rPr lang="en-US" smtClean="0"/>
              <a:t>14</a:t>
            </a:fld>
            <a:endParaRPr lang="en-US"/>
          </a:p>
        </p:txBody>
      </p:sp>
    </p:spTree>
    <p:extLst>
      <p:ext uri="{BB962C8B-B14F-4D97-AF65-F5344CB8AC3E}">
        <p14:creationId xmlns:p14="http://schemas.microsoft.com/office/powerpoint/2010/main" val="1546212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E050FCB-0567-4021-AA0A-1CD38C4FDBA9}" type="datetimeFigureOut">
              <a:rPr lang="en-US" smtClean="0"/>
              <a:t>4/6/2020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390434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184204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414675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F78C88D-481E-43D2-84F9-5CA95859C43C}"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0387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2006861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E050FCB-0567-4021-AA0A-1CD38C4FDBA9}" type="datetimeFigureOut">
              <a:rPr lang="en-US" smtClean="0"/>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4010872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E050FCB-0567-4021-AA0A-1CD38C4FDBA9}" type="datetimeFigureOut">
              <a:rPr lang="en-US" smtClean="0"/>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1664600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50FCB-0567-4021-AA0A-1CD38C4FDBA9}"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2207588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E050FCB-0567-4021-AA0A-1CD38C4FDBA9}" type="datetimeFigureOut">
              <a:rPr lang="en-US" smtClean="0"/>
              <a:t>4/6/2020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132059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050FCB-0567-4021-AA0A-1CD38C4FDBA9}" type="datetimeFigureOut">
              <a:rPr lang="en-US" smtClean="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329727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E050FCB-0567-4021-AA0A-1CD38C4FDBA9}" type="datetimeFigureOut">
              <a:rPr lang="en-US" smtClean="0"/>
              <a:t>4/6/2020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3665787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258829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050FCB-0567-4021-AA0A-1CD38C4FDBA9}" type="datetimeFigureOut">
              <a:rPr lang="en-US" smtClean="0"/>
              <a:t>4/6/2020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132333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050FCB-0567-4021-AA0A-1CD38C4FDBA9}" type="datetimeFigureOut">
              <a:rPr lang="en-US" smtClean="0"/>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234957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50FCB-0567-4021-AA0A-1CD38C4FDBA9}" type="datetimeFigureOut">
              <a:rPr lang="en-US" smtClean="0"/>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67865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3141817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050FCB-0567-4021-AA0A-1CD38C4FDBA9}" type="datetimeFigureOut">
              <a:rPr lang="en-US" smtClean="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8C88D-481E-43D2-84F9-5CA95859C43C}" type="slidenum">
              <a:rPr lang="en-US" smtClean="0"/>
              <a:t>‹#›</a:t>
            </a:fld>
            <a:endParaRPr lang="en-US"/>
          </a:p>
        </p:txBody>
      </p:sp>
    </p:spTree>
    <p:extLst>
      <p:ext uri="{BB962C8B-B14F-4D97-AF65-F5344CB8AC3E}">
        <p14:creationId xmlns:p14="http://schemas.microsoft.com/office/powerpoint/2010/main" val="122316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E050FCB-0567-4021-AA0A-1CD38C4FDBA9}" type="datetimeFigureOut">
              <a:rPr lang="en-US" smtClean="0"/>
              <a:t>4/6/2020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F78C88D-481E-43D2-84F9-5CA95859C43C}" type="slidenum">
              <a:rPr lang="en-US" smtClean="0"/>
              <a:t>‹#›</a:t>
            </a:fld>
            <a:endParaRPr lang="en-US"/>
          </a:p>
        </p:txBody>
      </p:sp>
    </p:spTree>
    <p:extLst>
      <p:ext uri="{BB962C8B-B14F-4D97-AF65-F5344CB8AC3E}">
        <p14:creationId xmlns:p14="http://schemas.microsoft.com/office/powerpoint/2010/main" val="69567092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D285-102A-452E-9135-A120B4EDCC11}"/>
              </a:ext>
            </a:extLst>
          </p:cNvPr>
          <p:cNvSpPr>
            <a:spLocks noGrp="1"/>
          </p:cNvSpPr>
          <p:nvPr>
            <p:ph type="ctrTitle"/>
          </p:nvPr>
        </p:nvSpPr>
        <p:spPr>
          <a:xfrm>
            <a:off x="970280" y="1783085"/>
            <a:ext cx="10251440" cy="1825096"/>
          </a:xfrm>
        </p:spPr>
        <p:txBody>
          <a:bodyPr>
            <a:normAutofit fontScale="90000"/>
          </a:bodyPr>
          <a:lstStyle/>
          <a:p>
            <a:pPr algn="ctr"/>
            <a:r>
              <a:rPr lang="en-US" dirty="0">
                <a:latin typeface="Arial" panose="020B0604020202020204" pitchFamily="34" charset="0"/>
                <a:cs typeface="Arial" panose="020B0604020202020204" pitchFamily="34" charset="0"/>
              </a:rPr>
              <a:t>Characteristics of </a:t>
            </a:r>
            <a:r>
              <a:rPr lang="en-US" i="1" dirty="0">
                <a:latin typeface="Arial" panose="020B0604020202020204" pitchFamily="34" charset="0"/>
                <a:cs typeface="Arial" panose="020B0604020202020204" pitchFamily="34" charset="0"/>
              </a:rPr>
              <a:t>Simonsiella</a:t>
            </a:r>
            <a:r>
              <a:rPr lang="en-US" dirty="0">
                <a:latin typeface="Arial" panose="020B0604020202020204" pitchFamily="34" charset="0"/>
                <a:cs typeface="Arial" panose="020B0604020202020204" pitchFamily="34" charset="0"/>
              </a:rPr>
              <a:t> and A review of Testing methods</a:t>
            </a:r>
          </a:p>
        </p:txBody>
      </p:sp>
      <p:sp>
        <p:nvSpPr>
          <p:cNvPr id="3" name="Subtitle 2">
            <a:extLst>
              <a:ext uri="{FF2B5EF4-FFF2-40B4-BE49-F238E27FC236}">
                <a16:creationId xmlns:a16="http://schemas.microsoft.com/office/drawing/2014/main" id="{67AE7918-C59E-4AF4-8082-C13F824200CE}"/>
              </a:ext>
            </a:extLst>
          </p:cNvPr>
          <p:cNvSpPr>
            <a:spLocks noGrp="1"/>
          </p:cNvSpPr>
          <p:nvPr>
            <p:ph type="subTitle" idx="1"/>
          </p:nvPr>
        </p:nvSpPr>
        <p:spPr>
          <a:xfrm>
            <a:off x="635000" y="4026122"/>
            <a:ext cx="11079480" cy="1825096"/>
          </a:xfrm>
        </p:spPr>
        <p:txBody>
          <a:bodyPr>
            <a:normAutofit/>
          </a:bodyPr>
          <a:lstStyle/>
          <a:p>
            <a:pPr algn="ctr"/>
            <a:r>
              <a:rPr lang="en-US" sz="2200" dirty="0">
                <a:latin typeface="Arial" panose="020B0604020202020204" pitchFamily="34" charset="0"/>
                <a:cs typeface="Arial" panose="020B0604020202020204" pitchFamily="34" charset="0"/>
              </a:rPr>
              <a:t>Tiffany Matthews, Montana Medical Laboratory Sciences, Montana University System</a:t>
            </a:r>
          </a:p>
          <a:p>
            <a:pPr algn="ctr"/>
            <a:r>
              <a:rPr lang="en-US" sz="2200" dirty="0">
                <a:latin typeface="Arial" panose="020B0604020202020204" pitchFamily="34" charset="0"/>
                <a:cs typeface="Arial" panose="020B0604020202020204" pitchFamily="34" charset="0"/>
              </a:rPr>
              <a:t>Spring 2020</a:t>
            </a:r>
          </a:p>
          <a:p>
            <a:pPr algn="ctr"/>
            <a:endParaRPr lang="en-US" sz="22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Tiffany.Matthews@umontana.edu</a:t>
            </a:r>
          </a:p>
          <a:p>
            <a:pPr algn="ct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25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87D7-B65E-4984-AA04-30196DFF6E00}"/>
              </a:ext>
            </a:extLst>
          </p:cNvPr>
          <p:cNvSpPr>
            <a:spLocks noGrp="1"/>
          </p:cNvSpPr>
          <p:nvPr>
            <p:ph type="title"/>
          </p:nvPr>
        </p:nvSpPr>
        <p:spPr>
          <a:xfrm>
            <a:off x="2891577" y="383814"/>
            <a:ext cx="8610599" cy="1295400"/>
          </a:xfrm>
        </p:spPr>
        <p:txBody>
          <a:bodyPr/>
          <a:lstStyle/>
          <a:p>
            <a:r>
              <a:rPr lang="en-US" dirty="0">
                <a:latin typeface="Arial" panose="020B0604020202020204" pitchFamily="34" charset="0"/>
                <a:cs typeface="Arial" panose="020B0604020202020204" pitchFamily="34" charset="0"/>
              </a:rPr>
              <a:t>Results</a:t>
            </a:r>
          </a:p>
        </p:txBody>
      </p:sp>
      <p:sp>
        <p:nvSpPr>
          <p:cNvPr id="3" name="Text Placeholder 2">
            <a:extLst>
              <a:ext uri="{FF2B5EF4-FFF2-40B4-BE49-F238E27FC236}">
                <a16:creationId xmlns:a16="http://schemas.microsoft.com/office/drawing/2014/main" id="{416631F6-6DDD-439B-88F4-E38951DB832D}"/>
              </a:ext>
            </a:extLst>
          </p:cNvPr>
          <p:cNvSpPr>
            <a:spLocks noGrp="1"/>
          </p:cNvSpPr>
          <p:nvPr>
            <p:ph type="body" idx="1"/>
          </p:nvPr>
        </p:nvSpPr>
        <p:spPr>
          <a:xfrm>
            <a:off x="936730" y="4088664"/>
            <a:ext cx="3807989" cy="682765"/>
          </a:xfrm>
        </p:spPr>
        <p:txBody>
          <a:bodyPr/>
          <a:lstStyle/>
          <a:p>
            <a:pPr algn="ctr"/>
            <a:r>
              <a:rPr lang="en-US" dirty="0"/>
              <a:t> </a:t>
            </a:r>
            <a:r>
              <a:rPr lang="en-US" sz="1800" dirty="0">
                <a:latin typeface="Arial" panose="020B0604020202020204" pitchFamily="34" charset="0"/>
                <a:cs typeface="Arial" panose="020B0604020202020204" pitchFamily="34" charset="0"/>
              </a:rPr>
              <a:t>Above: Aerobic SBA plate (Left) vs Anaerobic SBA plate (Right</a:t>
            </a:r>
            <a:r>
              <a:rPr lang="en-US" sz="2000" dirty="0">
                <a:latin typeface="Arial" panose="020B0604020202020204" pitchFamily="34" charset="0"/>
                <a:cs typeface="Arial" panose="020B0604020202020204" pitchFamily="34" charset="0"/>
              </a:rPr>
              <a:t>)</a:t>
            </a:r>
          </a:p>
        </p:txBody>
      </p:sp>
      <p:sp>
        <p:nvSpPr>
          <p:cNvPr id="4" name="Picture Placeholder 3">
            <a:extLst>
              <a:ext uri="{FF2B5EF4-FFF2-40B4-BE49-F238E27FC236}">
                <a16:creationId xmlns:a16="http://schemas.microsoft.com/office/drawing/2014/main" id="{9C7355DC-FF67-48B6-9977-7EF8E7349C68}"/>
              </a:ext>
            </a:extLst>
          </p:cNvPr>
          <p:cNvSpPr>
            <a:spLocks noGrp="1"/>
          </p:cNvSpPr>
          <p:nvPr>
            <p:ph type="pic" idx="15"/>
          </p:nvPr>
        </p:nvSpPr>
        <p:spPr/>
      </p:sp>
      <p:sp>
        <p:nvSpPr>
          <p:cNvPr id="5" name="Text Placeholder 4">
            <a:extLst>
              <a:ext uri="{FF2B5EF4-FFF2-40B4-BE49-F238E27FC236}">
                <a16:creationId xmlns:a16="http://schemas.microsoft.com/office/drawing/2014/main" id="{9C1FBEC0-22C8-4A3A-B3A1-DF864C64745A}"/>
              </a:ext>
            </a:extLst>
          </p:cNvPr>
          <p:cNvSpPr>
            <a:spLocks noGrp="1"/>
          </p:cNvSpPr>
          <p:nvPr>
            <p:ph type="body" sz="half" idx="18"/>
          </p:nvPr>
        </p:nvSpPr>
        <p:spPr>
          <a:xfrm>
            <a:off x="955394" y="4994878"/>
            <a:ext cx="10546782" cy="1344921"/>
          </a:xfrm>
        </p:spPr>
        <p:txBody>
          <a:bodyPr>
            <a:normAutofit fontScale="92500" lnSpcReduction="10000"/>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Growth at 37</a:t>
            </a:r>
            <a:r>
              <a:rPr lang="en-US" sz="2400" dirty="0">
                <a:latin typeface="Arial" panose="020B0604020202020204" pitchFamily="34" charset="0"/>
                <a:ea typeface="Tahoma" panose="020B0604030504040204" pitchFamily="34" charset="0"/>
                <a:cs typeface="Arial" panose="020B0604020202020204" pitchFamily="34" charset="0"/>
              </a:rPr>
              <a:t>℃ in an anaerobic environment shows slight ability to utilize non-oxygen chemicals as electron receptors</a:t>
            </a:r>
          </a:p>
          <a:p>
            <a:pPr marL="342900" indent="-342900">
              <a:buFont typeface="Arial" panose="020B0604020202020204" pitchFamily="34" charset="0"/>
              <a:buChar char="•"/>
            </a:pPr>
            <a:r>
              <a:rPr lang="en-US" sz="2400" dirty="0">
                <a:latin typeface="Arial" panose="020B0604020202020204" pitchFamily="34" charset="0"/>
                <a:ea typeface="Tahoma" panose="020B0604030504040204" pitchFamily="34" charset="0"/>
                <a:cs typeface="Arial" panose="020B0604020202020204" pitchFamily="34" charset="0"/>
              </a:rPr>
              <a:t>Growth at both 37</a:t>
            </a:r>
            <a:r>
              <a:rPr lang="en-US" sz="2400" dirty="0">
                <a:latin typeface="Tahoma" panose="020B0604030504040204" pitchFamily="34" charset="0"/>
                <a:ea typeface="Tahoma" panose="020B0604030504040204" pitchFamily="34" charset="0"/>
                <a:cs typeface="Tahoma" panose="020B0604030504040204" pitchFamily="34" charset="0"/>
              </a:rPr>
              <a:t>℃ and 42℃ shows growth at a range of biological body temperatures (an average cat body temperature is about 39℃ (2))</a:t>
            </a:r>
            <a:endParaRPr lang="en-US" sz="24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3ED9F9E6-C5BA-4600-890C-4D364CD774B7}"/>
              </a:ext>
            </a:extLst>
          </p:cNvPr>
          <p:cNvSpPr>
            <a:spLocks noGrp="1"/>
          </p:cNvSpPr>
          <p:nvPr>
            <p:ph type="body" sz="quarter" idx="3"/>
          </p:nvPr>
        </p:nvSpPr>
        <p:spPr>
          <a:xfrm>
            <a:off x="5487493" y="4251555"/>
            <a:ext cx="2564309" cy="682765"/>
          </a:xfrm>
        </p:spPr>
        <p:txBody>
          <a:bodyPr/>
          <a:lstStyle/>
          <a:p>
            <a:pPr algn="ctr"/>
            <a:r>
              <a:rPr lang="en-US" sz="1800" dirty="0">
                <a:latin typeface="Arial" panose="020B0604020202020204" pitchFamily="34" charset="0"/>
                <a:cs typeface="Arial" panose="020B0604020202020204" pitchFamily="34" charset="0"/>
              </a:rPr>
              <a:t>Above: 4℃ (top) and 24℃ SBA plates (bottom) in CO</a:t>
            </a:r>
            <a:r>
              <a:rPr lang="en-US" sz="1800" baseline="-25000" dirty="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C896915A-58B3-4FF5-A1CB-D49A23B54E32}"/>
              </a:ext>
            </a:extLst>
          </p:cNvPr>
          <p:cNvSpPr>
            <a:spLocks noGrp="1"/>
          </p:cNvSpPr>
          <p:nvPr>
            <p:ph type="body" sz="quarter" idx="13"/>
          </p:nvPr>
        </p:nvSpPr>
        <p:spPr>
          <a:xfrm>
            <a:off x="8693772" y="4190999"/>
            <a:ext cx="2564309" cy="803879"/>
          </a:xfrm>
        </p:spPr>
        <p:txBody>
          <a:bodyPr/>
          <a:lstStyle/>
          <a:p>
            <a:pPr algn="ctr"/>
            <a:r>
              <a:rPr lang="en-US" sz="1800" dirty="0">
                <a:latin typeface="Arial" panose="020B0604020202020204" pitchFamily="34" charset="0"/>
                <a:cs typeface="Arial" panose="020B0604020202020204" pitchFamily="34" charset="0"/>
              </a:rPr>
              <a:t> Above: 37℃ (bottom) and 42℃ (top) SBA plates in CO</a:t>
            </a:r>
            <a:r>
              <a:rPr lang="en-US" sz="1800" baseline="-25000" dirty="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B2AE186-BABB-435C-B2BC-E7E83414FF28}"/>
              </a:ext>
            </a:extLst>
          </p:cNvPr>
          <p:cNvPicPr>
            <a:picLocks noChangeAspect="1"/>
          </p:cNvPicPr>
          <p:nvPr/>
        </p:nvPicPr>
        <p:blipFill>
          <a:blip r:embed="rId2"/>
          <a:stretch>
            <a:fillRect/>
          </a:stretch>
        </p:blipFill>
        <p:spPr>
          <a:xfrm>
            <a:off x="688618" y="1908576"/>
            <a:ext cx="4219847" cy="2149809"/>
          </a:xfrm>
          <a:prstGeom prst="rect">
            <a:avLst/>
          </a:prstGeom>
        </p:spPr>
      </p:pic>
      <p:pic>
        <p:nvPicPr>
          <p:cNvPr id="13" name="Picture 12">
            <a:extLst>
              <a:ext uri="{FF2B5EF4-FFF2-40B4-BE49-F238E27FC236}">
                <a16:creationId xmlns:a16="http://schemas.microsoft.com/office/drawing/2014/main" id="{AAC8E75D-DB44-415E-83C1-639E0C2249BC}"/>
              </a:ext>
            </a:extLst>
          </p:cNvPr>
          <p:cNvPicPr>
            <a:picLocks noChangeAspect="1"/>
          </p:cNvPicPr>
          <p:nvPr/>
        </p:nvPicPr>
        <p:blipFill>
          <a:blip r:embed="rId3"/>
          <a:stretch>
            <a:fillRect/>
          </a:stretch>
        </p:blipFill>
        <p:spPr>
          <a:xfrm>
            <a:off x="5436694" y="1469370"/>
            <a:ext cx="2564308" cy="2569230"/>
          </a:xfrm>
          <a:prstGeom prst="rect">
            <a:avLst/>
          </a:prstGeom>
        </p:spPr>
      </p:pic>
      <p:pic>
        <p:nvPicPr>
          <p:cNvPr id="14" name="Picture 13">
            <a:extLst>
              <a:ext uri="{FF2B5EF4-FFF2-40B4-BE49-F238E27FC236}">
                <a16:creationId xmlns:a16="http://schemas.microsoft.com/office/drawing/2014/main" id="{EAAF4889-2E27-4FF3-8005-D498370EAD80}"/>
              </a:ext>
            </a:extLst>
          </p:cNvPr>
          <p:cNvPicPr>
            <a:picLocks noChangeAspect="1"/>
          </p:cNvPicPr>
          <p:nvPr/>
        </p:nvPicPr>
        <p:blipFill>
          <a:blip r:embed="rId4"/>
          <a:stretch>
            <a:fillRect/>
          </a:stretch>
        </p:blipFill>
        <p:spPr>
          <a:xfrm>
            <a:off x="8691760" y="1469370"/>
            <a:ext cx="2564309" cy="2619294"/>
          </a:xfrm>
          <a:prstGeom prst="rect">
            <a:avLst/>
          </a:prstGeom>
        </p:spPr>
      </p:pic>
    </p:spTree>
    <p:extLst>
      <p:ext uri="{BB962C8B-B14F-4D97-AF65-F5344CB8AC3E}">
        <p14:creationId xmlns:p14="http://schemas.microsoft.com/office/powerpoint/2010/main" val="317944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3BBC63-DC19-41B8-AB81-E30CC21AEB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054E211A-485D-416C-BA8B-EA66A3CC11CB}"/>
              </a:ext>
            </a:extLst>
          </p:cNvPr>
          <p:cNvSpPr>
            <a:spLocks noGrp="1"/>
          </p:cNvSpPr>
          <p:nvPr>
            <p:ph type="title"/>
          </p:nvPr>
        </p:nvSpPr>
        <p:spPr>
          <a:xfrm>
            <a:off x="4811540" y="384277"/>
            <a:ext cx="6832600" cy="1293028"/>
          </a:xfrm>
        </p:spPr>
        <p:txBody>
          <a:bodyPr vert="horz" lIns="91440" tIns="45720" rIns="91440" bIns="45720" rtlCol="0" anchor="ctr">
            <a:normAutofit/>
          </a:bodyPr>
          <a:lstStyle/>
          <a:p>
            <a:pPr algn="r"/>
            <a:r>
              <a:rPr lang="en-US" sz="4000" dirty="0">
                <a:latin typeface="Arial" panose="020B0604020202020204" pitchFamily="34" charset="0"/>
                <a:cs typeface="Arial" panose="020B0604020202020204" pitchFamily="34" charset="0"/>
              </a:rPr>
              <a:t>Results</a:t>
            </a:r>
          </a:p>
        </p:txBody>
      </p:sp>
      <p:pic>
        <p:nvPicPr>
          <p:cNvPr id="6" name="Picture 5" descr="A close up of a logo&#10;&#10;Description automatically generated">
            <a:extLst>
              <a:ext uri="{FF2B5EF4-FFF2-40B4-BE49-F238E27FC236}">
                <a16:creationId xmlns:a16="http://schemas.microsoft.com/office/drawing/2014/main" id="{FBD68E7F-343D-48CC-8D93-713C1D9FD659}"/>
              </a:ext>
            </a:extLst>
          </p:cNvPr>
          <p:cNvPicPr>
            <a:picLocks noChangeAspect="1"/>
          </p:cNvPicPr>
          <p:nvPr/>
        </p:nvPicPr>
        <p:blipFill rotWithShape="1">
          <a:blip r:embed="rId3"/>
          <a:srcRect t="12516" r="3" b="3"/>
          <a:stretch/>
        </p:blipFill>
        <p:spPr>
          <a:xfrm>
            <a:off x="685800" y="624030"/>
            <a:ext cx="3577880" cy="2441448"/>
          </a:xfrm>
          <a:prstGeom prst="rect">
            <a:avLst/>
          </a:prstGeom>
        </p:spPr>
      </p:pic>
      <p:pic>
        <p:nvPicPr>
          <p:cNvPr id="5" name="Picture 4" descr="A fabric surface&#10;&#10;Description automatically generated">
            <a:extLst>
              <a:ext uri="{FF2B5EF4-FFF2-40B4-BE49-F238E27FC236}">
                <a16:creationId xmlns:a16="http://schemas.microsoft.com/office/drawing/2014/main" id="{B0BB6387-A4EC-4B39-B8A4-3045868508E0}"/>
              </a:ext>
            </a:extLst>
          </p:cNvPr>
          <p:cNvPicPr>
            <a:picLocks noChangeAspect="1"/>
          </p:cNvPicPr>
          <p:nvPr/>
        </p:nvPicPr>
        <p:blipFill rotWithShape="1">
          <a:blip r:embed="rId4"/>
          <a:srcRect t="10859" r="3" b="2682"/>
          <a:stretch/>
        </p:blipFill>
        <p:spPr>
          <a:xfrm>
            <a:off x="685800" y="4029465"/>
            <a:ext cx="3577880" cy="2443852"/>
          </a:xfrm>
          <a:prstGeom prst="rect">
            <a:avLst/>
          </a:prstGeom>
        </p:spPr>
      </p:pic>
      <p:sp>
        <p:nvSpPr>
          <p:cNvPr id="4" name="Text Placeholder 3">
            <a:extLst>
              <a:ext uri="{FF2B5EF4-FFF2-40B4-BE49-F238E27FC236}">
                <a16:creationId xmlns:a16="http://schemas.microsoft.com/office/drawing/2014/main" id="{9E33F395-CB10-43C3-A82D-3914ADC2AF9B}"/>
              </a:ext>
            </a:extLst>
          </p:cNvPr>
          <p:cNvSpPr>
            <a:spLocks noGrp="1"/>
          </p:cNvSpPr>
          <p:nvPr>
            <p:ph type="body" sz="half" idx="2"/>
          </p:nvPr>
        </p:nvSpPr>
        <p:spPr>
          <a:xfrm>
            <a:off x="4811540" y="1479017"/>
            <a:ext cx="6832600" cy="4430525"/>
          </a:xfrm>
        </p:spPr>
        <p:txBody>
          <a:bodyPr vert="horz" lIns="91440" tIns="45720" rIns="91440" bIns="45720" rtlCol="0">
            <a:normAutofit/>
          </a:bodyPr>
          <a:lstStyle/>
          <a:p>
            <a:pPr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The most common antibiotic prescribed for animal bites is amoxicillin with clavulanic acid (3)</a:t>
            </a:r>
          </a:p>
          <a:p>
            <a:pPr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Tested susceptibility with amoxicillin, clavulanic acid, and other common microbials using Mueller Hinton plates and antibiotic disks</a:t>
            </a:r>
          </a:p>
          <a:p>
            <a:pPr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Antibiotic susceptibility results</a:t>
            </a:r>
          </a:p>
          <a:p>
            <a:pPr lvl="2"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Simonsiella will not grow on Mueller Hinton agar or Mueller Hinton agar with blood</a:t>
            </a:r>
          </a:p>
          <a:p>
            <a:pPr lvl="2"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Lack of research means that there are no standards for testing susceptibility on other media or on the </a:t>
            </a:r>
            <a:r>
              <a:rPr lang="en-US" sz="2000" dirty="0" err="1">
                <a:latin typeface="Arial" panose="020B0604020202020204" pitchFamily="34" charset="0"/>
                <a:cs typeface="Arial" panose="020B0604020202020204" pitchFamily="34" charset="0"/>
              </a:rPr>
              <a:t>bioMerieux</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Vitek</a:t>
            </a:r>
            <a:endParaRPr lang="en-US" sz="2000" dirty="0">
              <a:latin typeface="Arial" panose="020B0604020202020204" pitchFamily="34" charset="0"/>
              <a:cs typeface="Arial" panose="020B0604020202020204" pitchFamily="34" charset="0"/>
            </a:endParaRPr>
          </a:p>
          <a:p>
            <a:pPr lvl="2" indent="-228600">
              <a:buFont typeface="Arial" panose="020B0604020202020204" pitchFamily="34" charset="0"/>
              <a:buChar char="•"/>
            </a:pPr>
            <a:r>
              <a:rPr lang="en-US" sz="2000" dirty="0">
                <a:latin typeface="Arial" panose="020B0604020202020204" pitchFamily="34" charset="0"/>
                <a:cs typeface="Arial" panose="020B0604020202020204" pitchFamily="34" charset="0"/>
              </a:rPr>
              <a:t>No susceptibility data was received</a:t>
            </a:r>
          </a:p>
          <a:p>
            <a:pPr indent="-228600">
              <a:buFont typeface="Arial" panose="020B0604020202020204" pitchFamily="34" charset="0"/>
              <a:buChar char="•"/>
            </a:pPr>
            <a:endParaRPr lang="en-US" dirty="0"/>
          </a:p>
        </p:txBody>
      </p:sp>
      <p:sp>
        <p:nvSpPr>
          <p:cNvPr id="8" name="TextBox 26">
            <a:extLst>
              <a:ext uri="{FF2B5EF4-FFF2-40B4-BE49-F238E27FC236}">
                <a16:creationId xmlns:a16="http://schemas.microsoft.com/office/drawing/2014/main" id="{84EFFEFE-A5A9-4773-AF4C-0359BA7081B3}"/>
              </a:ext>
            </a:extLst>
          </p:cNvPr>
          <p:cNvSpPr txBox="1">
            <a:spLocks noChangeArrowheads="1"/>
          </p:cNvSpPr>
          <p:nvPr/>
        </p:nvSpPr>
        <p:spPr bwMode="auto">
          <a:xfrm>
            <a:off x="756920" y="3131973"/>
            <a:ext cx="35778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Above and Below: Gram Stains of Simonsiella samples isolated from pure cultures after 1 day of growth</a:t>
            </a:r>
          </a:p>
        </p:txBody>
      </p:sp>
    </p:spTree>
    <p:extLst>
      <p:ext uri="{BB962C8B-B14F-4D97-AF65-F5344CB8AC3E}">
        <p14:creationId xmlns:p14="http://schemas.microsoft.com/office/powerpoint/2010/main" val="334060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2088-A756-4DDD-9FDC-3C470DEFE36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24D59D39-9468-4B30-9FE1-05A089D0E682}"/>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Following laboratory procedures at Community Medical Center:</a:t>
            </a:r>
          </a:p>
          <a:p>
            <a:r>
              <a:rPr lang="en-US" dirty="0">
                <a:latin typeface="Arial" panose="020B0604020202020204" pitchFamily="34" charset="0"/>
                <a:cs typeface="Arial" panose="020B0604020202020204" pitchFamily="34" charset="0"/>
              </a:rPr>
              <a:t> In a throat culture, a Simonsiella would likely be called a non-group B streptococcus and not be identified further – likely clinically insignificant</a:t>
            </a:r>
          </a:p>
          <a:p>
            <a:r>
              <a:rPr lang="en-US" dirty="0">
                <a:latin typeface="Arial" panose="020B0604020202020204" pitchFamily="34" charset="0"/>
                <a:cs typeface="Arial" panose="020B0604020202020204" pitchFamily="34" charset="0"/>
              </a:rPr>
              <a:t>In a wound culture, a Simonsiella would likely be identified immediately via gram stain </a:t>
            </a:r>
          </a:p>
          <a:p>
            <a:r>
              <a:rPr lang="en-US" dirty="0">
                <a:latin typeface="Arial" panose="020B0604020202020204" pitchFamily="34" charset="0"/>
                <a:cs typeface="Arial" panose="020B0604020202020204" pitchFamily="34" charset="0"/>
              </a:rPr>
              <a:t>Standard treatment with Amoxicillin/Clavulanic Acid should suffice for most patients with a Simonsiella in a bite wound</a:t>
            </a:r>
          </a:p>
          <a:p>
            <a:r>
              <a:rPr lang="en-US" dirty="0">
                <a:latin typeface="Arial" panose="020B0604020202020204" pitchFamily="34" charset="0"/>
                <a:cs typeface="Arial" panose="020B0604020202020204" pitchFamily="34" charset="0"/>
              </a:rPr>
              <a:t>Ultimately, the best way to identify Simonsiella spp. is by their unique gram stain morphology</a:t>
            </a:r>
          </a:p>
          <a:p>
            <a:endParaRPr lang="en-US" dirty="0"/>
          </a:p>
        </p:txBody>
      </p:sp>
    </p:spTree>
    <p:extLst>
      <p:ext uri="{BB962C8B-B14F-4D97-AF65-F5344CB8AC3E}">
        <p14:creationId xmlns:p14="http://schemas.microsoft.com/office/powerpoint/2010/main" val="3667318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B012-80DE-4285-8ACE-F745D4A77E17}"/>
              </a:ext>
            </a:extLst>
          </p:cNvPr>
          <p:cNvSpPr>
            <a:spLocks noGrp="1"/>
          </p:cNvSpPr>
          <p:nvPr>
            <p:ph type="title"/>
          </p:nvPr>
        </p:nvSpPr>
        <p:spPr>
          <a:xfrm>
            <a:off x="2987040" y="233680"/>
            <a:ext cx="8610600" cy="1293028"/>
          </a:xfrm>
        </p:spPr>
        <p:txBody>
          <a:bodyPr/>
          <a:lstStyle/>
          <a:p>
            <a:r>
              <a:rPr lang="en-US" dirty="0">
                <a:latin typeface="Arial" panose="020B0604020202020204" pitchFamily="34" charset="0"/>
                <a:cs typeface="Arial" panose="020B0604020202020204" pitchFamily="34" charset="0"/>
              </a:rPr>
              <a:t>Literature Cited</a:t>
            </a:r>
          </a:p>
        </p:txBody>
      </p:sp>
      <p:sp>
        <p:nvSpPr>
          <p:cNvPr id="3" name="Content Placeholder 2">
            <a:extLst>
              <a:ext uri="{FF2B5EF4-FFF2-40B4-BE49-F238E27FC236}">
                <a16:creationId xmlns:a16="http://schemas.microsoft.com/office/drawing/2014/main" id="{9AD70E11-98B5-486F-9915-D0DAD1193772}"/>
              </a:ext>
            </a:extLst>
          </p:cNvPr>
          <p:cNvSpPr>
            <a:spLocks noGrp="1"/>
          </p:cNvSpPr>
          <p:nvPr>
            <p:ph idx="1"/>
          </p:nvPr>
        </p:nvSpPr>
        <p:spPr>
          <a:xfrm>
            <a:off x="685800" y="1341120"/>
            <a:ext cx="10820400" cy="4673600"/>
          </a:xfrm>
        </p:spPr>
        <p:txBody>
          <a:bodyPr>
            <a:normAutofit fontScale="70000" lnSpcReduction="20000"/>
          </a:bodyPr>
          <a:lstStyle/>
          <a:p>
            <a:pPr marL="406400" lvl="0" indent="-406400" defTabSz="457200">
              <a:lnSpc>
                <a:spcPct val="107000"/>
              </a:lnSpc>
              <a:spcBef>
                <a:spcPts val="0"/>
              </a:spcBef>
              <a:spcAft>
                <a:spcPts val="800"/>
              </a:spcAft>
              <a:buNone/>
              <a:defRPr/>
            </a:pP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1.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Carandina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G,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Bacchelli</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M,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Virgili</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A,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Strumia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R. 1984. </a:t>
            </a:r>
            <a:r>
              <a:rPr lang="en-US" sz="3200" i="1" dirty="0">
                <a:solidFill>
                  <a:prstClr val="white"/>
                </a:solidFill>
                <a:latin typeface="Arial" panose="020B0604020202020204" pitchFamily="34" charset="0"/>
                <a:ea typeface="Calibri" panose="020F0502020204030204" pitchFamily="34" charset="0"/>
                <a:cs typeface="Arial" panose="020B0604020202020204" pitchFamily="34" charset="0"/>
              </a:rPr>
              <a:t>Simonsiella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filaments isolated from erosive lesions of the human oral cavity. J Clin Microbiol 19:931-933.</a:t>
            </a:r>
          </a:p>
          <a:p>
            <a:pPr marL="406400" lvl="0" indent="-406400" defTabSz="457200">
              <a:lnSpc>
                <a:spcPct val="107000"/>
              </a:lnSpc>
              <a:spcBef>
                <a:spcPts val="0"/>
              </a:spcBef>
              <a:spcAft>
                <a:spcPts val="800"/>
              </a:spcAft>
              <a:buNone/>
              <a:defRPr/>
            </a:pP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2. 	Esposito S,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Picciolli</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I,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Semino</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M,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Principi</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N. 2013. Dog and cat bite-associated infections in children. Eur J Clin Microbiol Infect Dis 32:971-976.</a:t>
            </a:r>
          </a:p>
          <a:p>
            <a:pPr marL="406400" lvl="0" indent="-406400" defTabSz="457200">
              <a:lnSpc>
                <a:spcPct val="107000"/>
              </a:lnSpc>
              <a:spcBef>
                <a:spcPts val="0"/>
              </a:spcBef>
              <a:spcAft>
                <a:spcPts val="800"/>
              </a:spcAft>
              <a:buNone/>
              <a:defRPr/>
            </a:pP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3. 	Jaindl M,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Oberleitner</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G,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Endler</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G,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Thallinger</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C, Kovar FM. 2016. Management of bite wounds in children and adults—an analysis of over 5000 cases at a level I trauma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centre</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Wien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Klin</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Wochenschr</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128:367-375.</a:t>
            </a:r>
          </a:p>
          <a:p>
            <a:pPr marL="406400" lvl="0" indent="-406400" defTabSz="457200">
              <a:lnSpc>
                <a:spcPct val="107000"/>
              </a:lnSpc>
              <a:spcBef>
                <a:spcPts val="0"/>
              </a:spcBef>
              <a:spcAft>
                <a:spcPts val="800"/>
              </a:spcAft>
              <a:buNone/>
              <a:defRPr/>
            </a:pP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4. 	Hedlund BP, Staley JT. 2002. Phylogeny of the genus </a:t>
            </a:r>
            <a:r>
              <a:rPr lang="en-US" sz="3200" i="1" dirty="0">
                <a:solidFill>
                  <a:prstClr val="white"/>
                </a:solidFill>
                <a:latin typeface="Arial" panose="020B0604020202020204" pitchFamily="34" charset="0"/>
                <a:ea typeface="Calibri" panose="020F0502020204030204" pitchFamily="34" charset="0"/>
                <a:cs typeface="Arial" panose="020B0604020202020204" pitchFamily="34" charset="0"/>
              </a:rPr>
              <a:t>Simonsiella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and other members of the </a:t>
            </a:r>
            <a:r>
              <a:rPr lang="en-US" sz="3200" i="1" dirty="0">
                <a:solidFill>
                  <a:prstClr val="white"/>
                </a:solidFill>
                <a:latin typeface="Arial" panose="020B0604020202020204" pitchFamily="34" charset="0"/>
                <a:ea typeface="Calibri" panose="020F0502020204030204" pitchFamily="34" charset="0"/>
                <a:cs typeface="Arial" panose="020B0604020202020204" pitchFamily="34" charset="0"/>
              </a:rPr>
              <a:t>Neisseriaceae</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Int J Syst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Evol</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Microbiol 52:1377-1382.</a:t>
            </a:r>
          </a:p>
          <a:p>
            <a:pPr marL="406400" lvl="0" indent="-406400" defTabSz="457200">
              <a:lnSpc>
                <a:spcPct val="107000"/>
              </a:lnSpc>
              <a:spcBef>
                <a:spcPts val="0"/>
              </a:spcBef>
              <a:spcAft>
                <a:spcPts val="800"/>
              </a:spcAft>
              <a:buNone/>
              <a:defRPr/>
            </a:pP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5. 	Kuhn DA, Gregory DA, Buchanan GE, </a:t>
            </a:r>
            <a:r>
              <a:rPr lang="en-US" sz="3200" dirty="0" err="1">
                <a:solidFill>
                  <a:prstClr val="white"/>
                </a:solidFill>
                <a:latin typeface="Arial" panose="020B0604020202020204" pitchFamily="34" charset="0"/>
                <a:ea typeface="Calibri" panose="020F0502020204030204" pitchFamily="34" charset="0"/>
                <a:cs typeface="Arial" panose="020B0604020202020204" pitchFamily="34" charset="0"/>
              </a:rPr>
              <a:t>Nyby</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MD, Daly KR. 1978. Isolation, Characterization, and Numerical Taxonomy of </a:t>
            </a:r>
            <a:r>
              <a:rPr lang="en-US" sz="3200" i="1" dirty="0">
                <a:solidFill>
                  <a:prstClr val="white"/>
                </a:solidFill>
                <a:latin typeface="Arial" panose="020B0604020202020204" pitchFamily="34" charset="0"/>
                <a:ea typeface="Calibri" panose="020F0502020204030204" pitchFamily="34" charset="0"/>
                <a:cs typeface="Arial" panose="020B0604020202020204" pitchFamily="34" charset="0"/>
              </a:rPr>
              <a:t>Simonsiella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Strains from the Oral Cavities of Cats, Dogs, Sheep, and Humans 241:235-241.</a:t>
            </a:r>
          </a:p>
          <a:p>
            <a:pPr marL="406400" lvl="0" indent="-406400" defTabSz="457200">
              <a:lnSpc>
                <a:spcPct val="107000"/>
              </a:lnSpc>
              <a:spcBef>
                <a:spcPts val="0"/>
              </a:spcBef>
              <a:spcAft>
                <a:spcPts val="800"/>
              </a:spcAft>
              <a:buNone/>
              <a:defRPr/>
            </a:pP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6. 	Kuhn DA. 1981. The Genera </a:t>
            </a:r>
            <a:r>
              <a:rPr lang="en-US" sz="3200" i="1" dirty="0">
                <a:solidFill>
                  <a:prstClr val="white"/>
                </a:solidFill>
                <a:latin typeface="Arial" panose="020B0604020202020204" pitchFamily="34" charset="0"/>
                <a:ea typeface="Calibri" panose="020F0502020204030204" pitchFamily="34" charset="0"/>
                <a:cs typeface="Arial" panose="020B0604020202020204" pitchFamily="34" charset="0"/>
              </a:rPr>
              <a:t>Simonsiella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and </a:t>
            </a:r>
            <a:r>
              <a:rPr lang="en-US" sz="3200" i="1" dirty="0" err="1">
                <a:solidFill>
                  <a:prstClr val="white"/>
                </a:solidFill>
                <a:latin typeface="Arial" panose="020B0604020202020204" pitchFamily="34" charset="0"/>
                <a:ea typeface="Calibri" panose="020F0502020204030204" pitchFamily="34" charset="0"/>
                <a:cs typeface="Arial" panose="020B0604020202020204" pitchFamily="34" charset="0"/>
              </a:rPr>
              <a:t>Alysiella</a:t>
            </a:r>
            <a:r>
              <a:rPr lang="en-US" sz="3200" dirty="0">
                <a:solidFill>
                  <a:prstClr val="white"/>
                </a:solidFill>
                <a:latin typeface="Arial" panose="020B0604020202020204" pitchFamily="34" charset="0"/>
                <a:ea typeface="Calibri" panose="020F0502020204030204" pitchFamily="34" charset="0"/>
                <a:cs typeface="Arial" panose="020B0604020202020204" pitchFamily="34" charset="0"/>
              </a:rPr>
              <a:t>. The Prokaryotes 390-39</a:t>
            </a:r>
            <a:endParaRPr lang="en-US" altLang="en-US" sz="3200" b="1" dirty="0">
              <a:solidFill>
                <a:prstClr val="white"/>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653747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7A08-9AE8-47DF-9ABF-3609FC7983AF}"/>
              </a:ext>
            </a:extLst>
          </p:cNvPr>
          <p:cNvSpPr>
            <a:spLocks noGrp="1"/>
          </p:cNvSpPr>
          <p:nvPr>
            <p:ph type="title"/>
          </p:nvPr>
        </p:nvSpPr>
        <p:spPr>
          <a:xfrm>
            <a:off x="2326640" y="971887"/>
            <a:ext cx="8610600" cy="1293028"/>
          </a:xfrm>
        </p:spPr>
        <p:txBody>
          <a:bodyPr>
            <a:normAutofit/>
          </a:bodyPr>
          <a:lstStyle/>
          <a:p>
            <a:r>
              <a:rPr lang="en-US" sz="4400" dirty="0">
                <a:latin typeface="Arial" panose="020B0604020202020204" pitchFamily="34" charset="0"/>
                <a:cs typeface="Arial" panose="020B0604020202020204" pitchFamily="34" charset="0"/>
              </a:rPr>
              <a:t>Question</a:t>
            </a:r>
          </a:p>
        </p:txBody>
      </p:sp>
      <p:sp>
        <p:nvSpPr>
          <p:cNvPr id="3" name="Content Placeholder 2">
            <a:extLst>
              <a:ext uri="{FF2B5EF4-FFF2-40B4-BE49-F238E27FC236}">
                <a16:creationId xmlns:a16="http://schemas.microsoft.com/office/drawing/2014/main" id="{F3F50173-5F64-47A1-8F94-467893EA6C55}"/>
              </a:ext>
            </a:extLst>
          </p:cNvPr>
          <p:cNvSpPr>
            <a:spLocks noGrp="1"/>
          </p:cNvSpPr>
          <p:nvPr>
            <p:ph idx="1"/>
          </p:nvPr>
        </p:nvSpPr>
        <p:spPr/>
        <p:txBody>
          <a:bodyPr/>
          <a:lstStyle/>
          <a:p>
            <a:pPr marL="0" indent="0">
              <a:buNone/>
            </a:pPr>
            <a:r>
              <a:rPr lang="en-US" sz="2800" dirty="0">
                <a:latin typeface="Arial" panose="020B0604020202020204" pitchFamily="34" charset="0"/>
                <a:cs typeface="Arial" panose="020B0604020202020204" pitchFamily="34" charset="0"/>
              </a:rPr>
              <a:t>What is the most common antibiotic prescribed for animal bites?</a:t>
            </a:r>
          </a:p>
          <a:p>
            <a:pPr marL="0" indent="0">
              <a:buNone/>
            </a:pPr>
            <a:r>
              <a:rPr lang="en-US" sz="2800" dirty="0">
                <a:latin typeface="Arial" panose="020B0604020202020204" pitchFamily="34" charset="0"/>
                <a:cs typeface="Arial" panose="020B0604020202020204" pitchFamily="34" charset="0"/>
              </a:rPr>
              <a:t>a. Doxycycline</a:t>
            </a:r>
          </a:p>
          <a:p>
            <a:pPr marL="0" indent="0">
              <a:buNone/>
            </a:pPr>
            <a:r>
              <a:rPr lang="en-US" sz="2800" dirty="0">
                <a:latin typeface="Arial" panose="020B0604020202020204" pitchFamily="34" charset="0"/>
                <a:cs typeface="Arial" panose="020B0604020202020204" pitchFamily="34" charset="0"/>
              </a:rPr>
              <a:t>b. Amoxicillin/Clavulanate</a:t>
            </a:r>
          </a:p>
          <a:p>
            <a:pPr marL="0" indent="0">
              <a:buNone/>
            </a:pPr>
            <a:r>
              <a:rPr lang="en-US" sz="2800" dirty="0">
                <a:latin typeface="Arial" panose="020B0604020202020204" pitchFamily="34" charset="0"/>
                <a:cs typeface="Arial" panose="020B0604020202020204" pitchFamily="34" charset="0"/>
              </a:rPr>
              <a:t>c. Ampicillin</a:t>
            </a:r>
          </a:p>
          <a:p>
            <a:pPr marL="0" indent="0">
              <a:buNone/>
            </a:pPr>
            <a:r>
              <a:rPr lang="en-US" sz="2800" dirty="0">
                <a:latin typeface="Arial" panose="020B0604020202020204" pitchFamily="34" charset="0"/>
                <a:cs typeface="Arial" panose="020B0604020202020204" pitchFamily="34" charset="0"/>
              </a:rPr>
              <a:t>d. Sulfamethoxazole/Trimethoprim</a:t>
            </a:r>
          </a:p>
          <a:p>
            <a:pPr marL="0" indent="0">
              <a:buNone/>
            </a:pPr>
            <a:endParaRPr lang="en-US" dirty="0"/>
          </a:p>
        </p:txBody>
      </p:sp>
    </p:spTree>
    <p:extLst>
      <p:ext uri="{BB962C8B-B14F-4D97-AF65-F5344CB8AC3E}">
        <p14:creationId xmlns:p14="http://schemas.microsoft.com/office/powerpoint/2010/main" val="3357962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DA25FF-CA73-47B8-AB4C-1C3343FB1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A25DA41-A1BD-4EC5-8504-99DBC64B36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a:stretch/>
        </p:blipFill>
        <p:spPr>
          <a:xfrm>
            <a:off x="0" y="0"/>
            <a:ext cx="12192000" cy="1441450"/>
          </a:xfrm>
          <a:prstGeom prst="rect">
            <a:avLst/>
          </a:prstGeom>
        </p:spPr>
      </p:pic>
      <p:sp>
        <p:nvSpPr>
          <p:cNvPr id="2" name="Title 1">
            <a:extLst>
              <a:ext uri="{FF2B5EF4-FFF2-40B4-BE49-F238E27FC236}">
                <a16:creationId xmlns:a16="http://schemas.microsoft.com/office/drawing/2014/main" id="{AE9A73BA-5609-4EEC-95E8-6510F9B43EDD}"/>
              </a:ext>
            </a:extLst>
          </p:cNvPr>
          <p:cNvSpPr>
            <a:spLocks noGrp="1"/>
          </p:cNvSpPr>
          <p:nvPr>
            <p:ph type="title"/>
          </p:nvPr>
        </p:nvSpPr>
        <p:spPr>
          <a:xfrm>
            <a:off x="685799" y="764373"/>
            <a:ext cx="6848855" cy="1293028"/>
          </a:xfrm>
        </p:spPr>
        <p:txBody>
          <a:bodyPr>
            <a:normAutofit/>
          </a:bodyPr>
          <a:lstStyle/>
          <a:p>
            <a:r>
              <a:rPr lang="en-US" sz="4400" dirty="0">
                <a:latin typeface="Arial" panose="020B0604020202020204" pitchFamily="34" charset="0"/>
                <a:cs typeface="Arial" panose="020B0604020202020204" pitchFamily="34" charset="0"/>
              </a:rPr>
              <a:t>Acknowledgements</a:t>
            </a:r>
          </a:p>
        </p:txBody>
      </p:sp>
      <p:sp>
        <p:nvSpPr>
          <p:cNvPr id="3" name="Content Placeholder 2">
            <a:extLst>
              <a:ext uri="{FF2B5EF4-FFF2-40B4-BE49-F238E27FC236}">
                <a16:creationId xmlns:a16="http://schemas.microsoft.com/office/drawing/2014/main" id="{FADEAAD1-477A-484F-BBE0-31B02B477571}"/>
              </a:ext>
            </a:extLst>
          </p:cNvPr>
          <p:cNvSpPr>
            <a:spLocks noGrp="1"/>
          </p:cNvSpPr>
          <p:nvPr>
            <p:ph idx="1"/>
          </p:nvPr>
        </p:nvSpPr>
        <p:spPr>
          <a:xfrm>
            <a:off x="1186851" y="2057401"/>
            <a:ext cx="5162521" cy="3952837"/>
          </a:xfrm>
        </p:spPr>
        <p:txBody>
          <a:bodyPr>
            <a:normAutofit fontScale="92500" lnSpcReduction="10000"/>
          </a:bodyPr>
          <a:lstStyle/>
          <a:p>
            <a:pPr marL="0" indent="0">
              <a:buNone/>
            </a:pPr>
            <a:r>
              <a:rPr lang="en-US" sz="3200" dirty="0">
                <a:latin typeface="Arial" panose="020B0604020202020204" pitchFamily="34" charset="0"/>
                <a:cs typeface="Arial" panose="020B0604020202020204" pitchFamily="34" charset="0"/>
              </a:rPr>
              <a:t>MMLS Program</a:t>
            </a:r>
          </a:p>
          <a:p>
            <a:pPr marL="0" indent="0">
              <a:buNone/>
            </a:pPr>
            <a:r>
              <a:rPr lang="en-US" sz="3200" dirty="0">
                <a:latin typeface="Arial" panose="020B0604020202020204" pitchFamily="34" charset="0"/>
                <a:cs typeface="Arial" panose="020B0604020202020204" pitchFamily="34" charset="0"/>
              </a:rPr>
              <a:t>The University of Montana</a:t>
            </a:r>
          </a:p>
          <a:p>
            <a:pPr marL="0" indent="0">
              <a:buNone/>
            </a:pPr>
            <a:r>
              <a:rPr lang="en-US" sz="3200" dirty="0">
                <a:latin typeface="Arial" panose="020B0604020202020204" pitchFamily="34" charset="0"/>
                <a:cs typeface="Arial" panose="020B0604020202020204" pitchFamily="34" charset="0"/>
              </a:rPr>
              <a:t>Montana State University</a:t>
            </a:r>
          </a:p>
          <a:p>
            <a:pPr marL="0" indent="0">
              <a:buNone/>
            </a:pPr>
            <a:r>
              <a:rPr lang="en-US" sz="3200" dirty="0">
                <a:latin typeface="Arial" panose="020B0604020202020204" pitchFamily="34" charset="0"/>
                <a:cs typeface="Arial" panose="020B0604020202020204" pitchFamily="34" charset="0"/>
              </a:rPr>
              <a:t>ASCLS –MT</a:t>
            </a:r>
          </a:p>
          <a:p>
            <a:pPr marL="0" indent="0">
              <a:buNone/>
            </a:pPr>
            <a:r>
              <a:rPr lang="en-US" sz="3200" dirty="0">
                <a:latin typeface="Arial" panose="020B0604020202020204" pitchFamily="34" charset="0"/>
                <a:cs typeface="Arial" panose="020B0604020202020204" pitchFamily="34" charset="0"/>
              </a:rPr>
              <a:t>Community Medical Center</a:t>
            </a:r>
          </a:p>
          <a:p>
            <a:pPr marL="0" indent="0">
              <a:buNone/>
            </a:pPr>
            <a:r>
              <a:rPr lang="en-US" sz="3200" dirty="0">
                <a:latin typeface="Arial" panose="020B0604020202020204" pitchFamily="34" charset="0"/>
                <a:cs typeface="Arial" panose="020B0604020202020204" pitchFamily="34" charset="0"/>
              </a:rPr>
              <a:t>  - Special Thanks to the          	Laboratory Staff</a:t>
            </a:r>
          </a:p>
          <a:p>
            <a:pPr marL="0" indent="0">
              <a:buNone/>
            </a:pPr>
            <a:r>
              <a:rPr lang="en-US" sz="3200" dirty="0">
                <a:latin typeface="Arial" panose="020B0604020202020204" pitchFamily="34" charset="0"/>
                <a:cs typeface="Arial" panose="020B0604020202020204" pitchFamily="34" charset="0"/>
              </a:rPr>
              <a:t>Laurie Norberg</a:t>
            </a:r>
          </a:p>
          <a:p>
            <a:pPr marL="0" indent="0">
              <a:buNone/>
            </a:pPr>
            <a:endParaRPr lang="en-US" dirty="0">
              <a:latin typeface="Arial" panose="020B0604020202020204" pitchFamily="34" charset="0"/>
              <a:cs typeface="Arial" panose="020B0604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71CEE4F6-5F24-4465-91CA-EFB0E15E4316}"/>
              </a:ext>
            </a:extLst>
          </p:cNvPr>
          <p:cNvPicPr>
            <a:picLocks noChangeAspect="1"/>
          </p:cNvPicPr>
          <p:nvPr/>
        </p:nvPicPr>
        <p:blipFill>
          <a:blip r:embed="rId3"/>
          <a:stretch>
            <a:fillRect/>
          </a:stretch>
        </p:blipFill>
        <p:spPr>
          <a:xfrm>
            <a:off x="9110038" y="640081"/>
            <a:ext cx="1750417" cy="1761189"/>
          </a:xfrm>
          <a:prstGeom prst="rect">
            <a:avLst/>
          </a:prstGeom>
        </p:spPr>
      </p:pic>
      <p:pic>
        <p:nvPicPr>
          <p:cNvPr id="5" name="Picture 4" descr="A close up of a sign&#10;&#10;Description automatically generated">
            <a:extLst>
              <a:ext uri="{FF2B5EF4-FFF2-40B4-BE49-F238E27FC236}">
                <a16:creationId xmlns:a16="http://schemas.microsoft.com/office/drawing/2014/main" id="{19BA8FF5-0A14-43A7-92B0-B4133AE4292D}"/>
              </a:ext>
            </a:extLst>
          </p:cNvPr>
          <p:cNvPicPr>
            <a:picLocks noChangeAspect="1"/>
          </p:cNvPicPr>
          <p:nvPr/>
        </p:nvPicPr>
        <p:blipFill>
          <a:blip r:embed="rId4"/>
          <a:stretch>
            <a:fillRect/>
          </a:stretch>
        </p:blipFill>
        <p:spPr>
          <a:xfrm>
            <a:off x="8728503" y="2548405"/>
            <a:ext cx="2513486" cy="1761190"/>
          </a:xfrm>
          <a:prstGeom prst="rect">
            <a:avLst/>
          </a:prstGeom>
        </p:spPr>
      </p:pic>
      <p:pic>
        <p:nvPicPr>
          <p:cNvPr id="4" name="Picture 3" descr="A close up of a logo&#10;&#10;Description automatically generated">
            <a:extLst>
              <a:ext uri="{FF2B5EF4-FFF2-40B4-BE49-F238E27FC236}">
                <a16:creationId xmlns:a16="http://schemas.microsoft.com/office/drawing/2014/main" id="{C36CD8E1-AAE7-475F-A477-429CD43A44B2}"/>
              </a:ext>
            </a:extLst>
          </p:cNvPr>
          <p:cNvPicPr>
            <a:picLocks noChangeAspect="1"/>
          </p:cNvPicPr>
          <p:nvPr/>
        </p:nvPicPr>
        <p:blipFill>
          <a:blip r:embed="rId5"/>
          <a:stretch>
            <a:fillRect/>
          </a:stretch>
        </p:blipFill>
        <p:spPr>
          <a:xfrm>
            <a:off x="8323130" y="4470463"/>
            <a:ext cx="3324232" cy="1747458"/>
          </a:xfrm>
          <a:prstGeom prst="rect">
            <a:avLst/>
          </a:prstGeom>
        </p:spPr>
      </p:pic>
    </p:spTree>
    <p:extLst>
      <p:ext uri="{BB962C8B-B14F-4D97-AF65-F5344CB8AC3E}">
        <p14:creationId xmlns:p14="http://schemas.microsoft.com/office/powerpoint/2010/main" val="242478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C87C-4D11-4DDC-9E0A-50399003EFCA}"/>
              </a:ext>
            </a:extLst>
          </p:cNvPr>
          <p:cNvSpPr>
            <a:spLocks noGrp="1"/>
          </p:cNvSpPr>
          <p:nvPr>
            <p:ph type="title"/>
          </p:nvPr>
        </p:nvSpPr>
        <p:spPr>
          <a:xfrm>
            <a:off x="2976880" y="2135972"/>
            <a:ext cx="6431280" cy="1293028"/>
          </a:xfrm>
        </p:spPr>
        <p:txBody>
          <a:bodyPr>
            <a:normAutofit/>
          </a:bodyPr>
          <a:lstStyle/>
          <a:p>
            <a:r>
              <a:rPr lang="en-US" sz="4400" dirty="0">
                <a:latin typeface="Arial" panose="020B0604020202020204" pitchFamily="34" charset="0"/>
                <a:cs typeface="Arial" panose="020B0604020202020204" pitchFamily="34" charset="0"/>
              </a:rPr>
              <a:t>Learning Objective</a:t>
            </a:r>
          </a:p>
        </p:txBody>
      </p:sp>
      <p:sp>
        <p:nvSpPr>
          <p:cNvPr id="3" name="Content Placeholder 2">
            <a:extLst>
              <a:ext uri="{FF2B5EF4-FFF2-40B4-BE49-F238E27FC236}">
                <a16:creationId xmlns:a16="http://schemas.microsoft.com/office/drawing/2014/main" id="{6FFF9DD0-00C0-4281-A137-8BAE5BEEA5E4}"/>
              </a:ext>
            </a:extLst>
          </p:cNvPr>
          <p:cNvSpPr>
            <a:spLocks noGrp="1"/>
          </p:cNvSpPr>
          <p:nvPr>
            <p:ph idx="1"/>
          </p:nvPr>
        </p:nvSpPr>
        <p:spPr>
          <a:xfrm>
            <a:off x="685800" y="3538389"/>
            <a:ext cx="10820400" cy="2214880"/>
          </a:xfrm>
        </p:spPr>
        <p:txBody>
          <a:bodyPr/>
          <a:lstStyle/>
          <a:p>
            <a:pPr marL="0" indent="0" algn="ctr">
              <a:buNone/>
            </a:pPr>
            <a:r>
              <a:rPr lang="en-US" sz="2800" dirty="0">
                <a:latin typeface="Arial" panose="020B0604020202020204" pitchFamily="34" charset="0"/>
                <a:cs typeface="Arial" panose="020B0604020202020204" pitchFamily="34" charset="0"/>
              </a:rPr>
              <a:t>After this presentation, participants will be able to describe the characteristics of Simonsiella isolated from the oral cavity of cats in Missoula, Montana, and identify the microbe in a clinical situation.</a:t>
            </a:r>
          </a:p>
          <a:p>
            <a:endParaRPr lang="en-US" dirty="0"/>
          </a:p>
        </p:txBody>
      </p:sp>
    </p:spTree>
    <p:extLst>
      <p:ext uri="{BB962C8B-B14F-4D97-AF65-F5344CB8AC3E}">
        <p14:creationId xmlns:p14="http://schemas.microsoft.com/office/powerpoint/2010/main" val="3748986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557E-E002-4819-B887-DAA0DEBB57CB}"/>
              </a:ext>
            </a:extLst>
          </p:cNvPr>
          <p:cNvSpPr>
            <a:spLocks noGrp="1"/>
          </p:cNvSpPr>
          <p:nvPr>
            <p:ph type="title"/>
          </p:nvPr>
        </p:nvSpPr>
        <p:spPr>
          <a:xfrm>
            <a:off x="2773680" y="71120"/>
            <a:ext cx="8610600" cy="1293028"/>
          </a:xfrm>
        </p:spPr>
        <p:txBody>
          <a:bodyPr>
            <a:normAutofit/>
          </a:bodyPr>
          <a:lstStyle/>
          <a:p>
            <a:r>
              <a:rPr lang="en-US" sz="4400" dirty="0">
                <a:latin typeface="Arial" panose="020B0604020202020204" pitchFamily="34" charset="0"/>
                <a:cs typeface="Arial" panose="020B0604020202020204" pitchFamily="34" charset="0"/>
              </a:rPr>
              <a:t>abstract</a:t>
            </a:r>
          </a:p>
        </p:txBody>
      </p:sp>
      <p:sp>
        <p:nvSpPr>
          <p:cNvPr id="3" name="Content Placeholder 2">
            <a:extLst>
              <a:ext uri="{FF2B5EF4-FFF2-40B4-BE49-F238E27FC236}">
                <a16:creationId xmlns:a16="http://schemas.microsoft.com/office/drawing/2014/main" id="{3AAEB077-F416-4732-A5DB-2FCEA5C05785}"/>
              </a:ext>
            </a:extLst>
          </p:cNvPr>
          <p:cNvSpPr>
            <a:spLocks noGrp="1"/>
          </p:cNvSpPr>
          <p:nvPr>
            <p:ph idx="1"/>
          </p:nvPr>
        </p:nvSpPr>
        <p:spPr>
          <a:xfrm>
            <a:off x="627380" y="1229360"/>
            <a:ext cx="10937240" cy="5405120"/>
          </a:xfrm>
        </p:spPr>
        <p:txBody>
          <a:bodyPr>
            <a:noAutofit/>
          </a:bodyPr>
          <a:lstStyle/>
          <a:p>
            <a:pPr marL="0" indent="0">
              <a:lnSpc>
                <a:spcPct val="140000"/>
              </a:lnSpc>
              <a:spcBef>
                <a:spcPts val="0"/>
              </a:spcBef>
              <a:buNone/>
            </a:pPr>
            <a:r>
              <a:rPr lang="en-US" sz="1600" dirty="0">
                <a:latin typeface="Arial" panose="020B0604020202020204" pitchFamily="34" charset="0"/>
                <a:cs typeface="Arial" panose="020B0604020202020204" pitchFamily="34" charset="0"/>
              </a:rPr>
              <a:t>	Simonsiella is a genus of understudied microbes that have been found almost exclusively in the oral cavities of mammals. Clinically, this microbe may be encountered in oral lesions and bite wounds from animals harboring it (1–4). Cats are the most likely mammal with known Simonsiella colonization to have a bite become infected – 30-50% of cat bites become infected and require medical intervention (2). Simonsiella, although very distinct microscopically, has biochemical reactions that may make identification difficult, if merely following hospital protocol as an MLS (4–6). Swabs taken from the mouths of shelter cats at the Missoula Animeals were cultured for Simonsiella using methods previously used by Kuhn and colleges (5, 6), then evaluated using the wound culture protocol at Community Medical Center to ensure proper identification would be made. Next, a series of common biochemical tests were performed to collect an overall characteristic chart for the strains isolated. Finally, anti-microbial resistance to the most common antimicrobial prescribed for bite wounds (3) and oral lesions (1) was tested for each sample to ensure standard medical protocols are sufficient for the treatment of Simonsiella strains in cats in the Missoula area. Overall, this data helps confirm the validity of methods at Community Medical Center and serves as an additional resource for diagnostic characteristic data for Simonsiella strains found in cats in and around Missoula, Montana. </a:t>
            </a:r>
          </a:p>
          <a:p>
            <a:pPr marL="0" indent="0">
              <a:buNone/>
            </a:pPr>
            <a:r>
              <a:rPr lang="en-US" sz="1600" dirty="0">
                <a:latin typeface="Arial" panose="020B0604020202020204" pitchFamily="34" charset="0"/>
                <a:cs typeface="Arial" panose="020B0604020202020204" pitchFamily="34" charset="0"/>
              </a:rPr>
              <a:t> 	</a:t>
            </a:r>
          </a:p>
          <a:p>
            <a:pPr marL="0" indent="0" algn="ctr">
              <a:buNone/>
            </a:pPr>
            <a:r>
              <a:rPr lang="en-US" sz="1600" b="1" dirty="0">
                <a:latin typeface="Arial" panose="020B0604020202020204" pitchFamily="34" charset="0"/>
                <a:cs typeface="Arial" panose="020B0604020202020204" pitchFamily="34" charset="0"/>
              </a:rPr>
              <a:t>Key Words: Simonsiella, Cat Bites, Infection, Biochemical Testing, Microbiology, Identification</a:t>
            </a:r>
          </a:p>
        </p:txBody>
      </p:sp>
    </p:spTree>
    <p:extLst>
      <p:ext uri="{BB962C8B-B14F-4D97-AF65-F5344CB8AC3E}">
        <p14:creationId xmlns:p14="http://schemas.microsoft.com/office/powerpoint/2010/main" val="420746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CB35-BD22-4C19-8AA2-B282234CE5E8}"/>
              </a:ext>
            </a:extLst>
          </p:cNvPr>
          <p:cNvSpPr>
            <a:spLocks noGrp="1"/>
          </p:cNvSpPr>
          <p:nvPr>
            <p:ph type="title"/>
          </p:nvPr>
        </p:nvSpPr>
        <p:spPr/>
        <p:txBody>
          <a:bodyPr>
            <a:normAutofit/>
          </a:bodyPr>
          <a:lstStyle/>
          <a:p>
            <a:r>
              <a:rPr lang="en-US" sz="4400" dirty="0">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BD8FBB1D-2EE1-491D-B648-79C65F63E719}"/>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Simonsiella is a  relatively unknown organism with clinical significance in bite wounds and oral lesions</a:t>
            </a:r>
          </a:p>
          <a:p>
            <a:r>
              <a:rPr lang="en-US" dirty="0">
                <a:latin typeface="Arial" panose="020B0604020202020204" pitchFamily="34" charset="0"/>
                <a:cs typeface="Arial" panose="020B0604020202020204" pitchFamily="34" charset="0"/>
              </a:rPr>
              <a:t>The increasing lifespan and number of individuals with immunocompromising conditions will likely lead to an increase in infections with commensal organisms (2)</a:t>
            </a:r>
          </a:p>
          <a:p>
            <a:r>
              <a:rPr lang="en-US" dirty="0">
                <a:latin typeface="Arial" panose="020B0604020202020204" pitchFamily="34" charset="0"/>
                <a:cs typeface="Arial" panose="020B0604020202020204" pitchFamily="34" charset="0"/>
              </a:rPr>
              <a:t>The goal of this research is to contribute to the study of relevant, but understudied microorganisms, especially commensals and ensure proper identification under normal laboratory procedures</a:t>
            </a:r>
          </a:p>
          <a:p>
            <a:r>
              <a:rPr lang="en-US" dirty="0">
                <a:latin typeface="Arial" panose="020B0604020202020204" pitchFamily="34" charset="0"/>
                <a:cs typeface="Arial" panose="020B0604020202020204" pitchFamily="34" charset="0"/>
              </a:rPr>
              <a:t>Laboratorian awareness of uncommonly seen microbes will help in the diagnosis and treatment of these individuals</a:t>
            </a:r>
          </a:p>
          <a:p>
            <a:r>
              <a:rPr lang="en-US" dirty="0">
                <a:latin typeface="Arial" panose="020B0604020202020204" pitchFamily="34" charset="0"/>
                <a:cs typeface="Arial" panose="020B0604020202020204" pitchFamily="34" charset="0"/>
              </a:rPr>
              <a:t>30-50% of cat bites will develop an infection needing treatment due to their small and sharp teeth (2)</a:t>
            </a:r>
          </a:p>
          <a:p>
            <a:endParaRPr lang="en-US" dirty="0"/>
          </a:p>
        </p:txBody>
      </p:sp>
    </p:spTree>
    <p:extLst>
      <p:ext uri="{BB962C8B-B14F-4D97-AF65-F5344CB8AC3E}">
        <p14:creationId xmlns:p14="http://schemas.microsoft.com/office/powerpoint/2010/main" val="109435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9764-675C-4F3A-8A8E-25932F0532C4}"/>
              </a:ext>
            </a:extLst>
          </p:cNvPr>
          <p:cNvSpPr>
            <a:spLocks noGrp="1"/>
          </p:cNvSpPr>
          <p:nvPr>
            <p:ph type="title"/>
          </p:nvPr>
        </p:nvSpPr>
        <p:spPr>
          <a:xfrm>
            <a:off x="619760" y="764373"/>
            <a:ext cx="5750560" cy="1293028"/>
          </a:xfrm>
        </p:spPr>
        <p:txBody>
          <a:bodyPr>
            <a:normAutofit/>
          </a:bodyPr>
          <a:lstStyle/>
          <a:p>
            <a:r>
              <a:rPr lang="en-US" dirty="0">
                <a:latin typeface="Arial" panose="020B0604020202020204" pitchFamily="34" charset="0"/>
                <a:cs typeface="Arial" panose="020B0604020202020204" pitchFamily="34" charset="0"/>
              </a:rPr>
              <a:t>Simonsiella origins</a:t>
            </a:r>
          </a:p>
        </p:txBody>
      </p:sp>
      <p:sp>
        <p:nvSpPr>
          <p:cNvPr id="8" name="Content Placeholder 7">
            <a:extLst>
              <a:ext uri="{FF2B5EF4-FFF2-40B4-BE49-F238E27FC236}">
                <a16:creationId xmlns:a16="http://schemas.microsoft.com/office/drawing/2014/main" id="{494F7461-8A06-4D5A-A4F6-A4AE30D70DC7}"/>
              </a:ext>
            </a:extLst>
          </p:cNvPr>
          <p:cNvSpPr>
            <a:spLocks noGrp="1"/>
          </p:cNvSpPr>
          <p:nvPr>
            <p:ph idx="1"/>
          </p:nvPr>
        </p:nvSpPr>
        <p:spPr>
          <a:xfrm>
            <a:off x="619760" y="2225040"/>
            <a:ext cx="5750560" cy="3993645"/>
          </a:xfrm>
        </p:spPr>
        <p:txBody>
          <a:bodyPr>
            <a:normAutofit/>
          </a:bodyPr>
          <a:lstStyle/>
          <a:p>
            <a:r>
              <a:rPr lang="en-US" dirty="0">
                <a:latin typeface="Arial" panose="020B0604020202020204" pitchFamily="34" charset="0"/>
                <a:cs typeface="Arial" panose="020B0604020202020204" pitchFamily="34" charset="0"/>
              </a:rPr>
              <a:t>Simonsiella is closely related to Neisseria, Kingella, and Eikenella species</a:t>
            </a:r>
          </a:p>
          <a:p>
            <a:pPr lvl="1"/>
            <a:r>
              <a:rPr lang="en-US" dirty="0">
                <a:latin typeface="Arial" panose="020B0604020202020204" pitchFamily="34" charset="0"/>
                <a:cs typeface="Arial" panose="020B0604020202020204" pitchFamily="34" charset="0"/>
              </a:rPr>
              <a:t>These are normal mouth flora in humans (1,6) and other mammals (6)</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Simonsiella spp. found in cats are extremely understudied</a:t>
            </a:r>
          </a:p>
          <a:p>
            <a:pPr lvl="1"/>
            <a:r>
              <a:rPr lang="en-US" dirty="0">
                <a:latin typeface="Arial" panose="020B0604020202020204" pitchFamily="34" charset="0"/>
                <a:cs typeface="Arial" panose="020B0604020202020204" pitchFamily="34" charset="0"/>
              </a:rPr>
              <a:t>A specific epithet name has not yet been assigned to them (6)</a:t>
            </a:r>
          </a:p>
          <a:p>
            <a:pPr marL="457200" lvl="1" indent="0">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6552A8-4A23-4E5F-BA16-6B2671E165A3}"/>
              </a:ext>
            </a:extLst>
          </p:cNvPr>
          <p:cNvPicPr>
            <a:picLocks noChangeAspect="1"/>
          </p:cNvPicPr>
          <p:nvPr/>
        </p:nvPicPr>
        <p:blipFill>
          <a:blip r:embed="rId2"/>
          <a:stretch>
            <a:fillRect/>
          </a:stretch>
        </p:blipFill>
        <p:spPr>
          <a:xfrm>
            <a:off x="6774834" y="693897"/>
            <a:ext cx="4869387" cy="5232400"/>
          </a:xfrm>
          <a:prstGeom prst="rect">
            <a:avLst/>
          </a:prstGeom>
        </p:spPr>
      </p:pic>
      <p:sp>
        <p:nvSpPr>
          <p:cNvPr id="6" name="TextBox 5">
            <a:extLst>
              <a:ext uri="{FF2B5EF4-FFF2-40B4-BE49-F238E27FC236}">
                <a16:creationId xmlns:a16="http://schemas.microsoft.com/office/drawing/2014/main" id="{934A4B70-69BC-4BC1-8A6C-8D1A5822AA79}"/>
              </a:ext>
            </a:extLst>
          </p:cNvPr>
          <p:cNvSpPr txBox="1"/>
          <p:nvPr/>
        </p:nvSpPr>
        <p:spPr>
          <a:xfrm>
            <a:off x="7279128" y="5926297"/>
            <a:ext cx="386080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Above: Phylogeny of </a:t>
            </a:r>
            <a:r>
              <a:rPr lang="en-US" sz="1600" i="1" dirty="0">
                <a:latin typeface="Arial" panose="020B0604020202020204" pitchFamily="34" charset="0"/>
                <a:cs typeface="Arial" panose="020B0604020202020204" pitchFamily="34" charset="0"/>
              </a:rPr>
              <a:t>Simonsiella</a:t>
            </a:r>
            <a:r>
              <a:rPr lang="en-US" sz="1600" dirty="0">
                <a:latin typeface="Arial" panose="020B0604020202020204" pitchFamily="34" charset="0"/>
                <a:cs typeface="Arial" panose="020B0604020202020204" pitchFamily="34" charset="0"/>
              </a:rPr>
              <a:t> spp. as compared to related species (6).</a:t>
            </a:r>
          </a:p>
        </p:txBody>
      </p:sp>
    </p:spTree>
    <p:extLst>
      <p:ext uri="{BB962C8B-B14F-4D97-AF65-F5344CB8AC3E}">
        <p14:creationId xmlns:p14="http://schemas.microsoft.com/office/powerpoint/2010/main" val="317591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82B6B-1381-41B0-8E8B-CADAB8F8C6CE}"/>
              </a:ext>
            </a:extLst>
          </p:cNvPr>
          <p:cNvSpPr>
            <a:spLocks noGrp="1"/>
          </p:cNvSpPr>
          <p:nvPr>
            <p:ph type="title"/>
          </p:nvPr>
        </p:nvSpPr>
        <p:spPr>
          <a:xfrm>
            <a:off x="2895600" y="639315"/>
            <a:ext cx="8610600" cy="1293028"/>
          </a:xfrm>
        </p:spPr>
        <p:txBody>
          <a:bodyPr>
            <a:normAutofit/>
          </a:bodyPr>
          <a:lstStyle/>
          <a:p>
            <a:r>
              <a:rPr lang="en-US" sz="4400" dirty="0">
                <a:latin typeface="Arial" panose="020B0604020202020204" pitchFamily="34" charset="0"/>
                <a:cs typeface="Arial" panose="020B0604020202020204" pitchFamily="34" charset="0"/>
              </a:rPr>
              <a:t>Materials</a:t>
            </a:r>
          </a:p>
        </p:txBody>
      </p:sp>
      <p:sp>
        <p:nvSpPr>
          <p:cNvPr id="3" name="Content Placeholder 2">
            <a:extLst>
              <a:ext uri="{FF2B5EF4-FFF2-40B4-BE49-F238E27FC236}">
                <a16:creationId xmlns:a16="http://schemas.microsoft.com/office/drawing/2014/main" id="{EF39D940-333D-4989-904A-B556EFD181FB}"/>
              </a:ext>
            </a:extLst>
          </p:cNvPr>
          <p:cNvSpPr>
            <a:spLocks noGrp="1"/>
          </p:cNvSpPr>
          <p:nvPr>
            <p:ph idx="1"/>
          </p:nvPr>
        </p:nvSpPr>
        <p:spPr>
          <a:xfrm>
            <a:off x="1097280" y="1696720"/>
            <a:ext cx="10408920" cy="4440685"/>
          </a:xfrm>
        </p:spPr>
        <p:txBody>
          <a:bodyPr numCol="2">
            <a:normAutofit fontScale="85000" lnSpcReduction="20000"/>
          </a:bodyPr>
          <a:lstStyle/>
          <a:p>
            <a:r>
              <a:rPr lang="en-US" sz="2600" dirty="0">
                <a:latin typeface="Arial" panose="020B0604020202020204" pitchFamily="34" charset="0"/>
                <a:cs typeface="Arial" panose="020B0604020202020204" pitchFamily="34" charset="0"/>
              </a:rPr>
              <a:t>Amies Swab Transport System</a:t>
            </a:r>
          </a:p>
          <a:p>
            <a:r>
              <a:rPr lang="en-US" sz="2600" dirty="0">
                <a:latin typeface="Arial" panose="020B0604020202020204" pitchFamily="34" charset="0"/>
                <a:cs typeface="Arial" panose="020B0604020202020204" pitchFamily="34" charset="0"/>
              </a:rPr>
              <a:t>PYR Kit</a:t>
            </a:r>
          </a:p>
          <a:p>
            <a:r>
              <a:rPr lang="en-US" sz="2600" dirty="0">
                <a:latin typeface="Arial" panose="020B0604020202020204" pitchFamily="34" charset="0"/>
                <a:cs typeface="Arial" panose="020B0604020202020204" pitchFamily="34" charset="0"/>
              </a:rPr>
              <a:t>Sheep Blood Agar</a:t>
            </a:r>
          </a:p>
          <a:p>
            <a:r>
              <a:rPr lang="en-US" sz="2600" dirty="0">
                <a:latin typeface="Arial" panose="020B0604020202020204" pitchFamily="34" charset="0"/>
                <a:cs typeface="Arial" panose="020B0604020202020204" pitchFamily="34" charset="0"/>
              </a:rPr>
              <a:t>Chocolate Agar</a:t>
            </a:r>
          </a:p>
          <a:p>
            <a:r>
              <a:rPr lang="en-US" sz="2600" dirty="0">
                <a:latin typeface="Arial" panose="020B0604020202020204" pitchFamily="34" charset="0"/>
                <a:cs typeface="Arial" panose="020B0604020202020204" pitchFamily="34" charset="0"/>
              </a:rPr>
              <a:t>Mueller Hinton agar</a:t>
            </a:r>
          </a:p>
          <a:p>
            <a:r>
              <a:rPr lang="en-US" sz="2600" dirty="0">
                <a:latin typeface="Arial" panose="020B0604020202020204" pitchFamily="34" charset="0"/>
                <a:cs typeface="Arial" panose="020B0604020202020204" pitchFamily="34" charset="0"/>
              </a:rPr>
              <a:t>Mueller Hinton with Blood Agar</a:t>
            </a:r>
          </a:p>
          <a:p>
            <a:r>
              <a:rPr lang="en-US" sz="2600" dirty="0">
                <a:latin typeface="Arial" panose="020B0604020202020204" pitchFamily="34" charset="0"/>
                <a:cs typeface="Arial" panose="020B0604020202020204" pitchFamily="34" charset="0"/>
              </a:rPr>
              <a:t>CNA Agar</a:t>
            </a:r>
          </a:p>
          <a:p>
            <a:r>
              <a:rPr lang="en-US" sz="2600" dirty="0">
                <a:latin typeface="Arial" panose="020B0604020202020204" pitchFamily="34" charset="0"/>
                <a:cs typeface="Arial" panose="020B0604020202020204" pitchFamily="34" charset="0"/>
              </a:rPr>
              <a:t>Thayer Martin Agar</a:t>
            </a:r>
          </a:p>
          <a:p>
            <a:r>
              <a:rPr lang="en-US" sz="2600" dirty="0">
                <a:latin typeface="Arial" panose="020B0604020202020204" pitchFamily="34" charset="0"/>
                <a:cs typeface="Arial" panose="020B0604020202020204" pitchFamily="34" charset="0"/>
              </a:rPr>
              <a:t>MAC Agar</a:t>
            </a:r>
          </a:p>
          <a:p>
            <a:r>
              <a:rPr lang="en-US" sz="2600" dirty="0">
                <a:latin typeface="Arial" panose="020B0604020202020204" pitchFamily="34" charset="0"/>
                <a:cs typeface="Arial" panose="020B0604020202020204" pitchFamily="34" charset="0"/>
              </a:rPr>
              <a:t>Indole </a:t>
            </a:r>
          </a:p>
          <a:p>
            <a:r>
              <a:rPr lang="en-US" sz="2600" dirty="0">
                <a:latin typeface="Arial" panose="020B0604020202020204" pitchFamily="34" charset="0"/>
                <a:cs typeface="Arial" panose="020B0604020202020204" pitchFamily="34" charset="0"/>
              </a:rPr>
              <a:t>Antibiotic disks</a:t>
            </a:r>
          </a:p>
          <a:p>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Oxidase Kit</a:t>
            </a:r>
          </a:p>
          <a:p>
            <a:r>
              <a:rPr lang="en-US" sz="2600" dirty="0">
                <a:latin typeface="Arial" panose="020B0604020202020204" pitchFamily="34" charset="0"/>
                <a:cs typeface="Arial" panose="020B0604020202020204" pitchFamily="34" charset="0"/>
              </a:rPr>
              <a:t>TSI slant tube</a:t>
            </a:r>
          </a:p>
          <a:p>
            <a:r>
              <a:rPr lang="en-US" sz="2600" dirty="0">
                <a:latin typeface="Arial" panose="020B0604020202020204" pitchFamily="34" charset="0"/>
                <a:cs typeface="Arial" panose="020B0604020202020204" pitchFamily="34" charset="0"/>
              </a:rPr>
              <a:t>Incubators (37℃ and 42℃)</a:t>
            </a:r>
          </a:p>
          <a:p>
            <a:r>
              <a:rPr lang="en-US" sz="2600" dirty="0">
                <a:latin typeface="Arial" panose="020B0604020202020204" pitchFamily="34" charset="0"/>
                <a:cs typeface="Arial" panose="020B0604020202020204" pitchFamily="34" charset="0"/>
              </a:rPr>
              <a:t>Refrigerator (4℃)</a:t>
            </a:r>
          </a:p>
          <a:p>
            <a:r>
              <a:rPr lang="en-US" sz="2600" dirty="0">
                <a:latin typeface="Arial" panose="020B0604020202020204" pitchFamily="34" charset="0"/>
                <a:cs typeface="Arial" panose="020B0604020202020204" pitchFamily="34" charset="0"/>
              </a:rPr>
              <a:t>Catalase Kit</a:t>
            </a:r>
          </a:p>
          <a:p>
            <a:r>
              <a:rPr lang="en-US" sz="2600" dirty="0">
                <a:latin typeface="Arial" panose="020B0604020202020204" pitchFamily="34" charset="0"/>
                <a:cs typeface="Arial" panose="020B0604020202020204" pitchFamily="34" charset="0"/>
              </a:rPr>
              <a:t>Slides</a:t>
            </a:r>
          </a:p>
          <a:p>
            <a:r>
              <a:rPr lang="en-US" sz="2600" dirty="0">
                <a:latin typeface="Arial" panose="020B0604020202020204" pitchFamily="34" charset="0"/>
                <a:cs typeface="Arial" panose="020B0604020202020204" pitchFamily="34" charset="0"/>
              </a:rPr>
              <a:t>Gram Stain Kit</a:t>
            </a:r>
          </a:p>
          <a:p>
            <a:r>
              <a:rPr lang="en-US" sz="2600" dirty="0">
                <a:latin typeface="Arial" panose="020B0604020202020204" pitchFamily="34" charset="0"/>
                <a:cs typeface="Arial" panose="020B0604020202020204" pitchFamily="34" charset="0"/>
              </a:rPr>
              <a:t>Anaerobe Packs</a:t>
            </a:r>
          </a:p>
          <a:p>
            <a:r>
              <a:rPr lang="en-US" sz="2600" dirty="0">
                <a:latin typeface="Arial" panose="020B0604020202020204" pitchFamily="34" charset="0"/>
                <a:cs typeface="Arial" panose="020B0604020202020204" pitchFamily="34" charset="0"/>
              </a:rPr>
              <a:t>CO2 Packs</a:t>
            </a:r>
          </a:p>
          <a:p>
            <a:r>
              <a:rPr lang="en-US" sz="2600" dirty="0">
                <a:latin typeface="Arial" panose="020B0604020202020204" pitchFamily="34" charset="0"/>
                <a:cs typeface="Arial" panose="020B0604020202020204" pitchFamily="34" charset="0"/>
              </a:rPr>
              <a:t>Sealable Pouches</a:t>
            </a:r>
          </a:p>
          <a:p>
            <a:endParaRPr lang="en-US" dirty="0"/>
          </a:p>
        </p:txBody>
      </p:sp>
    </p:spTree>
    <p:extLst>
      <p:ext uri="{BB962C8B-B14F-4D97-AF65-F5344CB8AC3E}">
        <p14:creationId xmlns:p14="http://schemas.microsoft.com/office/powerpoint/2010/main" val="527660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CE6F-5A79-4C92-842F-D02D7248394B}"/>
              </a:ext>
            </a:extLst>
          </p:cNvPr>
          <p:cNvSpPr>
            <a:spLocks noGrp="1"/>
          </p:cNvSpPr>
          <p:nvPr>
            <p:ph type="title"/>
          </p:nvPr>
        </p:nvSpPr>
        <p:spPr>
          <a:xfrm>
            <a:off x="603130" y="1823720"/>
            <a:ext cx="2790310" cy="3210560"/>
          </a:xfrm>
        </p:spPr>
        <p:txBody>
          <a:bodyPr anchor="t">
            <a:normAutofit/>
          </a:bodyPr>
          <a:lstStyle/>
          <a:p>
            <a:r>
              <a:rPr lang="en-US" dirty="0">
                <a:latin typeface="Arial" panose="020B0604020202020204" pitchFamily="34" charset="0"/>
                <a:cs typeface="Arial" panose="020B0604020202020204" pitchFamily="34" charset="0"/>
              </a:rPr>
              <a:t>Methods</a:t>
            </a:r>
          </a:p>
        </p:txBody>
      </p:sp>
      <p:sp>
        <p:nvSpPr>
          <p:cNvPr id="3" name="Content Placeholder 2">
            <a:extLst>
              <a:ext uri="{FF2B5EF4-FFF2-40B4-BE49-F238E27FC236}">
                <a16:creationId xmlns:a16="http://schemas.microsoft.com/office/drawing/2014/main" id="{C9837271-F42B-496B-A71F-E1FCF1DCFAF6}"/>
              </a:ext>
            </a:extLst>
          </p:cNvPr>
          <p:cNvSpPr>
            <a:spLocks noGrp="1"/>
          </p:cNvSpPr>
          <p:nvPr>
            <p:ph idx="1"/>
          </p:nvPr>
        </p:nvSpPr>
        <p:spPr>
          <a:xfrm>
            <a:off x="3543332" y="489130"/>
            <a:ext cx="8232108" cy="4113350"/>
          </a:xfrm>
        </p:spPr>
        <p:txBody>
          <a:bodyPr>
            <a:normAutofit/>
          </a:bodyPr>
          <a:lstStyle/>
          <a:p>
            <a:r>
              <a:rPr lang="en-US" sz="1800" dirty="0">
                <a:latin typeface="Arial" panose="020B0604020202020204" pitchFamily="34" charset="0"/>
                <a:cs typeface="Arial" panose="020B0604020202020204" pitchFamily="34" charset="0"/>
              </a:rPr>
              <a:t>Samples of the anterior palate of cats from Animeals were collected on Amies swabs (n=20)</a:t>
            </a:r>
          </a:p>
          <a:p>
            <a:r>
              <a:rPr lang="en-US" sz="1800" dirty="0">
                <a:latin typeface="Arial" panose="020B0604020202020204" pitchFamily="34" charset="0"/>
                <a:cs typeface="Arial" panose="020B0604020202020204" pitchFamily="34" charset="0"/>
              </a:rPr>
              <a:t>Swabs were transported at room temperature (25</a:t>
            </a:r>
            <a:r>
              <a:rPr lang="en-US" sz="1800" dirty="0">
                <a:latin typeface="Arial" panose="020B0604020202020204" pitchFamily="34" charset="0"/>
                <a:ea typeface="Tahoma" panose="020B060403050404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immediately plated on SBA agar</a:t>
            </a:r>
          </a:p>
          <a:p>
            <a:r>
              <a:rPr lang="en-US" sz="1800" dirty="0">
                <a:latin typeface="Arial" panose="020B0604020202020204" pitchFamily="34" charset="0"/>
                <a:cs typeface="Arial" panose="020B0604020202020204" pitchFamily="34" charset="0"/>
              </a:rPr>
              <a:t>After one day of growth, beta hemolytic colonies were gram stained to confirm as </a:t>
            </a:r>
            <a:r>
              <a:rPr lang="en-US" sz="1800" i="1" dirty="0">
                <a:latin typeface="Arial" panose="020B0604020202020204" pitchFamily="34" charset="0"/>
                <a:cs typeface="Arial" panose="020B0604020202020204" pitchFamily="34" charset="0"/>
              </a:rPr>
              <a:t>Simonsiella</a:t>
            </a:r>
            <a:r>
              <a:rPr lang="en-US" sz="1800" dirty="0">
                <a:latin typeface="Arial" panose="020B0604020202020204" pitchFamily="34" charset="0"/>
                <a:cs typeface="Arial" panose="020B0604020202020204" pitchFamily="34" charset="0"/>
              </a:rPr>
              <a:t> and subbed to new SBA plates</a:t>
            </a:r>
          </a:p>
          <a:p>
            <a:r>
              <a:rPr lang="en-US" sz="1800" dirty="0">
                <a:latin typeface="Arial" panose="020B0604020202020204" pitchFamily="34" charset="0"/>
                <a:cs typeface="Arial" panose="020B0604020202020204" pitchFamily="34" charset="0"/>
              </a:rPr>
              <a:t>After sufficient growth, the pure organism was gram stained  to confirm identity </a:t>
            </a:r>
          </a:p>
          <a:p>
            <a:r>
              <a:rPr lang="en-US" sz="1800" dirty="0">
                <a:latin typeface="Arial" panose="020B0604020202020204" pitchFamily="34" charset="0"/>
                <a:cs typeface="Arial" panose="020B0604020202020204" pitchFamily="34" charset="0"/>
              </a:rPr>
              <a:t>Colonies were subbed to various media and growth conditions, observations were made after 1 day of growth at 37℃</a:t>
            </a:r>
          </a:p>
          <a:p>
            <a:r>
              <a:rPr lang="en-US" sz="1800" dirty="0">
                <a:latin typeface="Arial" panose="020B0604020202020204" pitchFamily="34" charset="0"/>
                <a:cs typeface="Arial" panose="020B0604020202020204" pitchFamily="34" charset="0"/>
              </a:rPr>
              <a:t>Chemical testing was performed on colonies using manufacturer’s instructions after 1 day of growth at 37℃</a:t>
            </a:r>
          </a:p>
          <a:p>
            <a:endParaRPr lang="en-US" sz="1400" dirty="0"/>
          </a:p>
        </p:txBody>
      </p:sp>
      <p:pic>
        <p:nvPicPr>
          <p:cNvPr id="4" name="Picture 3" descr="A close up of a bowl&#10;&#10;Description automatically generated">
            <a:extLst>
              <a:ext uri="{FF2B5EF4-FFF2-40B4-BE49-F238E27FC236}">
                <a16:creationId xmlns:a16="http://schemas.microsoft.com/office/drawing/2014/main" id="{BA78012B-D0F3-439B-87DA-046CCEFA1B28}"/>
              </a:ext>
            </a:extLst>
          </p:cNvPr>
          <p:cNvPicPr>
            <a:picLocks noChangeAspect="1"/>
          </p:cNvPicPr>
          <p:nvPr/>
        </p:nvPicPr>
        <p:blipFill>
          <a:blip r:embed="rId2"/>
          <a:stretch>
            <a:fillRect/>
          </a:stretch>
        </p:blipFill>
        <p:spPr>
          <a:xfrm>
            <a:off x="416560" y="4386317"/>
            <a:ext cx="8529320" cy="2217623"/>
          </a:xfrm>
          <a:prstGeom prst="rect">
            <a:avLst/>
          </a:prstGeom>
        </p:spPr>
      </p:pic>
      <p:sp>
        <p:nvSpPr>
          <p:cNvPr id="5" name="TextBox 4">
            <a:extLst>
              <a:ext uri="{FF2B5EF4-FFF2-40B4-BE49-F238E27FC236}">
                <a16:creationId xmlns:a16="http://schemas.microsoft.com/office/drawing/2014/main" id="{E45DFF59-DBD2-4CD2-8010-B967ABD4584F}"/>
              </a:ext>
            </a:extLst>
          </p:cNvPr>
          <p:cNvSpPr txBox="1">
            <a:spLocks noChangeArrowheads="1"/>
          </p:cNvSpPr>
          <p:nvPr/>
        </p:nvSpPr>
        <p:spPr bwMode="auto">
          <a:xfrm>
            <a:off x="9132450" y="4622860"/>
            <a:ext cx="15781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600" dirty="0">
                <a:latin typeface="Arial" panose="020B0604020202020204" pitchFamily="34" charset="0"/>
                <a:cs typeface="Arial" panose="020B0604020202020204" pitchFamily="34" charset="0"/>
              </a:rPr>
              <a:t>Left: Original Isolation plates of cat anterior palate samples grown at 37</a:t>
            </a:r>
            <a:r>
              <a:rPr lang="en-US" altLang="en-US" sz="1600" dirty="0">
                <a:latin typeface="Arial" panose="020B0604020202020204" pitchFamily="34" charset="0"/>
                <a:ea typeface="Tahoma" panose="020B0604030504040204" pitchFamily="34" charset="0"/>
                <a:cs typeface="Arial" panose="020B0604020202020204" pitchFamily="34" charset="0"/>
              </a:rPr>
              <a:t>℃ for 1 day</a:t>
            </a:r>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73D6-C8B2-481C-ADD2-5A2D4C430560}"/>
              </a:ext>
            </a:extLst>
          </p:cNvPr>
          <p:cNvSpPr>
            <a:spLocks noGrp="1"/>
          </p:cNvSpPr>
          <p:nvPr>
            <p:ph type="title"/>
          </p:nvPr>
        </p:nvSpPr>
        <p:spPr>
          <a:xfrm>
            <a:off x="2690446" y="514748"/>
            <a:ext cx="8610600" cy="1293028"/>
          </a:xfrm>
        </p:spPr>
        <p:txBody>
          <a:bodyPr>
            <a:normAutofit/>
          </a:bodyPr>
          <a:lstStyle/>
          <a:p>
            <a:r>
              <a:rPr lang="en-US" dirty="0">
                <a:latin typeface="Arial" panose="020B0604020202020204" pitchFamily="34" charset="0"/>
                <a:cs typeface="Arial" panose="020B0604020202020204" pitchFamily="34" charset="0"/>
              </a:rPr>
              <a:t>Results overview</a:t>
            </a:r>
          </a:p>
        </p:txBody>
      </p:sp>
      <p:sp>
        <p:nvSpPr>
          <p:cNvPr id="3" name="Content Placeholder 2">
            <a:extLst>
              <a:ext uri="{FF2B5EF4-FFF2-40B4-BE49-F238E27FC236}">
                <a16:creationId xmlns:a16="http://schemas.microsoft.com/office/drawing/2014/main" id="{79F94825-32EE-4271-8BF9-BDC23022D05F}"/>
              </a:ext>
            </a:extLst>
          </p:cNvPr>
          <p:cNvSpPr>
            <a:spLocks noGrp="1"/>
          </p:cNvSpPr>
          <p:nvPr>
            <p:ph idx="1"/>
          </p:nvPr>
        </p:nvSpPr>
        <p:spPr>
          <a:xfrm>
            <a:off x="737292" y="1807776"/>
            <a:ext cx="5816600" cy="3759200"/>
          </a:xfrm>
        </p:spPr>
        <p:txBody>
          <a:bodyPr>
            <a:noAutofit/>
          </a:bodyPr>
          <a:lstStyle/>
          <a:p>
            <a:r>
              <a:rPr lang="en-US" dirty="0">
                <a:latin typeface="Arial" panose="020B0604020202020204" pitchFamily="34" charset="0"/>
                <a:cs typeface="Arial" panose="020B0604020202020204" pitchFamily="34" charset="0"/>
              </a:rPr>
              <a:t>Simonsiella spp. isolated from the anterior palate of cats in the Missoula area are fastidious, capnophilic organisms that grow best at or above body temperature</a:t>
            </a:r>
          </a:p>
          <a:p>
            <a:r>
              <a:rPr lang="en-US" dirty="0">
                <a:latin typeface="Arial" panose="020B0604020202020204" pitchFamily="34" charset="0"/>
                <a:cs typeface="Arial" panose="020B0604020202020204" pitchFamily="34" charset="0"/>
              </a:rPr>
              <a:t>The best media for the isolation of Simonsiella available in clinical labs is SBA agar (4)</a:t>
            </a:r>
          </a:p>
          <a:p>
            <a:r>
              <a:rPr lang="en-US" dirty="0">
                <a:latin typeface="Arial" panose="020B0604020202020204" pitchFamily="34" charset="0"/>
                <a:cs typeface="Arial" panose="020B0604020202020204" pitchFamily="34" charset="0"/>
              </a:rPr>
              <a:t>These Simonsiella spp. are facultative anaerobes, growing very slowly in an anaerobic environment</a:t>
            </a:r>
          </a:p>
          <a:p>
            <a:r>
              <a:rPr lang="en-US" dirty="0">
                <a:latin typeface="Arial" panose="020B0604020202020204" pitchFamily="34" charset="0"/>
                <a:cs typeface="Arial" panose="020B0604020202020204" pitchFamily="34" charset="0"/>
              </a:rPr>
              <a:t>The tested Simonsiella spp. are relatively unreactive with common clinical laboratory chemicals</a:t>
            </a:r>
          </a:p>
          <a:p>
            <a:endParaRPr lang="en-US" dirty="0">
              <a:latin typeface="Arial" panose="020B0604020202020204" pitchFamily="34" charset="0"/>
              <a:cs typeface="Arial" panose="020B0604020202020204" pitchFamily="34" charset="0"/>
            </a:endParaRPr>
          </a:p>
        </p:txBody>
      </p:sp>
      <p:pic>
        <p:nvPicPr>
          <p:cNvPr id="4" name="Picture 3" descr="A close up of a glass bowl&#10;&#10;Description automatically generated">
            <a:extLst>
              <a:ext uri="{FF2B5EF4-FFF2-40B4-BE49-F238E27FC236}">
                <a16:creationId xmlns:a16="http://schemas.microsoft.com/office/drawing/2014/main" id="{3F39BD6A-EBBB-41C3-9F13-C0D698086A10}"/>
              </a:ext>
            </a:extLst>
          </p:cNvPr>
          <p:cNvPicPr>
            <a:picLocks noChangeAspect="1"/>
          </p:cNvPicPr>
          <p:nvPr/>
        </p:nvPicPr>
        <p:blipFill>
          <a:blip r:embed="rId2"/>
          <a:stretch>
            <a:fillRect/>
          </a:stretch>
        </p:blipFill>
        <p:spPr>
          <a:xfrm>
            <a:off x="6761853" y="1756264"/>
            <a:ext cx="4692855" cy="4024124"/>
          </a:xfrm>
          <a:prstGeom prst="rect">
            <a:avLst/>
          </a:prstGeom>
        </p:spPr>
      </p:pic>
      <p:sp>
        <p:nvSpPr>
          <p:cNvPr id="5" name="TextBox 4">
            <a:extLst>
              <a:ext uri="{FF2B5EF4-FFF2-40B4-BE49-F238E27FC236}">
                <a16:creationId xmlns:a16="http://schemas.microsoft.com/office/drawing/2014/main" id="{2416911D-6BA2-44B6-B07E-FFF1066AD3CF}"/>
              </a:ext>
            </a:extLst>
          </p:cNvPr>
          <p:cNvSpPr txBox="1">
            <a:spLocks noChangeArrowheads="1"/>
          </p:cNvSpPr>
          <p:nvPr/>
        </p:nvSpPr>
        <p:spPr bwMode="auto">
          <a:xfrm>
            <a:off x="7332980" y="5780388"/>
            <a:ext cx="3814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latin typeface="Arial" panose="020B0604020202020204" pitchFamily="34" charset="0"/>
                <a:cs typeface="Arial" panose="020B0604020202020204" pitchFamily="34" charset="0"/>
              </a:rPr>
              <a:t>Above: Isolated Simonsiella on SBA after 1 day at 37</a:t>
            </a:r>
            <a:r>
              <a:rPr lang="en-US" altLang="en-US" sz="2000" dirty="0">
                <a:latin typeface="Tahoma" panose="020B0604030504040204" pitchFamily="34" charset="0"/>
                <a:ea typeface="Tahoma" panose="020B0604030504040204" pitchFamily="34" charset="0"/>
                <a:cs typeface="Tahoma" panose="020B0604030504040204" pitchFamily="34" charset="0"/>
              </a:rPr>
              <a:t>℃</a:t>
            </a: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47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1E5C1-2CE4-4FB8-B8A2-27665F48A5E9}"/>
              </a:ext>
            </a:extLst>
          </p:cNvPr>
          <p:cNvSpPr>
            <a:spLocks noGrp="1"/>
          </p:cNvSpPr>
          <p:nvPr>
            <p:ph type="title"/>
          </p:nvPr>
        </p:nvSpPr>
        <p:spPr>
          <a:xfrm>
            <a:off x="3068320" y="128826"/>
            <a:ext cx="8610600" cy="1293028"/>
          </a:xfrm>
        </p:spPr>
        <p:txBody>
          <a:bodyPr/>
          <a:lstStyle/>
          <a:p>
            <a:r>
              <a:rPr lang="en-US" dirty="0">
                <a:latin typeface="Arial" panose="020B0604020202020204" pitchFamily="34" charset="0"/>
                <a:cs typeface="Arial" panose="020B0604020202020204" pitchFamily="34" charset="0"/>
              </a:rPr>
              <a:t>Results</a:t>
            </a:r>
          </a:p>
        </p:txBody>
      </p:sp>
      <p:pic>
        <p:nvPicPr>
          <p:cNvPr id="4" name="Content Placeholder 3">
            <a:extLst>
              <a:ext uri="{FF2B5EF4-FFF2-40B4-BE49-F238E27FC236}">
                <a16:creationId xmlns:a16="http://schemas.microsoft.com/office/drawing/2014/main" id="{2F618D3B-0CC8-4EC6-A4B6-FEC4550D63E4}"/>
              </a:ext>
            </a:extLst>
          </p:cNvPr>
          <p:cNvPicPr>
            <a:picLocks noGrp="1" noChangeAspect="1"/>
          </p:cNvPicPr>
          <p:nvPr>
            <p:ph idx="1"/>
          </p:nvPr>
        </p:nvPicPr>
        <p:blipFill>
          <a:blip r:embed="rId2"/>
          <a:stretch>
            <a:fillRect/>
          </a:stretch>
        </p:blipFill>
        <p:spPr>
          <a:xfrm>
            <a:off x="4134647" y="595274"/>
            <a:ext cx="4128940" cy="6017605"/>
          </a:xfrm>
          <a:prstGeom prst="rect">
            <a:avLst/>
          </a:prstGeom>
        </p:spPr>
      </p:pic>
      <p:pic>
        <p:nvPicPr>
          <p:cNvPr id="5" name="Picture 4">
            <a:extLst>
              <a:ext uri="{FF2B5EF4-FFF2-40B4-BE49-F238E27FC236}">
                <a16:creationId xmlns:a16="http://schemas.microsoft.com/office/drawing/2014/main" id="{F2E4ADC1-0335-46AC-B00E-998315DBF0FC}"/>
              </a:ext>
            </a:extLst>
          </p:cNvPr>
          <p:cNvPicPr>
            <a:picLocks noChangeAspect="1"/>
          </p:cNvPicPr>
          <p:nvPr/>
        </p:nvPicPr>
        <p:blipFill>
          <a:blip r:embed="rId3"/>
          <a:stretch>
            <a:fillRect/>
          </a:stretch>
        </p:blipFill>
        <p:spPr>
          <a:xfrm>
            <a:off x="685800" y="595274"/>
            <a:ext cx="2955406" cy="5975208"/>
          </a:xfrm>
          <a:prstGeom prst="rect">
            <a:avLst/>
          </a:prstGeom>
        </p:spPr>
      </p:pic>
      <p:sp>
        <p:nvSpPr>
          <p:cNvPr id="6" name="TextBox 5">
            <a:extLst>
              <a:ext uri="{FF2B5EF4-FFF2-40B4-BE49-F238E27FC236}">
                <a16:creationId xmlns:a16="http://schemas.microsoft.com/office/drawing/2014/main" id="{CDA61CFC-7B22-4E40-B1E7-E2262198394D}"/>
              </a:ext>
            </a:extLst>
          </p:cNvPr>
          <p:cNvSpPr txBox="1"/>
          <p:nvPr/>
        </p:nvSpPr>
        <p:spPr>
          <a:xfrm>
            <a:off x="8669987" y="1155045"/>
            <a:ext cx="3298493" cy="54476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Tests and media were selected based on availability and the Community Medical Center Microbiology procedures for both wounds and throat cultures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No growth cultures were kept for stated number of days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Slight growth = growth in 1 quadrant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Moderate growth = growth in 3 quadrants with small colonies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Excellent growth = growth in 3 quadrants with large colonies</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87442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912</Words>
  <Application>Microsoft Office PowerPoint</Application>
  <PresentationFormat>Widescreen</PresentationFormat>
  <Paragraphs>110</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Tahoma</vt:lpstr>
      <vt:lpstr>Vapor Trail</vt:lpstr>
      <vt:lpstr>Characteristics of Simonsiella and A review of Testing methods</vt:lpstr>
      <vt:lpstr>Learning Objective</vt:lpstr>
      <vt:lpstr>abstract</vt:lpstr>
      <vt:lpstr>introduction</vt:lpstr>
      <vt:lpstr>Simonsiella origins</vt:lpstr>
      <vt:lpstr>Materials</vt:lpstr>
      <vt:lpstr>Methods</vt:lpstr>
      <vt:lpstr>Results overview</vt:lpstr>
      <vt:lpstr>Results</vt:lpstr>
      <vt:lpstr>Results</vt:lpstr>
      <vt:lpstr>Results</vt:lpstr>
      <vt:lpstr>Conclusions</vt:lpstr>
      <vt:lpstr>Literature Cited</vt:lpstr>
      <vt:lpstr>Question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Characteristics of Simonsiella and A review of Testing methods</dc:title>
  <dc:creator>Tiffany Matthews</dc:creator>
  <cp:lastModifiedBy>Susie Zanto</cp:lastModifiedBy>
  <cp:revision>17</cp:revision>
  <dcterms:created xsi:type="dcterms:W3CDTF">2020-03-20T19:07:55Z</dcterms:created>
  <dcterms:modified xsi:type="dcterms:W3CDTF">2020-04-07T03:15:06Z</dcterms:modified>
</cp:coreProperties>
</file>