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1" r:id="rId4"/>
    <p:sldId id="260" r:id="rId5"/>
    <p:sldId id="262" r:id="rId6"/>
    <p:sldId id="259" r:id="rId7"/>
    <p:sldId id="258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9EEBC-BA55-1142-83B4-2078AF737375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943E3-7F67-D348-A1B0-0DBABAF471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3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academic.oup.com</a:t>
            </a:r>
            <a:r>
              <a:rPr lang="en-US" dirty="0"/>
              <a:t>/</a:t>
            </a:r>
            <a:r>
              <a:rPr lang="en-US" dirty="0" err="1"/>
              <a:t>ajcp</a:t>
            </a:r>
            <a:r>
              <a:rPr lang="en-US" dirty="0"/>
              <a:t>/article/149/5/387/4924356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943E3-7F67-D348-A1B0-0DBABAF471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53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health.howstuffworks.com</a:t>
            </a:r>
            <a:r>
              <a:rPr lang="en-US" dirty="0"/>
              <a:t>/mental-health/can-body-modifications-be-addictive.htm</a:t>
            </a:r>
          </a:p>
          <a:p>
            <a:r>
              <a:rPr lang="en-US" dirty="0"/>
              <a:t>https://</a:t>
            </a:r>
            <a:r>
              <a:rPr lang="en-US" dirty="0" err="1"/>
              <a:t>www.theglobeandmail.com</a:t>
            </a:r>
            <a:r>
              <a:rPr lang="en-US" dirty="0"/>
              <a:t>/life/first-person/article-why-is-my-body-no-longer-socially-acceptable/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943E3-7F67-D348-A1B0-0DBABAF471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40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www.pewsocialtrends.org</a:t>
            </a:r>
            <a:r>
              <a:rPr lang="en-US" dirty="0"/>
              <a:t>/2010/02/24/millennials-confident-connected-open-to-change/</a:t>
            </a:r>
          </a:p>
          <a:p>
            <a:r>
              <a:rPr lang="en-US" dirty="0"/>
              <a:t>http://</a:t>
            </a:r>
            <a:r>
              <a:rPr lang="en-US" dirty="0" err="1"/>
              <a:t>students.egfi-k12.org</a:t>
            </a:r>
            <a:r>
              <a:rPr lang="en-US" dirty="0"/>
              <a:t>/</a:t>
            </a:r>
            <a:r>
              <a:rPr lang="en-US" dirty="0" err="1"/>
              <a:t>nasas-mohawk-guy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www.pewresearch.org</a:t>
            </a:r>
            <a:r>
              <a:rPr lang="en-US" dirty="0"/>
              <a:t>/fact-tank/2018/04/11/millennials-largest-generation-us-labor-force/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943E3-7F67-D348-A1B0-0DBABAF471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59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articlegateway.com</a:t>
            </a:r>
            <a:r>
              <a:rPr lang="en-US" dirty="0"/>
              <a:t>/index.php/JBD/article/view/528/485</a:t>
            </a:r>
          </a:p>
          <a:p>
            <a:r>
              <a:rPr lang="en-US" dirty="0"/>
              <a:t>https://www.inc.com/</a:t>
            </a:r>
            <a:r>
              <a:rPr lang="en-US" dirty="0" err="1"/>
              <a:t>ryan-jenkins</a:t>
            </a:r>
            <a:r>
              <a:rPr lang="en-US" dirty="0"/>
              <a:t>/how-to-attract-and-retain-millennials-with-the-right-dress-code.html</a:t>
            </a:r>
          </a:p>
          <a:p>
            <a:r>
              <a:rPr lang="en-US" dirty="0"/>
              <a:t>https://</a:t>
            </a:r>
            <a:r>
              <a:rPr lang="en-US" dirty="0" err="1"/>
              <a:t>www.forbes.com</a:t>
            </a:r>
            <a:r>
              <a:rPr lang="en-US" dirty="0"/>
              <a:t>/sites/</a:t>
            </a:r>
            <a:r>
              <a:rPr lang="en-US" dirty="0" err="1"/>
              <a:t>christinecomaford</a:t>
            </a:r>
            <a:r>
              <a:rPr lang="en-US" dirty="0"/>
              <a:t>/2017/04/22/what-generation-z-wants-from-the-workplace-are-you-ready/#</a:t>
            </a:r>
            <a:r>
              <a:rPr lang="en-US" dirty="0" err="1"/>
              <a:t>14aa06e053ef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943E3-7F67-D348-A1B0-0DBABAF471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01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https://smallbusiness.patriotsoftware.com/company-dress-code-policy-employees/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4943E3-7F67-D348-A1B0-0DBABAF471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1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3C633830-2244-49AE-BC4A-47F415C177C6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C633830-2244-49AE-BC4A-47F415C177C6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dirty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dirty="0"/>
              <a:pPr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rticlegateway.com/index.php/JBD/article/view/528/485" TargetMode="External"/><Relationship Id="rId13" Type="http://schemas.openxmlformats.org/officeDocument/2006/relationships/hyperlink" Target="http://www.yahoo.com/lifestyle/inked-nurses-tattooed-professionals-can-finally-roll-sleeves-indiana-university-202053851.html" TargetMode="External"/><Relationship Id="rId3" Type="http://schemas.openxmlformats.org/officeDocument/2006/relationships/hyperlink" Target="https://www.ascls.org/advocacy-issues/workforce" TargetMode="External"/><Relationship Id="rId7" Type="http://schemas.openxmlformats.org/officeDocument/2006/relationships/hyperlink" Target="https://www.pewresearch.org/fact-tank/2018/04/11/millennials-largest-generation-us-labor-force/" TargetMode="External"/><Relationship Id="rId12" Type="http://schemas.openxmlformats.org/officeDocument/2006/relationships/hyperlink" Target="https://www.news.com.au/national/south-australia/new-research-shows-patients-ok-with-south-australian-medics-with-tattoos-and-piercings/news-story/362804e2f3864a8aa54e1122060d1484" TargetMode="External"/><Relationship Id="rId2" Type="http://schemas.openxmlformats.org/officeDocument/2006/relationships/hyperlink" Target="https://www.bls.gov/ooh/healthcare/clinical-laboratory-technologists-and-technicians.htm#tab-6" TargetMode="External"/><Relationship Id="rId16" Type="http://schemas.openxmlformats.org/officeDocument/2006/relationships/hyperlink" Target="https://www.workplacefairness.org/employer-polici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wsocialtrends.org/2010/02/24/millennials-confident-connected-open-to-change/" TargetMode="External"/><Relationship Id="rId11" Type="http://schemas.openxmlformats.org/officeDocument/2006/relationships/hyperlink" Target="https://link-springer-com.proxybz.lib.montana.edu/article/10.1007/s10672-014-9254-1" TargetMode="External"/><Relationship Id="rId5" Type="http://schemas.openxmlformats.org/officeDocument/2006/relationships/hyperlink" Target="https://en.wikipedia.org/wiki/Body_modification" TargetMode="External"/><Relationship Id="rId15" Type="http://schemas.openxmlformats.org/officeDocument/2006/relationships/hyperlink" Target="https://smallbusiness.patriotsoftware.com/company-dress-code-policy-employees/" TargetMode="External"/><Relationship Id="rId10" Type="http://schemas.openxmlformats.org/officeDocument/2006/relationships/hyperlink" Target="https://www.forbes.com/sites/christinecomaford/2017/04/22/what-generation-z-wants-from-the-workplace-are-you-ready/#14aa06e053ef" TargetMode="External"/><Relationship Id="rId4" Type="http://schemas.openxmlformats.org/officeDocument/2006/relationships/hyperlink" Target="https://academic.oup.com/ajcp/article/149/5/387/4924356" TargetMode="External"/><Relationship Id="rId9" Type="http://schemas.openxmlformats.org/officeDocument/2006/relationships/hyperlink" Target="https://www.inc.com/ryan-jenkins/how-to-attract-and-retain-millennials-with-the-right-dress-code.html" TargetMode="External"/><Relationship Id="rId14" Type="http://schemas.openxmlformats.org/officeDocument/2006/relationships/hyperlink" Target="https://www.modernhealthcare.com/article/20171230/NEWS/171239989/mayo-clinic-allows-a-tasteful-show-of-tattoo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nlinelibrary-wiley-com.proxybz.lib.montana.edu/doi/full/10.1002/anie.20190441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08D88-3C8F-CE43-BFF4-99053D6B42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700" b="1" dirty="0">
                <a:effectLst/>
                <a:latin typeface="Bodoni MT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dress code policies relax to reflect cultural trends in light of a workforce shortage?</a:t>
            </a:r>
            <a:br>
              <a:rPr lang="en-US" sz="3700" dirty="0">
                <a:effectLst/>
                <a:latin typeface="Bodoni MT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700" dirty="0">
              <a:latin typeface="Bodoni MT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3834D2-A5A6-994C-AD78-62468EB161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800" i="0" dirty="0"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Mychiel Rauch, Montana Medical Lab Science Program</a:t>
            </a:r>
            <a:r>
              <a:rPr lang="en-US" i="0" dirty="0">
                <a:effectLst/>
                <a:latin typeface="Bodoni MT" panose="02070603080606020203" pitchFamily="18" charset="77"/>
              </a:rPr>
              <a:t> </a:t>
            </a:r>
            <a:endParaRPr lang="en-US" i="0" dirty="0"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47604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>
            <a:extLst>
              <a:ext uri="{FF2B5EF4-FFF2-40B4-BE49-F238E27FC236}">
                <a16:creationId xmlns:a16="http://schemas.microsoft.com/office/drawing/2014/main" id="{B9FC6610-A5F8-45EA-B7D4-AFDF75D20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9AB7A3-4EBC-40F6-99B4-4B1FE7F9D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865333E-6BF7-40FE-AC7D-EB8A0900A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57F14D-6FD6-FD43-AEA2-1696324D1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126" y="2678464"/>
            <a:ext cx="8832898" cy="37984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lnSpc>
                <a:spcPct val="85000"/>
              </a:lnSpc>
            </a:pPr>
            <a:r>
              <a:rPr lang="en-US" sz="8000" cap="all" dirty="0">
                <a:solidFill>
                  <a:schemeClr val="tx2"/>
                </a:solidFill>
              </a:rPr>
              <a:t>Questions?</a:t>
            </a:r>
            <a:br>
              <a:rPr lang="en-US" sz="8000" cap="all" dirty="0">
                <a:solidFill>
                  <a:schemeClr val="tx2"/>
                </a:solidFill>
              </a:rPr>
            </a:br>
            <a:r>
              <a:rPr lang="en-US" sz="8000" cap="all" dirty="0">
                <a:solidFill>
                  <a:schemeClr val="tx2"/>
                </a:solidFill>
              </a:rPr>
              <a:t>Comments?</a:t>
            </a: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C971C6CD-6DA8-4FDD-A89B-4B681DEAB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14572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3CBB7D-B825-489C-9789-70D05A25C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65120" y="2519131"/>
            <a:ext cx="932688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857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81BC32-FF58-4898-A6B5-7B3D059B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614406-135F-4875-9C87-53822CB1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2285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128EF-97A1-264D-A5F7-3EDF2E523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434101"/>
            <a:ext cx="7169753" cy="1232750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References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6C21149-7D17-44C2-AFB6-4D931DC55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676579"/>
            <a:ext cx="8129873" cy="60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6">
            <a:extLst>
              <a:ext uri="{FF2B5EF4-FFF2-40B4-BE49-F238E27FC236}">
                <a16:creationId xmlns:a16="http://schemas.microsoft.com/office/drawing/2014/main" id="{C2E5FCF0-567A-448C-A6E3-920BFC702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938535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58885-D952-064F-B504-A2D1BC41D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307168"/>
            <a:ext cx="10266681" cy="4550832"/>
          </a:xfrm>
        </p:spPr>
        <p:txBody>
          <a:bodyPr>
            <a:normAutofit fontScale="55000" lnSpcReduction="20000"/>
          </a:bodyPr>
          <a:lstStyle/>
          <a:p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www.bls.gov</a:t>
            </a:r>
            <a:r>
              <a:rPr lang="en-US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/ooh/healthcare/clinical-laboratory-technologists-and-technicians.htm#tab-6</a:t>
            </a:r>
            <a:r>
              <a:rPr lang="en-US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</a:endParaRP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www.ascls.org</a:t>
            </a:r>
            <a:r>
              <a:rPr lang="en-US" dirty="0">
                <a:hlinkClick r:id="rId3"/>
              </a:rPr>
              <a:t>/advocacy-issues/workforce</a:t>
            </a:r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err="1">
                <a:hlinkClick r:id="rId4"/>
              </a:rPr>
              <a:t>academic.oup.com</a:t>
            </a:r>
            <a:r>
              <a:rPr lang="en-US" dirty="0">
                <a:hlinkClick r:id="rId4"/>
              </a:rPr>
              <a:t>/</a:t>
            </a:r>
            <a:r>
              <a:rPr lang="en-US" dirty="0" err="1">
                <a:hlinkClick r:id="rId4"/>
              </a:rPr>
              <a:t>ajcp</a:t>
            </a:r>
            <a:r>
              <a:rPr lang="en-US" dirty="0">
                <a:hlinkClick r:id="rId4"/>
              </a:rPr>
              <a:t>/article/149/5/387/4924356</a:t>
            </a:r>
            <a:endParaRPr lang="en-US" dirty="0"/>
          </a:p>
          <a:p>
            <a:r>
              <a:rPr lang="en-US" dirty="0">
                <a:hlinkClick r:id="rId5"/>
              </a:rPr>
              <a:t>https://en.wikipedia.org/wiki/Body_modification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</a:t>
            </a:r>
            <a:r>
              <a:rPr lang="en-US" dirty="0" err="1">
                <a:hlinkClick r:id="rId6"/>
              </a:rPr>
              <a:t>www.pewsocialtrends.org</a:t>
            </a:r>
            <a:r>
              <a:rPr lang="en-US" dirty="0">
                <a:hlinkClick r:id="rId6"/>
              </a:rPr>
              <a:t>/2010/02/24/millennials-confident-connected-open-to-change/</a:t>
            </a:r>
            <a:endParaRPr lang="en-US" dirty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err="1">
                <a:hlinkClick r:id="rId7"/>
              </a:rPr>
              <a:t>www.pewresearch.org</a:t>
            </a:r>
            <a:r>
              <a:rPr lang="en-US" dirty="0">
                <a:hlinkClick r:id="rId7"/>
              </a:rPr>
              <a:t>/fact-tank/2018/04/11/millennials-largest-generation-us-labor-force/</a:t>
            </a:r>
            <a:endParaRPr lang="en-US" dirty="0"/>
          </a:p>
          <a:p>
            <a:r>
              <a:rPr lang="en-US" dirty="0">
                <a:hlinkClick r:id="rId8"/>
              </a:rPr>
              <a:t>https://</a:t>
            </a:r>
            <a:r>
              <a:rPr lang="en-US" dirty="0" err="1">
                <a:hlinkClick r:id="rId8"/>
              </a:rPr>
              <a:t>articlegateway.com</a:t>
            </a:r>
            <a:r>
              <a:rPr lang="en-US" dirty="0">
                <a:hlinkClick r:id="rId8"/>
              </a:rPr>
              <a:t>/index.php/JBD/article/view/528/485</a:t>
            </a:r>
            <a:endParaRPr lang="en-US" dirty="0"/>
          </a:p>
          <a:p>
            <a:r>
              <a:rPr lang="en-US" dirty="0">
                <a:hlinkClick r:id="rId9"/>
              </a:rPr>
              <a:t>https://www.inc.com/</a:t>
            </a:r>
            <a:r>
              <a:rPr lang="en-US" dirty="0" err="1">
                <a:hlinkClick r:id="rId9"/>
              </a:rPr>
              <a:t>ryan-jenkins</a:t>
            </a:r>
            <a:r>
              <a:rPr lang="en-US" dirty="0">
                <a:hlinkClick r:id="rId9"/>
              </a:rPr>
              <a:t>/how-to-attract-and-retain-millennials-with-the-right-dress-code.html</a:t>
            </a:r>
            <a:endParaRPr lang="en-US" dirty="0"/>
          </a:p>
          <a:p>
            <a:r>
              <a:rPr lang="en-US" dirty="0">
                <a:hlinkClick r:id="rId10"/>
              </a:rPr>
              <a:t>https://</a:t>
            </a:r>
            <a:r>
              <a:rPr lang="en-US" dirty="0" err="1">
                <a:hlinkClick r:id="rId10"/>
              </a:rPr>
              <a:t>www.forbes.com</a:t>
            </a:r>
            <a:r>
              <a:rPr lang="en-US" dirty="0">
                <a:hlinkClick r:id="rId10"/>
              </a:rPr>
              <a:t>/sites/</a:t>
            </a:r>
            <a:r>
              <a:rPr lang="en-US" dirty="0" err="1">
                <a:hlinkClick r:id="rId10"/>
              </a:rPr>
              <a:t>christinecomaford</a:t>
            </a:r>
            <a:r>
              <a:rPr lang="en-US" dirty="0">
                <a:hlinkClick r:id="rId10"/>
              </a:rPr>
              <a:t>/2017/04/22/what-generation-z-wants-from-the-workplace-are-you-ready/#</a:t>
            </a:r>
            <a:r>
              <a:rPr lang="en-US" dirty="0" err="1">
                <a:hlinkClick r:id="rId10"/>
              </a:rPr>
              <a:t>14aa06e053ef</a:t>
            </a:r>
            <a:endParaRPr lang="en-US" dirty="0"/>
          </a:p>
          <a:p>
            <a:r>
              <a:rPr lang="en-US" dirty="0"/>
              <a:t>Dress code policies from Benefis Health System, Livingston Health Care, St. Vincent Healthcare, Community Medical Center, North Florida  Regional Medical Center, </a:t>
            </a:r>
            <a:r>
              <a:rPr lang="en-US" dirty="0" err="1"/>
              <a:t>Allina</a:t>
            </a:r>
            <a:r>
              <a:rPr lang="en-US" dirty="0"/>
              <a:t> Health</a:t>
            </a:r>
          </a:p>
          <a:p>
            <a:r>
              <a:rPr lang="en-US" dirty="0">
                <a:hlinkClick r:id="rId11"/>
              </a:rPr>
              <a:t>https://link-springer-com.proxybz.lib.montana.edu/article/10.1007/s10672-014-9254-1</a:t>
            </a:r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https://www.news.com.au/national/south-australia/new-research-shows-patients-ok-with-south-australian-medics-with-tattoos-and-piercings/news-story/362804e2f3864a8aa54e1122060d1484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www.yahoo.com/lifestyle/inked-nurses-tattooed-professionals-can-finally-roll-sleeves-indiana-university-202053851.html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www.modernhealthcare.com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/article/20171230/NEWS/171239989/mayo-clinic-allows-a-tasteful-show-of-tattoos</a:t>
            </a:r>
            <a:endParaRPr lang="en-US" dirty="0"/>
          </a:p>
          <a:p>
            <a:r>
              <a:rPr lang="en-US" dirty="0">
                <a:hlinkClick r:id="rId15"/>
              </a:rPr>
              <a:t>https://smallbusiness.patriotsoftware.com/company-dress-code-policy-employees/</a:t>
            </a:r>
            <a:r>
              <a:rPr lang="en-US" dirty="0"/>
              <a:t> 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https://www.workplacefairness.org/employer-policies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754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94605FB-06DC-47EE-AFAD-7D4E7B3A3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3C0E1-0266-EC4C-ACB5-AF767B7D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505" y="3287352"/>
            <a:ext cx="6371009" cy="1236904"/>
          </a:xfrm>
        </p:spPr>
        <p:txBody>
          <a:bodyPr anchor="ctr">
            <a:normAutofit/>
          </a:bodyPr>
          <a:lstStyle/>
          <a:p>
            <a:pPr algn="l"/>
            <a:r>
              <a:rPr lang="en-US" sz="4100">
                <a:solidFill>
                  <a:schemeClr val="tx1"/>
                </a:solidFill>
              </a:rPr>
              <a:t>Of interest and curiosity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E102F430-3B62-4864-BFF5-F26AED2B8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-540" y="180589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2DFD178-7166-4827-B2C8-30DBB12A1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63277-E9CA-4693-94AC-A88682976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795" y="3343450"/>
            <a:ext cx="0" cy="351455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1CEE3-37D8-D349-906F-61BC5E2B5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505" y="4614476"/>
            <a:ext cx="6248398" cy="1609744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https://onlinelibrary-wiley-com.proxybz.lib.montana.edu/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doi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/full/10.1002/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anie.201904416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D54AEEB-AEBB-4260-8AE8-5FC314CF4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E50A2BA-2252-4613-8E3E-DFA61EC680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990860A-3CF9-4F45-9C73-79AAA7948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126" y="663950"/>
            <a:ext cx="2731750" cy="1215628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07DC4AC-72BC-4903-97A6-A4A9E20B9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907" y="1584503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10CCD11-9C95-704F-A447-18242B8D3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638" y="2935802"/>
            <a:ext cx="2669091" cy="33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19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F5964-8369-FC48-8BF8-99D4E993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2869322"/>
          </a:xfrm>
        </p:spPr>
        <p:txBody>
          <a:bodyPr/>
          <a:lstStyle/>
          <a:p>
            <a:r>
              <a:rPr lang="en-US"/>
              <a:t>U</a:t>
            </a:r>
            <a:r>
              <a:rPr lang="en-US" dirty="0"/>
              <a:t>.S Bureau of Labor Statistics and </a:t>
            </a:r>
            <a:r>
              <a:rPr lang="en-US"/>
              <a:t>ASCLS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FD7143E-60C1-AE48-B689-E16720EFC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9906" y="0"/>
            <a:ext cx="4953000" cy="3866029"/>
          </a:xfr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394EA29-99FD-824F-BA07-F6B831342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537" y="4104984"/>
            <a:ext cx="6059737" cy="16960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22901B-73E6-0540-A449-95C3914AACAD}"/>
              </a:ext>
            </a:extLst>
          </p:cNvPr>
          <p:cNvSpPr txBox="1"/>
          <p:nvPr/>
        </p:nvSpPr>
        <p:spPr>
          <a:xfrm>
            <a:off x="850152" y="4768333"/>
            <a:ext cx="3833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Century Gothic" panose="020F0502020204030204" pitchFamily="34" charset="0"/>
              </a:rPr>
              <a:t>ASCLS-12,000/year vs 5,000/year</a:t>
            </a:r>
          </a:p>
          <a:p>
            <a:pPr algn="l"/>
            <a:endParaRPr lang="en-US" dirty="0">
              <a:latin typeface="Century Gothic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8337-7085-074C-852B-FE6323860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1759316"/>
          </a:xfrm>
        </p:spPr>
        <p:txBody>
          <a:bodyPr>
            <a:normAutofit/>
          </a:bodyPr>
          <a:lstStyle/>
          <a:p>
            <a:r>
              <a:rPr lang="en-US" sz="4000"/>
              <a:t>What is body modification?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B71E-FE45-5F4D-A0D3-13673FB1B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92134"/>
            <a:ext cx="3833906" cy="3324204"/>
          </a:xfrm>
        </p:spPr>
        <p:txBody>
          <a:bodyPr>
            <a:normAutofit/>
          </a:bodyPr>
          <a:lstStyle/>
          <a:p>
            <a:pPr algn="r">
              <a:lnSpc>
                <a:spcPct val="102000"/>
              </a:lnSpc>
            </a:pPr>
            <a:r>
              <a:rPr lang="en-US" sz="1100">
                <a:latin typeface="Century Gothic" panose="020B0502020202020204" pitchFamily="34" charset="0"/>
              </a:rPr>
              <a:t>Definition from Wikipedia</a:t>
            </a:r>
          </a:p>
          <a:p>
            <a:pPr lvl="1" algn="r">
              <a:lnSpc>
                <a:spcPct val="102000"/>
              </a:lnSpc>
            </a:pPr>
            <a:r>
              <a:rPr lang="en-US" sz="1100">
                <a:latin typeface="Century Gothic" panose="020B0502020202020204" pitchFamily="34" charset="0"/>
              </a:rPr>
              <a:t>Deliberate altering of human anatomy or physical appearance</a:t>
            </a:r>
          </a:p>
          <a:p>
            <a:pPr lvl="1" algn="r">
              <a:lnSpc>
                <a:spcPct val="102000"/>
              </a:lnSpc>
            </a:pPr>
            <a:r>
              <a:rPr lang="en-US" sz="1100">
                <a:latin typeface="Century Gothic" panose="020B0502020202020204" pitchFamily="34" charset="0"/>
              </a:rPr>
              <a:t>Done for aesthetics, sexual enhancement, rites of passage, religious beliefs, display group affiliations, remembrance of lived experience, tradition, etc</a:t>
            </a:r>
          </a:p>
          <a:p>
            <a:pPr lvl="1" algn="r">
              <a:lnSpc>
                <a:spcPct val="102000"/>
              </a:lnSpc>
            </a:pPr>
            <a:r>
              <a:rPr lang="en-US" sz="1100">
                <a:latin typeface="Century Gothic" panose="020B0502020202020204" pitchFamily="34" charset="0"/>
              </a:rPr>
              <a:t>Plastic surgery, piercings, tattoo, hair color/styling, tanning, etc</a:t>
            </a:r>
          </a:p>
          <a:p>
            <a:pPr algn="r">
              <a:lnSpc>
                <a:spcPct val="102000"/>
              </a:lnSpc>
            </a:pPr>
            <a:r>
              <a:rPr lang="en-US" sz="1100">
                <a:latin typeface="Century Gothic" panose="020B0502020202020204" pitchFamily="34" charset="0"/>
              </a:rPr>
              <a:t>Controversial, objective</a:t>
            </a:r>
          </a:p>
          <a:p>
            <a:pPr lvl="1" algn="r">
              <a:lnSpc>
                <a:spcPct val="102000"/>
              </a:lnSpc>
            </a:pPr>
            <a:r>
              <a:rPr lang="en-US" sz="1100">
                <a:latin typeface="Century Gothic" panose="020B0502020202020204" pitchFamily="34" charset="0"/>
              </a:rPr>
              <a:t>Body modification vs self-mutilation</a:t>
            </a:r>
          </a:p>
          <a:p>
            <a:pPr lvl="1" algn="r">
              <a:lnSpc>
                <a:spcPct val="102000"/>
              </a:lnSpc>
            </a:pPr>
            <a:r>
              <a:rPr lang="en-US" sz="1100">
                <a:latin typeface="Century Gothic" panose="020B0502020202020204" pitchFamily="34" charset="0"/>
              </a:rPr>
              <a:t>Disfigurement</a:t>
            </a:r>
          </a:p>
          <a:p>
            <a:pPr lvl="1" algn="r">
              <a:lnSpc>
                <a:spcPct val="102000"/>
              </a:lnSpc>
            </a:pPr>
            <a:r>
              <a:rPr lang="en-US" sz="1100">
                <a:latin typeface="Century Gothic" panose="020B0502020202020204" pitchFamily="34" charset="0"/>
              </a:rPr>
              <a:t>Consensual vs non-consensual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DD17AB-13DF-164E-B994-32A407C41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47" r="11675" b="1"/>
          <a:stretch/>
        </p:blipFill>
        <p:spPr>
          <a:xfrm>
            <a:off x="7540644" y="3184716"/>
            <a:ext cx="3383280" cy="329102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95B7EFF-D9A8-354F-A9A0-8523124C2B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3" b="15935"/>
          <a:stretch/>
        </p:blipFill>
        <p:spPr>
          <a:xfrm>
            <a:off x="5674783" y="530979"/>
            <a:ext cx="3385845" cy="3368299"/>
          </a:xfrm>
          <a:custGeom>
            <a:avLst/>
            <a:gdLst/>
            <a:ahLst/>
            <a:cxnLst/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4F7575-0343-7A45-B987-504151512EB5}"/>
              </a:ext>
            </a:extLst>
          </p:cNvPr>
          <p:cNvSpPr txBox="1"/>
          <p:nvPr/>
        </p:nvSpPr>
        <p:spPr>
          <a:xfrm>
            <a:off x="7540644" y="6152905"/>
            <a:ext cx="3383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health.howstuffworks.com</a:t>
            </a:r>
            <a:r>
              <a:rPr lang="en-US" sz="1000" dirty="0"/>
              <a:t>/mental-health/can-body-modifications-be-addictive.htm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069FA-CD65-B544-99B6-40175FA97D36}"/>
              </a:ext>
            </a:extLst>
          </p:cNvPr>
          <p:cNvSpPr txBox="1"/>
          <p:nvPr/>
        </p:nvSpPr>
        <p:spPr>
          <a:xfrm>
            <a:off x="5621704" y="383914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" dirty="0"/>
              <a:t>https://</a:t>
            </a:r>
            <a:r>
              <a:rPr lang="en-US" sz="600" dirty="0" err="1"/>
              <a:t>www.theglobeandmail.com</a:t>
            </a:r>
            <a:r>
              <a:rPr lang="en-US" sz="600" dirty="0"/>
              <a:t>/life/first-person/article-why-is-my-body-no-longer-socially-acceptable</a:t>
            </a:r>
          </a:p>
        </p:txBody>
      </p:sp>
    </p:spTree>
    <p:extLst>
      <p:ext uri="{BB962C8B-B14F-4D97-AF65-F5344CB8AC3E}">
        <p14:creationId xmlns:p14="http://schemas.microsoft.com/office/powerpoint/2010/main" val="419585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9256A-64C0-964A-B062-D211CC51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175931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tx1"/>
                </a:solidFill>
              </a:rPr>
              <a:t>Current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77910-42ED-3B41-951D-E17E1DEF1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92134"/>
            <a:ext cx="3833906" cy="3324204"/>
          </a:xfrm>
        </p:spPr>
        <p:txBody>
          <a:bodyPr>
            <a:normAutofit/>
          </a:bodyPr>
          <a:lstStyle/>
          <a:p>
            <a:pPr algn="r"/>
            <a:r>
              <a:rPr lang="en-US" sz="1600" dirty="0" err="1">
                <a:solidFill>
                  <a:schemeClr val="tx1"/>
                </a:solidFill>
              </a:rPr>
              <a:t>Pew-Millenials</a:t>
            </a:r>
            <a:r>
              <a:rPr lang="en-US" sz="1600" dirty="0">
                <a:solidFill>
                  <a:schemeClr val="tx1"/>
                </a:solidFill>
              </a:rPr>
              <a:t> are the largest generation in the labor force</a:t>
            </a:r>
          </a:p>
          <a:p>
            <a:pPr algn="r"/>
            <a:r>
              <a:rPr lang="en-US" sz="1600" dirty="0">
                <a:solidFill>
                  <a:schemeClr val="tx1"/>
                </a:solidFill>
              </a:rPr>
              <a:t>Pew-up to 40% of millennials are tattooed, not as much information on other modifications</a:t>
            </a:r>
          </a:p>
          <a:p>
            <a:pPr algn="r"/>
            <a:r>
              <a:rPr lang="en-US" sz="1600" dirty="0">
                <a:solidFill>
                  <a:schemeClr val="tx1"/>
                </a:solidFill>
              </a:rPr>
              <a:t>Statistics? Safe to say becoming more popular/accepted</a:t>
            </a:r>
          </a:p>
          <a:p>
            <a:pPr algn="r"/>
            <a:r>
              <a:rPr lang="en-US" sz="1600" dirty="0">
                <a:solidFill>
                  <a:schemeClr val="tx1"/>
                </a:solidFill>
              </a:rPr>
              <a:t>Taking generational differences into consideration can improve recruitment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7628FD-CBF1-2E4C-B333-D7959A1BD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4"/>
          <a:stretch/>
        </p:blipFill>
        <p:spPr>
          <a:xfrm>
            <a:off x="5181600" y="10"/>
            <a:ext cx="7010399" cy="6857990"/>
          </a:xfrm>
          <a:prstGeom prst="rect">
            <a:avLst/>
          </a:prstGeom>
        </p:spPr>
      </p:pic>
      <p:sp>
        <p:nvSpPr>
          <p:cNvPr id="22" name="Freeform 6">
            <a:extLst>
              <a:ext uri="{FF2B5EF4-FFF2-40B4-BE49-F238E27FC236}">
                <a16:creationId xmlns:a16="http://schemas.microsoft.com/office/drawing/2014/main" id="{B33DBEF2-0A54-4CCF-952F-ABFA981C6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0AEFE-68F2-EC4D-B311-6A57DA7DD9FC}"/>
              </a:ext>
            </a:extLst>
          </p:cNvPr>
          <p:cNvSpPr txBox="1"/>
          <p:nvPr/>
        </p:nvSpPr>
        <p:spPr>
          <a:xfrm>
            <a:off x="5181600" y="6488658"/>
            <a:ext cx="6016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http://</a:t>
            </a:r>
            <a:r>
              <a:rPr lang="en-US" dirty="0" err="1"/>
              <a:t>students.egfi-k12.org</a:t>
            </a:r>
            <a:r>
              <a:rPr lang="en-US" dirty="0"/>
              <a:t>/</a:t>
            </a:r>
            <a:r>
              <a:rPr lang="en-US" dirty="0" err="1"/>
              <a:t>nasas-mohawk-guy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15006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8B0F80-1C8E-49FA-9B66-C9285753E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737A9-7786-7645-8126-E2A646AEE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6"/>
            <a:ext cx="3933390" cy="493728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What qualities are the prospective workforce looking for in potential employers </a:t>
            </a:r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EF2B853-4083-4B70-AC2A-F79D80809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643466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DF06-E2B7-5443-BF77-B11D347FF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354" y="643466"/>
            <a:ext cx="6593180" cy="4937287"/>
          </a:xfrm>
        </p:spPr>
        <p:txBody>
          <a:bodyPr anchor="ctr">
            <a:normAutofit/>
          </a:bodyPr>
          <a:lstStyle/>
          <a:p>
            <a:r>
              <a:rPr lang="en-US" dirty="0"/>
              <a:t>Millennials and </a:t>
            </a:r>
            <a:r>
              <a:rPr lang="en-US" dirty="0" err="1"/>
              <a:t>Gen</a:t>
            </a:r>
            <a:r>
              <a:rPr lang="en-US" dirty="0"/>
              <a:t> Z</a:t>
            </a:r>
          </a:p>
          <a:p>
            <a:r>
              <a:rPr lang="en-US" dirty="0"/>
              <a:t>Millennials want purpose with the paycheck</a:t>
            </a:r>
          </a:p>
          <a:p>
            <a:r>
              <a:rPr lang="en-US" dirty="0" err="1"/>
              <a:t>Gen</a:t>
            </a:r>
            <a:r>
              <a:rPr lang="en-US" dirty="0"/>
              <a:t> Z wants money and security</a:t>
            </a:r>
          </a:p>
          <a:p>
            <a:r>
              <a:rPr lang="en-US" dirty="0"/>
              <a:t>Both want coaches/mentors</a:t>
            </a:r>
          </a:p>
          <a:p>
            <a:r>
              <a:rPr lang="en-US" dirty="0"/>
              <a:t>Work-life balance</a:t>
            </a:r>
          </a:p>
          <a:p>
            <a:r>
              <a:rPr lang="en-US" dirty="0"/>
              <a:t>Preference for relaxed dress codes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34EAAF-BF44-4CCC-84D4-105F3370AF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7402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212883E-84C3-42AD-B34A-4D2498251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F4DD98-965F-1142-ABF4-601669937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618" y="663373"/>
            <a:ext cx="3684644" cy="1608487"/>
          </a:xfrm>
        </p:spPr>
        <p:txBody>
          <a:bodyPr>
            <a:normAutofit/>
          </a:bodyPr>
          <a:lstStyle/>
          <a:p>
            <a:pPr algn="l"/>
            <a:r>
              <a:rPr lang="en-US">
                <a:solidFill>
                  <a:schemeClr val="tx1"/>
                </a:solidFill>
              </a:rPr>
              <a:t>Current policies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9F4CE6D-14B0-9443-892C-7EAE51D2C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915" y="733849"/>
            <a:ext cx="6915663" cy="508301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5A28D78-0305-4DA2-A78C-EF9ADD366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99730"/>
            <a:ext cx="7543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F895E-A56F-034B-B619-BCB677811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2618" y="2422689"/>
            <a:ext cx="3684644" cy="3791848"/>
          </a:xfrm>
        </p:spPr>
        <p:txBody>
          <a:bodyPr>
            <a:normAutofit lnSpcReduction="10000"/>
          </a:bodyPr>
          <a:lstStyle/>
          <a:p>
            <a:pPr>
              <a:lnSpc>
                <a:spcPct val="102000"/>
              </a:lnSpc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Vary by institution</a:t>
            </a:r>
          </a:p>
          <a:p>
            <a:pPr>
              <a:lnSpc>
                <a:spcPct val="102000"/>
              </a:lnSpc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Minimal to extensive and restrictive</a:t>
            </a:r>
          </a:p>
          <a:p>
            <a:pPr>
              <a:lnSpc>
                <a:spcPct val="102000"/>
              </a:lnSpc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Common themes</a:t>
            </a:r>
          </a:p>
          <a:p>
            <a:pPr lvl="1">
              <a:lnSpc>
                <a:spcPct val="102000"/>
              </a:lnSpc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No to minimal tattoos/piercings</a:t>
            </a:r>
          </a:p>
          <a:p>
            <a:pPr lvl="1">
              <a:lnSpc>
                <a:spcPct val="102000"/>
              </a:lnSpc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Limiting with hair color/style</a:t>
            </a:r>
          </a:p>
          <a:p>
            <a:pPr lvl="1">
              <a:lnSpc>
                <a:spcPct val="102000"/>
              </a:lnSpc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Business casual </a:t>
            </a:r>
          </a:p>
          <a:p>
            <a:pPr lvl="1">
              <a:lnSpc>
                <a:spcPct val="102000"/>
              </a:lnSpc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Scrubs and professional apparel</a:t>
            </a:r>
          </a:p>
          <a:p>
            <a:pPr>
              <a:lnSpc>
                <a:spcPct val="102000"/>
              </a:lnSpc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With any policy, routinely reviewed</a:t>
            </a:r>
          </a:p>
          <a:p>
            <a:pPr>
              <a:lnSpc>
                <a:spcPct val="102000"/>
              </a:lnSpc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References, related policies, and supporting documents?</a:t>
            </a:r>
          </a:p>
          <a:p>
            <a:pPr>
              <a:lnSpc>
                <a:spcPct val="102000"/>
              </a:lnSpc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Most research is on perception, not substantial qualities</a:t>
            </a:r>
          </a:p>
          <a:p>
            <a:pPr>
              <a:lnSpc>
                <a:spcPct val="102000"/>
              </a:lnSpc>
            </a:pPr>
            <a:r>
              <a:rPr lang="en-US" sz="1300" dirty="0">
                <a:solidFill>
                  <a:schemeClr val="tx1"/>
                </a:solidFill>
                <a:latin typeface="Century Gothic" panose="020B0502020202020204" pitchFamily="34" charset="0"/>
              </a:rPr>
              <a:t>Changing!</a:t>
            </a: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DC5B7347-E281-4E2C-A95E-6A4A26315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20098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8940BF86-1545-454F-930D-D633E83BA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D25AB-F0BA-654C-8CAA-270A650A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767" y="643466"/>
            <a:ext cx="3689094" cy="5286594"/>
          </a:xfrm>
        </p:spPr>
        <p:txBody>
          <a:bodyPr>
            <a:normAutofit/>
          </a:bodyPr>
          <a:lstStyle/>
          <a:p>
            <a:r>
              <a:rPr lang="en-US" sz="4000"/>
              <a:t>Dress code considerations</a:t>
            </a:r>
            <a:br>
              <a:rPr lang="en-US" sz="4000"/>
            </a:br>
            <a:endParaRPr lang="en-US" sz="400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BAD51BF-92DF-4BA7-A185-7E1D78DF4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62596" y="643466"/>
            <a:ext cx="0" cy="6214534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74D02-386F-1846-BD2C-E8EE0F82B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329" y="643466"/>
            <a:ext cx="5911293" cy="5692488"/>
          </a:xfrm>
        </p:spPr>
        <p:txBody>
          <a:bodyPr numCol="2">
            <a:norm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Type of clothing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Grooming standards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Examples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Consequences for violation</a:t>
            </a:r>
          </a:p>
          <a:p>
            <a:r>
              <a:rPr lang="en-US" sz="1600" dirty="0">
                <a:latin typeface="Century Gothic" panose="020B0502020202020204" pitchFamily="34" charset="0"/>
              </a:rPr>
              <a:t>Regulations and accreditation </a:t>
            </a: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endParaRPr lang="en-US" sz="1600" dirty="0">
              <a:latin typeface="Century Gothic" panose="020B0502020202020204" pitchFamily="34" charset="0"/>
            </a:endParaRPr>
          </a:p>
          <a:p>
            <a:r>
              <a:rPr lang="en-US" sz="1600" dirty="0">
                <a:latin typeface="Century Gothic" panose="020B0502020202020204" pitchFamily="34" charset="0"/>
              </a:rPr>
              <a:t>Legality</a:t>
            </a:r>
          </a:p>
          <a:p>
            <a:pPr lvl="1"/>
            <a:r>
              <a:rPr lang="en-US" sz="1400" dirty="0">
                <a:latin typeface="Century Gothic" panose="020B0502020202020204" pitchFamily="34" charset="0"/>
              </a:rPr>
              <a:t>Religion</a:t>
            </a:r>
          </a:p>
          <a:p>
            <a:pPr lvl="1"/>
            <a:r>
              <a:rPr lang="en-US" sz="1400" dirty="0">
                <a:latin typeface="Century Gothic" panose="020B0502020202020204" pitchFamily="34" charset="0"/>
              </a:rPr>
              <a:t>Sex/gender </a:t>
            </a:r>
            <a:r>
              <a:rPr lang="en-US" sz="1400" dirty="0" err="1">
                <a:latin typeface="Century Gothic" panose="020B0502020202020204" pitchFamily="34" charset="0"/>
              </a:rPr>
              <a:t>indentity</a:t>
            </a:r>
            <a:endParaRPr lang="en-US" sz="1400" dirty="0">
              <a:latin typeface="Century Gothic" panose="020B0502020202020204" pitchFamily="34" charset="0"/>
            </a:endParaRPr>
          </a:p>
          <a:p>
            <a:pPr lvl="1"/>
            <a:r>
              <a:rPr lang="en-US" sz="1400" dirty="0">
                <a:latin typeface="Century Gothic" panose="020B0502020202020204" pitchFamily="34" charset="0"/>
              </a:rPr>
              <a:t>Disability </a:t>
            </a:r>
          </a:p>
          <a:p>
            <a:pPr lvl="1"/>
            <a:r>
              <a:rPr lang="en-US" sz="1400" dirty="0">
                <a:latin typeface="Century Gothic" panose="020B0502020202020204" pitchFamily="34" charset="0"/>
              </a:rPr>
              <a:t>Race</a:t>
            </a:r>
          </a:p>
          <a:p>
            <a:pPr lvl="1"/>
            <a:endParaRPr lang="en-US" sz="1400" dirty="0">
              <a:latin typeface="Century Gothic" panose="020B0502020202020204" pitchFamily="34" charset="0"/>
            </a:endParaRP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>
                <a:latin typeface="Century Gothic" panose="020B0502020202020204" pitchFamily="34" charset="0"/>
              </a:rPr>
              <a:t>Basic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Hygiene 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Identification </a:t>
            </a:r>
          </a:p>
          <a:p>
            <a:pPr lvl="1"/>
            <a:r>
              <a:rPr lang="en-US" sz="1600" dirty="0">
                <a:latin typeface="Century Gothic" panose="020B0502020202020204" pitchFamily="34" charset="0"/>
              </a:rPr>
              <a:t>Why have a policy and not enforce?</a:t>
            </a:r>
          </a:p>
          <a:p>
            <a:pPr lvl="1"/>
            <a:endParaRPr lang="en-US" sz="1600" dirty="0">
              <a:latin typeface="Century Gothic" panose="020B0502020202020204" pitchFamily="34" charset="0"/>
            </a:endParaRPr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4FA98957-023B-4B4C-B8F5-A60254A63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2" y="538057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C0AD77D-41DF-A94A-BD66-5B138A773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98" y="2211929"/>
            <a:ext cx="4064000" cy="3987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2F965F7-846A-8649-80B8-09BB977F5B00}"/>
              </a:ext>
            </a:extLst>
          </p:cNvPr>
          <p:cNvSpPr txBox="1"/>
          <p:nvPr/>
        </p:nvSpPr>
        <p:spPr>
          <a:xfrm>
            <a:off x="299298" y="6043751"/>
            <a:ext cx="6709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/>
              <a:t>http://</a:t>
            </a:r>
            <a:r>
              <a:rPr lang="en-US" sz="800" dirty="0" err="1"/>
              <a:t>www.clipartsuggest.com</a:t>
            </a:r>
            <a:r>
              <a:rPr lang="en-US" sz="800" dirty="0"/>
              <a:t>/employee-handbook-clip-art-TaoLEI-clipart/</a:t>
            </a:r>
          </a:p>
        </p:txBody>
      </p:sp>
    </p:spTree>
    <p:extLst>
      <p:ext uri="{BB962C8B-B14F-4D97-AF65-F5344CB8AC3E}">
        <p14:creationId xmlns:p14="http://schemas.microsoft.com/office/powerpoint/2010/main" val="1668729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1B4D-0DF1-434F-B090-F3D8729C2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Proposed policy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0BCD448-1317-FC48-8596-4DC164C246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0" y="1053306"/>
            <a:ext cx="6248400" cy="46863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8092FC-23F9-3547-837B-8ABD6783648F}"/>
              </a:ext>
            </a:extLst>
          </p:cNvPr>
          <p:cNvSpPr txBox="1"/>
          <p:nvPr/>
        </p:nvSpPr>
        <p:spPr>
          <a:xfrm>
            <a:off x="5111279" y="5739606"/>
            <a:ext cx="6389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https://</a:t>
            </a:r>
            <a:r>
              <a:rPr lang="en-US" sz="1000" dirty="0" err="1"/>
              <a:t>www.couriermail.com.au</a:t>
            </a:r>
            <a:r>
              <a:rPr lang="en-US" sz="1000" dirty="0"/>
              <a:t>/news/national/new-research-shows-patients-ok-with-south-australian-medics-with-tattoos-and-piercings/news-story/362804e2f3864a8aa54e1122060d1484</a:t>
            </a:r>
          </a:p>
        </p:txBody>
      </p:sp>
    </p:spTree>
    <p:extLst>
      <p:ext uri="{BB962C8B-B14F-4D97-AF65-F5344CB8AC3E}">
        <p14:creationId xmlns:p14="http://schemas.microsoft.com/office/powerpoint/2010/main" val="43258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>
            <a:extLst>
              <a:ext uri="{FF2B5EF4-FFF2-40B4-BE49-F238E27FC236}">
                <a16:creationId xmlns:a16="http://schemas.microsoft.com/office/drawing/2014/main" id="{26175F05-80BB-4D4A-BFEC-12AA8C9B0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cxnSp>
        <p:nvCxnSpPr>
          <p:cNvPr id="13" name="Straight Connector 16">
            <a:extLst>
              <a:ext uri="{FF2B5EF4-FFF2-40B4-BE49-F238E27FC236}">
                <a16:creationId xmlns:a16="http://schemas.microsoft.com/office/drawing/2014/main" id="{9508912E-2016-4B57-838D-22BF178805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8">
            <a:extLst>
              <a:ext uri="{FF2B5EF4-FFF2-40B4-BE49-F238E27FC236}">
                <a16:creationId xmlns:a16="http://schemas.microsoft.com/office/drawing/2014/main" id="{01D73D31-F9D9-4886-A403-B1B4935BC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0"/>
            <a:ext cx="12191999" cy="45531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D4DA7DBD-AAFD-49C7-8836-FD2E3BFF4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8" name="Rectangle 22">
            <a:extLst>
              <a:ext uri="{FF2B5EF4-FFF2-40B4-BE49-F238E27FC236}">
                <a16:creationId xmlns:a16="http://schemas.microsoft.com/office/drawing/2014/main" id="{75B76694-EC6E-40D4-B992-955A7B794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4553146"/>
            <a:ext cx="12191999" cy="23048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1D2E1-3EFE-074F-9C47-65135CB6B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4" y="5202087"/>
            <a:ext cx="9600863" cy="894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5000"/>
              </a:lnSpc>
            </a:pPr>
            <a:endParaRPr lang="en-US" sz="4800" cap="all">
              <a:solidFill>
                <a:schemeClr val="tx2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C492D16-DAD7-124E-BBFB-9D7143EFA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542" y="610824"/>
            <a:ext cx="2581467" cy="3363477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66F017E6-5367-6543-BB9E-096659BE6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797" y="594833"/>
            <a:ext cx="2573059" cy="336347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2D8B44F-3856-6148-83E7-5222D5557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061" y="610824"/>
            <a:ext cx="2589877" cy="3363477"/>
          </a:xfrm>
          <a:prstGeom prst="rect">
            <a:avLst/>
          </a:prstGeom>
        </p:spPr>
      </p:pic>
      <p:cxnSp>
        <p:nvCxnSpPr>
          <p:cNvPr id="20" name="Straight Connector 24">
            <a:extLst>
              <a:ext uri="{FF2B5EF4-FFF2-40B4-BE49-F238E27FC236}">
                <a16:creationId xmlns:a16="http://schemas.microsoft.com/office/drawing/2014/main" id="{C5D170A4-683B-4C6A-87DD-8A014ABF9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36615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Widescreen</PresentationFormat>
  <Paragraphs>100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Bodoni MT</vt:lpstr>
      <vt:lpstr>Calibri</vt:lpstr>
      <vt:lpstr>Century Gothic</vt:lpstr>
      <vt:lpstr>Century Schoolbook</vt:lpstr>
      <vt:lpstr>Corbel</vt:lpstr>
      <vt:lpstr>Headlines</vt:lpstr>
      <vt:lpstr>Should dress code policies relax to reflect cultural trends in light of a workforce shortage? </vt:lpstr>
      <vt:lpstr>U.S Bureau of Labor Statistics and ASCLS </vt:lpstr>
      <vt:lpstr>What is body modification?</vt:lpstr>
      <vt:lpstr>Current trends</vt:lpstr>
      <vt:lpstr>What qualities are the prospective workforce looking for in potential employers </vt:lpstr>
      <vt:lpstr>Current policies</vt:lpstr>
      <vt:lpstr>Dress code considerations </vt:lpstr>
      <vt:lpstr>Proposed policy</vt:lpstr>
      <vt:lpstr>PowerPoint Presentation</vt:lpstr>
      <vt:lpstr>Questions? Comments?</vt:lpstr>
      <vt:lpstr>References</vt:lpstr>
      <vt:lpstr>Of interest and curiosity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dress codes and policies relax to reflect cultural trends in light of a workforce shortage? </dc:title>
  <dc:creator>Rauch, Mychiel</dc:creator>
  <cp:lastModifiedBy>Susie Zanto</cp:lastModifiedBy>
  <cp:revision>15</cp:revision>
  <dcterms:created xsi:type="dcterms:W3CDTF">2020-03-19T04:52:54Z</dcterms:created>
  <dcterms:modified xsi:type="dcterms:W3CDTF">2020-04-12T04:06:54Z</dcterms:modified>
</cp:coreProperties>
</file>