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Impact" panose="020B0806030902050204" pitchFamily="34" charset="0"/>
      <p:regular r:id="rId23"/>
    </p:embeddedFont>
    <p:embeddedFont>
      <p:font typeface="Proxima Nova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75" y="29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362ab05b6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362ab05b6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362ab05b6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362ab05b6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362ab05b6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362ab05b6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</a:pPr>
            <a:r>
              <a:rPr lang="en" sz="1400" b="1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Sinks bedrails doorknobs </a:t>
            </a:r>
            <a:endParaRPr sz="1400" b="1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17500" algn="l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</a:pPr>
            <a:r>
              <a:rPr lang="en" sz="1400" b="1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Suction equip</a:t>
            </a:r>
            <a:endParaRPr sz="1400" b="1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17500" algn="l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</a:pPr>
            <a:r>
              <a:rPr lang="en" sz="1400" b="1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Bedding, clothes </a:t>
            </a:r>
            <a:endParaRPr sz="1400" b="1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17500" algn="l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</a:pPr>
            <a:r>
              <a:rPr lang="en" sz="1400" b="1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Months </a:t>
            </a:r>
            <a:endParaRPr sz="1400" b="1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17500" algn="l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○"/>
            </a:pPr>
            <a:endParaRPr sz="1400" b="1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362ab05b6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362ab05b6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Fimb adhere to bromchial epitheliuym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Pilli biofilm - colonize env surf to biofilm broduction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362ab05b6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362ab05b6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Fimb adhere to bromchial epitheliuym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Pilli biofilm - colonize env surf to biofilm broduction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35f0ff4ce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35f0ff4ce_0_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362ab05b6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362ab05b6_1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362ab05b6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362ab05b6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400" b="1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362ab05b6_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8362ab05b6_1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400" b="1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362ab05b6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8362ab05b6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400" b="1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8362ab05b6_1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8362ab05b6_1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362ab05b6_1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362ab05b6_1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400" b="1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35f0ff4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835f0ff4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35f0ff4ce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35f0ff4ce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be comm derived (young bronchitis), get from environment animal reserviors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Named paul baumann researched in 1968- Little did baumann know- that the organism would emerge into a significant global threat for prolonged multi-drug resistant outbreaks.- or what one day would become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&lt;⅔ acinetobacter infections a baumannii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35f0ff4ce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835f0ff4ce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362ab05b6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362ab05b6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 before 2006, yellow since 2006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362ab05b6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362ab05b6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362ab05b6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362ab05b6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362ab05b6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362ab05b6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appear diplococcal - explains early designation as nicerial species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404300" y="204100"/>
            <a:ext cx="8877300" cy="292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3C78D8"/>
                </a:solidFill>
              </a:rPr>
              <a:t>Acinetobacter baumannaii</a:t>
            </a:r>
            <a:endParaRPr i="1">
              <a:solidFill>
                <a:srgbClr val="3C78D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0" y="3130900"/>
            <a:ext cx="9144000" cy="7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review of Characteristics, Pathogenicity, and Multi-Drug Resistance.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Martina Van Hoy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24025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Characteristics of </a:t>
            </a:r>
            <a:r>
              <a:rPr lang="en" i="1"/>
              <a:t>Acinetobacter baumannii </a:t>
            </a:r>
            <a:r>
              <a:rPr lang="en"/>
              <a:t> </a:t>
            </a:r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240250" y="660525"/>
            <a:ext cx="8903700" cy="40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Although A. baumannii is nonfermentative, the strong oxidation of lactose leads to a weakly acidic, or purple color change on MAC agar</a:t>
            </a: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Colonies are 1-2 mm and nonpigmented and non-hemolytic on sheep blood agar</a:t>
            </a: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Can grow at 44C</a:t>
            </a:r>
            <a:endParaRPr b="1"/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b="1"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050" y="2571750"/>
            <a:ext cx="3257575" cy="24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1925" y="2571750"/>
            <a:ext cx="3143325" cy="24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Epidemiology of </a:t>
            </a:r>
            <a:r>
              <a:rPr lang="en" i="1"/>
              <a:t>Acinetobacter baumannii </a:t>
            </a:r>
            <a:r>
              <a:rPr lang="en"/>
              <a:t> </a:t>
            </a:r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240250" y="1017725"/>
            <a:ext cx="8832300" cy="40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Environmental sources  </a:t>
            </a: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Soil</a:t>
            </a: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Water</a:t>
            </a: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Vegetables</a:t>
            </a: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Manure 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Reservoirs </a:t>
            </a: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Animals</a:t>
            </a:r>
            <a:endParaRPr b="1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b="1"/>
              <a:t> ruminants, fleas, lice, and ticks</a:t>
            </a: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Humans</a:t>
            </a:r>
            <a:endParaRPr b="1"/>
          </a:p>
        </p:txBody>
      </p:sp>
      <p:pic>
        <p:nvPicPr>
          <p:cNvPr id="126" name="Google Shape;126;p23"/>
          <p:cNvPicPr preferRelativeResize="0"/>
          <p:nvPr/>
        </p:nvPicPr>
        <p:blipFill rotWithShape="1">
          <a:blip r:embed="rId3">
            <a:alphaModFix/>
          </a:blip>
          <a:srcRect l="13852" r="14111" b="2959"/>
          <a:stretch/>
        </p:blipFill>
        <p:spPr>
          <a:xfrm>
            <a:off x="4572000" y="1428700"/>
            <a:ext cx="3714826" cy="281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Epidemiology of </a:t>
            </a:r>
            <a:r>
              <a:rPr lang="en" i="1"/>
              <a:t>Acinetobacter baumannii </a:t>
            </a:r>
            <a:r>
              <a:rPr lang="en"/>
              <a:t> </a:t>
            </a:r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832300" cy="37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Hospital Setting</a:t>
            </a:r>
            <a:endParaRPr b="1"/>
          </a:p>
          <a:p>
            <a:pPr marL="457200" lvl="0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Impact"/>
              <a:buChar char="●"/>
            </a:pPr>
            <a:r>
              <a:rPr lang="en" b="1"/>
              <a:t>Surfaces</a:t>
            </a: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Medical Equipment </a:t>
            </a:r>
            <a:endParaRPr b="1"/>
          </a:p>
          <a:p>
            <a:pPr marL="91440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" b="1"/>
              <a:t>Ventilators, dialysis machines etc</a:t>
            </a: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Hands</a:t>
            </a: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Water</a:t>
            </a: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Sinks</a:t>
            </a: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●"/>
            </a:pPr>
            <a:r>
              <a:rPr lang="en" b="1"/>
              <a:t>Patient Respiratory, Urinary, GI Tract, and Wounds</a:t>
            </a:r>
            <a:endParaRPr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Virulence and Pathogenicity of </a:t>
            </a:r>
            <a:r>
              <a:rPr lang="en" i="1"/>
              <a:t>A. baumannii </a:t>
            </a:r>
            <a:r>
              <a:rPr lang="en"/>
              <a:t> </a:t>
            </a:r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832300" cy="40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Impact"/>
              <a:buChar char="●"/>
            </a:pPr>
            <a:r>
              <a:rPr lang="en" b="1"/>
              <a:t>Increased conjugation rates result in resistance genes and virulence genes</a:t>
            </a:r>
            <a:endParaRPr b="1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Font typeface="Impact"/>
              <a:buChar char="●"/>
            </a:pPr>
            <a:r>
              <a:rPr lang="en" b="1"/>
              <a:t>One study showed evidence of conjugation with Legionella pneumophila </a:t>
            </a:r>
            <a:endParaRPr b="1"/>
          </a:p>
          <a:p>
            <a:pPr marL="914400" lvl="1" indent="-317500" algn="l" rtl="0">
              <a:spcBef>
                <a:spcPts val="1600"/>
              </a:spcBef>
              <a:spcAft>
                <a:spcPts val="0"/>
              </a:spcAft>
              <a:buSzPts val="1400"/>
              <a:buFont typeface="Impact"/>
              <a:buChar char="○"/>
            </a:pPr>
            <a:r>
              <a:rPr lang="en" b="1"/>
              <a:t>Use of virulence factor associated with Legionnaires disease </a:t>
            </a:r>
            <a:endParaRPr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highlight>
                  <a:srgbClr val="FFFFFF"/>
                </a:highlight>
              </a:rPr>
              <a:t>Polysaccharide capsule delay phagocytosis, block complement activation </a:t>
            </a:r>
            <a:endParaRPr b="1"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highlight>
                  <a:srgbClr val="FFFFFF"/>
                </a:highlight>
              </a:rPr>
              <a:t>Fimbriae </a:t>
            </a:r>
            <a:endParaRPr b="1"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highlight>
                  <a:srgbClr val="FFFFFF"/>
                </a:highlight>
              </a:rPr>
              <a:t>Pilli- CSU </a:t>
            </a:r>
            <a:endParaRPr b="1"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highlight>
                  <a:srgbClr val="FFFFFF"/>
                </a:highlight>
              </a:rPr>
              <a:t>Apoptosis enducing porin</a:t>
            </a:r>
            <a:endParaRPr b="1"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highlight>
                  <a:srgbClr val="FFFFFF"/>
                </a:highlight>
              </a:rPr>
              <a:t>Biofilm </a:t>
            </a:r>
            <a:endParaRPr b="1"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>
              <a:highlight>
                <a:srgbClr val="FFFF00"/>
              </a:highlight>
            </a:endParaRPr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2850" y="2790250"/>
            <a:ext cx="2273750" cy="213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Infections of </a:t>
            </a:r>
            <a:r>
              <a:rPr lang="en" i="1"/>
              <a:t>A. baumannii </a:t>
            </a:r>
            <a:r>
              <a:rPr lang="en"/>
              <a:t> </a:t>
            </a:r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83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Impact"/>
              <a:buChar char="●"/>
            </a:pPr>
            <a:r>
              <a:rPr lang="en" b="1"/>
              <a:t>Ventilator-Associated pneumonia </a:t>
            </a:r>
            <a:endParaRPr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UTI</a:t>
            </a:r>
            <a:endParaRPr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Sepsis</a:t>
            </a:r>
            <a:endParaRPr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Meningitis </a:t>
            </a:r>
            <a:endParaRPr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Wound</a:t>
            </a:r>
            <a:endParaRPr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Endocarditis 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>
              <a:highlight>
                <a:srgbClr val="FFFF00"/>
              </a:highlight>
            </a:endParaRPr>
          </a:p>
        </p:txBody>
      </p:sp>
      <p:pic>
        <p:nvPicPr>
          <p:cNvPr id="146" name="Google Shape;146;p26"/>
          <p:cNvPicPr preferRelativeResize="0"/>
          <p:nvPr/>
        </p:nvPicPr>
        <p:blipFill rotWithShape="1">
          <a:blip r:embed="rId3">
            <a:alphaModFix/>
          </a:blip>
          <a:srcRect l="20512" t="21034" r="19995" b="2195"/>
          <a:stretch/>
        </p:blipFill>
        <p:spPr>
          <a:xfrm>
            <a:off x="4571997" y="1017725"/>
            <a:ext cx="4274650" cy="3823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A. baumannii </a:t>
            </a:r>
            <a:r>
              <a:rPr lang="en"/>
              <a:t>Transmission</a:t>
            </a:r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832300" cy="37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Person to Person</a:t>
            </a:r>
            <a:endParaRPr b="1"/>
          </a:p>
          <a:p>
            <a:pPr marL="91440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" b="1"/>
              <a:t>Colonized upper respiratory system</a:t>
            </a:r>
            <a:endParaRPr b="1"/>
          </a:p>
          <a:p>
            <a:pPr marL="91440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" b="1"/>
              <a:t>Infected person</a:t>
            </a: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Environment</a:t>
            </a: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●"/>
            </a:pPr>
            <a:r>
              <a:rPr lang="en" b="1"/>
              <a:t>Surfaces</a:t>
            </a:r>
            <a:endParaRPr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A. baumannii </a:t>
            </a:r>
            <a:r>
              <a:rPr lang="en"/>
              <a:t>Identification</a:t>
            </a:r>
            <a:endParaRPr/>
          </a:p>
        </p:txBody>
      </p:sp>
      <p:sp>
        <p:nvSpPr>
          <p:cNvPr id="158" name="Google Shape;158;p28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832300" cy="34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highlight>
                  <a:srgbClr val="FFFFFF"/>
                </a:highlight>
              </a:rPr>
              <a:t>Presumptive Acinetobacter baumannii </a:t>
            </a:r>
            <a:endParaRPr b="1">
              <a:highlight>
                <a:srgbClr val="FFFFFF"/>
              </a:highlight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" b="1"/>
              <a:t>Growth at 44C</a:t>
            </a:r>
            <a:endParaRPr b="1"/>
          </a:p>
          <a:p>
            <a:pPr marL="91440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" b="1"/>
              <a:t>Colony morphology and gram stain- GNR coccobacilli</a:t>
            </a:r>
            <a:endParaRPr b="1"/>
          </a:p>
          <a:p>
            <a:pPr marL="91440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" b="1"/>
              <a:t>Oxidase (-) and Catalase (+) </a:t>
            </a:r>
            <a:endParaRPr b="1"/>
          </a:p>
          <a:p>
            <a:pPr marL="91440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" b="1"/>
              <a:t>API 20NE </a:t>
            </a: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Rapid One Panel by Remel or API 20 NE strips can Identify to the species level</a:t>
            </a: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●"/>
            </a:pPr>
            <a:r>
              <a:rPr lang="en" b="1"/>
              <a:t>PCR</a:t>
            </a:r>
            <a:endParaRPr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Antibiotic Resistance of </a:t>
            </a:r>
            <a:r>
              <a:rPr lang="en" i="1"/>
              <a:t>Acinetobacter baumannii </a:t>
            </a:r>
            <a:r>
              <a:rPr lang="en"/>
              <a:t> </a:t>
            </a:r>
            <a:endParaRPr/>
          </a:p>
        </p:txBody>
      </p:sp>
      <p:sp>
        <p:nvSpPr>
          <p:cNvPr id="164" name="Google Shape;164;p29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832300" cy="37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Acinetobacter baumannii has shown resistance to every class of antibiotics</a:t>
            </a: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Drug resistant strains have been isolated from ruminant manure and river sources</a:t>
            </a: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Capable of accumulative multiple drug resistance genes </a:t>
            </a:r>
            <a:endParaRPr b="1"/>
          </a:p>
          <a:p>
            <a:pPr marL="91440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" b="1"/>
              <a:t>Multi- drug resistant strains</a:t>
            </a:r>
            <a:endParaRPr b="1"/>
          </a:p>
          <a:p>
            <a:pPr marL="91440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" b="1"/>
              <a:t>Panresistant strains  </a:t>
            </a:r>
            <a:endParaRPr b="1"/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Antibiotic Resistance of </a:t>
            </a:r>
            <a:r>
              <a:rPr lang="en" i="1"/>
              <a:t>Acinetobacter baumannii </a:t>
            </a:r>
            <a:r>
              <a:rPr lang="en"/>
              <a:t> </a:t>
            </a:r>
            <a:endParaRPr/>
          </a:p>
        </p:txBody>
      </p:sp>
      <p:sp>
        <p:nvSpPr>
          <p:cNvPr id="170" name="Google Shape;170;p30"/>
          <p:cNvSpPr txBox="1">
            <a:spLocks noGrp="1"/>
          </p:cNvSpPr>
          <p:nvPr>
            <p:ph type="body" idx="1"/>
          </p:nvPr>
        </p:nvSpPr>
        <p:spPr>
          <a:xfrm>
            <a:off x="311700" y="1260625"/>
            <a:ext cx="8832300" cy="37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Mechanisms </a:t>
            </a: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Antibiotic modifying enzymes</a:t>
            </a: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Reducing outer membrane porin expression </a:t>
            </a: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Altered Penicillin-Binding Proteins </a:t>
            </a: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 DNA gyrase and topoisomerase mutation </a:t>
            </a:r>
            <a:endParaRPr b="1"/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Carbapenem Resistance of </a:t>
            </a:r>
            <a:r>
              <a:rPr lang="en" i="1"/>
              <a:t>Acinetobacter baumannii </a:t>
            </a:r>
            <a:r>
              <a:rPr lang="en"/>
              <a:t> </a:t>
            </a:r>
            <a:endParaRPr/>
          </a:p>
        </p:txBody>
      </p:sp>
      <p:sp>
        <p:nvSpPr>
          <p:cNvPr id="176" name="Google Shape;176;p31"/>
          <p:cNvSpPr txBox="1">
            <a:spLocks noGrp="1"/>
          </p:cNvSpPr>
          <p:nvPr>
            <p:ph type="body" idx="1"/>
          </p:nvPr>
        </p:nvSpPr>
        <p:spPr>
          <a:xfrm>
            <a:off x="473125" y="1725900"/>
            <a:ext cx="7016100" cy="37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Metallo-β-Lactamases </a:t>
            </a: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Oxa-Carbapenemases </a:t>
            </a: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Cell Permeability Changes</a:t>
            </a: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Target (PBP) change </a:t>
            </a:r>
            <a:endParaRPr b="1"/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173775" y="0"/>
            <a:ext cx="8653500" cy="49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major characteristics of </a:t>
            </a:r>
            <a:r>
              <a:rPr lang="en" i="1"/>
              <a:t>Acinetobacter  baumannii </a:t>
            </a:r>
            <a:r>
              <a:rPr lang="en"/>
              <a:t>that allow a sustained environmental reservoir (abiotic surfaces and medical devices) resulting in severe and prolonged nosocomial outbreaks?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/>
              <a:t>Flagellar motility and vector transmission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/>
              <a:t>CSU pili and desiccation resistance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/>
              <a:t>Carbapenem-hydrolyzing enzymes and spore formation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/>
              <a:t>Extended periods of latency and asymptomatic carriers 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Martina Van Hoy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and Future Direction </a:t>
            </a:r>
            <a:endParaRPr/>
          </a:p>
        </p:txBody>
      </p:sp>
      <p:sp>
        <p:nvSpPr>
          <p:cNvPr id="182" name="Google Shape;182;p32"/>
          <p:cNvSpPr txBox="1">
            <a:spLocks noGrp="1"/>
          </p:cNvSpPr>
          <p:nvPr>
            <p:ph type="body" idx="1"/>
          </p:nvPr>
        </p:nvSpPr>
        <p:spPr>
          <a:xfrm>
            <a:off x="311700" y="943950"/>
            <a:ext cx="8376600" cy="40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Though the current infection risk with Acinetobacter baumannii is low for the healthy community, it is a significant health risk for the immunocompromised and intensive care patients</a:t>
            </a: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Prolonged nosocomial outbreaks occur due toA. baumannii ‘s  ability to adhere to abiotic surfaces for months in a viable biofilm </a:t>
            </a: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The inherent ability of A. baumannii to accumulate both antibiotic resistance genes and virulence genes are due to a high congugation frequency </a:t>
            </a: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The primary route of infection is to the lungs via a transient colonization which can result in sepsis. </a:t>
            </a: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More research should be completed on the environmental strains which are largely uncharacterized. </a:t>
            </a:r>
            <a:endParaRPr b="1"/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164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Overview  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895300"/>
            <a:ext cx="85206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Introduction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Discuss background and significance 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Define </a:t>
            </a:r>
            <a:r>
              <a:rPr lang="en" b="1" i="1"/>
              <a:t>Acinetobacter baumannii </a:t>
            </a:r>
            <a:r>
              <a:rPr lang="en" b="1"/>
              <a:t>Characteristics 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Epidemiology, Pathogenicity, Transmission, and Infections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Multi-Drug Resistance 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Conclusions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Future Direction 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/>
              <a:t>References 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</a:t>
            </a:r>
            <a:r>
              <a:rPr lang="en" i="1"/>
              <a:t>Acinetobacter baumannii </a:t>
            </a:r>
            <a:r>
              <a:rPr lang="en"/>
              <a:t> 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83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Impact"/>
              <a:buChar char="●"/>
            </a:pPr>
            <a:r>
              <a:rPr lang="en" b="1"/>
              <a:t>Small gram negative coccobacillus </a:t>
            </a:r>
            <a:endParaRPr b="1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Font typeface="Impact"/>
              <a:buChar char="●"/>
            </a:pPr>
            <a:r>
              <a:rPr lang="en" b="1"/>
              <a:t>Recognized as a nosocomial derived, especially critical care derived infection</a:t>
            </a:r>
            <a:endParaRPr b="1"/>
          </a:p>
          <a:p>
            <a:pPr marL="914400" lvl="1" indent="-317500" algn="l" rtl="0">
              <a:spcBef>
                <a:spcPts val="1600"/>
              </a:spcBef>
              <a:spcAft>
                <a:spcPts val="0"/>
              </a:spcAft>
              <a:buSzPts val="1400"/>
              <a:buFont typeface="Impact"/>
              <a:buChar char="○"/>
            </a:pPr>
            <a:r>
              <a:rPr lang="en" b="1"/>
              <a:t>Ventilator associated </a:t>
            </a:r>
            <a:endParaRPr b="1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Font typeface="Impact"/>
              <a:buChar char="●"/>
            </a:pPr>
            <a:r>
              <a:rPr lang="en" b="1"/>
              <a:t>Opportunistic</a:t>
            </a:r>
            <a:endParaRPr b="1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Font typeface="Impact"/>
              <a:buChar char="●"/>
            </a:pPr>
            <a:r>
              <a:rPr lang="en" b="1"/>
              <a:t>Isolated from soil, water, and manure</a:t>
            </a:r>
            <a:endParaRPr b="1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Font typeface="Impact"/>
              <a:buChar char="●"/>
            </a:pPr>
            <a:r>
              <a:rPr lang="en" b="1"/>
              <a:t>Acinetobacter Latin for ‘motionless’</a:t>
            </a:r>
            <a:endParaRPr b="1"/>
          </a:p>
          <a:p>
            <a:pPr marL="457200" lvl="0" indent="-317500" algn="l" rtl="0">
              <a:spcBef>
                <a:spcPts val="1600"/>
              </a:spcBef>
              <a:spcAft>
                <a:spcPts val="1600"/>
              </a:spcAft>
              <a:buSzPts val="1400"/>
              <a:buFont typeface="Impact"/>
              <a:buChar char="●"/>
            </a:pPr>
            <a:r>
              <a:rPr lang="en" b="1"/>
              <a:t>Baumannii, paper defining Baumann et al. 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Global Carbapenem Resistance in </a:t>
            </a:r>
            <a:r>
              <a:rPr lang="en" i="1"/>
              <a:t>A. baumannii </a:t>
            </a:r>
            <a:endParaRPr i="1"/>
          </a:p>
        </p:txBody>
      </p:sp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 r="2912" b="15832"/>
          <a:stretch/>
        </p:blipFill>
        <p:spPr>
          <a:xfrm>
            <a:off x="1054663" y="1152475"/>
            <a:ext cx="7777625" cy="378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</a:blip>
          <a:srcRect t="85890" r="51623"/>
          <a:stretch/>
        </p:blipFill>
        <p:spPr>
          <a:xfrm>
            <a:off x="311700" y="4111100"/>
            <a:ext cx="2793451" cy="457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Global Outbreaks </a:t>
            </a:r>
            <a:r>
              <a:rPr lang="en" i="1"/>
              <a:t>A. baumannii </a:t>
            </a:r>
            <a:endParaRPr i="1"/>
          </a:p>
        </p:txBody>
      </p:sp>
      <p:pic>
        <p:nvPicPr>
          <p:cNvPr id="90" name="Google Shape;90;p18"/>
          <p:cNvPicPr preferRelativeResize="0"/>
          <p:nvPr/>
        </p:nvPicPr>
        <p:blipFill rotWithShape="1">
          <a:blip r:embed="rId3">
            <a:alphaModFix/>
          </a:blip>
          <a:srcRect b="12049"/>
          <a:stretch/>
        </p:blipFill>
        <p:spPr>
          <a:xfrm>
            <a:off x="152400" y="1017725"/>
            <a:ext cx="8679900" cy="3925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A.baumannii</a:t>
            </a:r>
            <a:r>
              <a:rPr lang="en"/>
              <a:t> in the spotlight- Iraqibacter </a:t>
            </a: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128400" y="1223950"/>
            <a:ext cx="4586700" cy="30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Impact"/>
              <a:buChar char="●"/>
            </a:pPr>
            <a:r>
              <a:rPr lang="en" b="1"/>
              <a:t>Cause of significant infections in soldiers both Iraq and Afghanistan conflicts</a:t>
            </a:r>
            <a:endParaRPr b="1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Font typeface="Impact"/>
              <a:buChar char="●"/>
            </a:pPr>
            <a:r>
              <a:rPr lang="en" b="1"/>
              <a:t>MDR strain responsible for significant death in Iraqi war</a:t>
            </a:r>
            <a:endParaRPr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Iraqibacter term- public attention from soldier infections </a:t>
            </a:r>
            <a:endParaRPr b="1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5100" y="1266326"/>
            <a:ext cx="4117200" cy="2807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A.baumannii</a:t>
            </a:r>
            <a:r>
              <a:rPr lang="en"/>
              <a:t> in the spotlight</a:t>
            </a: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128400" y="1081050"/>
            <a:ext cx="5143800" cy="37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Impact"/>
              <a:buChar char="●"/>
            </a:pPr>
            <a:r>
              <a:rPr lang="en" b="1"/>
              <a:t>Bob Woodruff ABC newscaster survived a bomb in Baghdad before almost sucomming to pneumonia derived sepsis</a:t>
            </a:r>
            <a:endParaRPr b="1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Font typeface="Impact"/>
              <a:buChar char="●"/>
            </a:pPr>
            <a:r>
              <a:rPr lang="en" b="1"/>
              <a:t>Infectious outbreaks in hospitals affecting medical personnel and patients that had never seen a battlefield </a:t>
            </a:r>
            <a:endParaRPr b="1"/>
          </a:p>
          <a:p>
            <a:pPr marL="457200" lvl="0" indent="-342900" algn="l" rtl="0">
              <a:spcBef>
                <a:spcPts val="1600"/>
              </a:spcBef>
              <a:spcAft>
                <a:spcPts val="1600"/>
              </a:spcAft>
              <a:buSzPts val="1800"/>
              <a:buChar char="●"/>
            </a:pPr>
            <a:r>
              <a:rPr lang="en" b="1"/>
              <a:t>Characterized multidrug resistant strains from soldiers matching strains from Europe pre Iraqi conflict </a:t>
            </a:r>
            <a:endParaRPr b="1"/>
          </a:p>
        </p:txBody>
      </p:sp>
      <p:pic>
        <p:nvPicPr>
          <p:cNvPr id="104" name="Google Shape;104;p20"/>
          <p:cNvPicPr preferRelativeResize="0"/>
          <p:nvPr/>
        </p:nvPicPr>
        <p:blipFill rotWithShape="1">
          <a:blip r:embed="rId3">
            <a:alphaModFix/>
          </a:blip>
          <a:srcRect l="12952"/>
          <a:stretch/>
        </p:blipFill>
        <p:spPr>
          <a:xfrm>
            <a:off x="5272200" y="1398725"/>
            <a:ext cx="3673174" cy="237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Characteristics of </a:t>
            </a:r>
            <a:r>
              <a:rPr lang="en" i="1"/>
              <a:t>Acinetobacter baumannii </a:t>
            </a:r>
            <a:r>
              <a:rPr lang="en"/>
              <a:t> </a:t>
            </a:r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832300" cy="41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mpact"/>
              <a:buChar char="●"/>
            </a:pPr>
            <a:r>
              <a:rPr lang="en" b="1"/>
              <a:t>Small gram negative coccobacilli </a:t>
            </a:r>
            <a:endParaRPr b="1"/>
          </a:p>
          <a:p>
            <a:pPr marL="91440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Impact"/>
              <a:buChar char="○"/>
            </a:pPr>
            <a:r>
              <a:rPr lang="en" b="1"/>
              <a:t>sometimes hard to decolorize</a:t>
            </a: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Strict Aerobe</a:t>
            </a: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Catalase Positive </a:t>
            </a: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Oxidase Negative </a:t>
            </a: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Nitrate Negative </a:t>
            </a: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Nonfermentative </a:t>
            </a: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Frequently in pairs 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 rotWithShape="1">
          <a:blip r:embed="rId3">
            <a:alphaModFix/>
          </a:blip>
          <a:srcRect r="36776" b="31157"/>
          <a:stretch/>
        </p:blipFill>
        <p:spPr>
          <a:xfrm>
            <a:off x="4412625" y="1317925"/>
            <a:ext cx="4317125" cy="352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762</Words>
  <Application>Microsoft Office PowerPoint</Application>
  <PresentationFormat>On-screen Show (16:9)</PresentationFormat>
  <Paragraphs>146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Proxima Nova</vt:lpstr>
      <vt:lpstr>Arial</vt:lpstr>
      <vt:lpstr>Impact</vt:lpstr>
      <vt:lpstr>Spearmint</vt:lpstr>
      <vt:lpstr>Acinetobacter baumannaii </vt:lpstr>
      <vt:lpstr>PowerPoint Presentation</vt:lpstr>
      <vt:lpstr>An Overview  </vt:lpstr>
      <vt:lpstr>Introduction Acinetobacter baumannii  </vt:lpstr>
      <vt:lpstr>Global Carbapenem Resistance in A. baumannii </vt:lpstr>
      <vt:lpstr>Global Outbreaks A. baumannii </vt:lpstr>
      <vt:lpstr>A.baumannii in the spotlight- Iraqibacter </vt:lpstr>
      <vt:lpstr>A.baumannii in the spotlight</vt:lpstr>
      <vt:lpstr>Characteristics of Acinetobacter baumannii  </vt:lpstr>
      <vt:lpstr>Characteristics of Acinetobacter baumannii  </vt:lpstr>
      <vt:lpstr>Epidemiology of Acinetobacter baumannii  </vt:lpstr>
      <vt:lpstr>Epidemiology of Acinetobacter baumannii  </vt:lpstr>
      <vt:lpstr>Virulence and Pathogenicity of A. baumannii  </vt:lpstr>
      <vt:lpstr>Infections of A. baumannii  </vt:lpstr>
      <vt:lpstr>A. baumannii Transmission</vt:lpstr>
      <vt:lpstr>A. baumannii Identification</vt:lpstr>
      <vt:lpstr>Antibiotic Resistance of Acinetobacter baumannii  </vt:lpstr>
      <vt:lpstr>Antibiotic Resistance of Acinetobacter baumannii  </vt:lpstr>
      <vt:lpstr>Carbapenem Resistance of Acinetobacter baumannii  </vt:lpstr>
      <vt:lpstr>Conclusion and Future Direction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Acinetobacter baumannaii </dc:title>
  <cp:lastModifiedBy>Susie Zanto</cp:lastModifiedBy>
  <cp:revision>1</cp:revision>
  <dcterms:modified xsi:type="dcterms:W3CDTF">2020-04-15T02:50:54Z</dcterms:modified>
</cp:coreProperties>
</file>