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56" r:id="rId2"/>
    <p:sldId id="257" r:id="rId3"/>
    <p:sldId id="258" r:id="rId4"/>
    <p:sldId id="268" r:id="rId5"/>
    <p:sldId id="259" r:id="rId6"/>
    <p:sldId id="269" r:id="rId7"/>
    <p:sldId id="271" r:id="rId8"/>
    <p:sldId id="260" r:id="rId9"/>
    <p:sldId id="272" r:id="rId10"/>
    <p:sldId id="261" r:id="rId11"/>
    <p:sldId id="262" r:id="rId12"/>
    <p:sldId id="263" r:id="rId13"/>
    <p:sldId id="264" r:id="rId14"/>
    <p:sldId id="265" r:id="rId15"/>
    <p:sldId id="267" r:id="rId16"/>
    <p:sldId id="270"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9" d="100"/>
          <a:sy n="89" d="100"/>
        </p:scale>
        <p:origin x="855" y="4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Maddie:Documents:Research%20Project-%20Neonatal%20transfusion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a:pPr>
            <a:r>
              <a:rPr lang="en-US" sz="1600"/>
              <a:t>Money spent on transfer pack aliquot bags each year</a:t>
            </a:r>
          </a:p>
        </c:rich>
      </c:tx>
      <c:overlay val="0"/>
    </c:title>
    <c:autoTitleDeleted val="0"/>
    <c:plotArea>
      <c:layout/>
      <c:lineChart>
        <c:grouping val="standard"/>
        <c:varyColors val="0"/>
        <c:ser>
          <c:idx val="1"/>
          <c:order val="0"/>
          <c:cat>
            <c:numRef>
              <c:f>Sheet1!$A$1:$A$14</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Sheet1!$B$1:$B$12</c:f>
            </c:numRef>
          </c:val>
          <c:smooth val="0"/>
          <c:extLst>
            <c:ext xmlns:c16="http://schemas.microsoft.com/office/drawing/2014/chart" uri="{C3380CC4-5D6E-409C-BE32-E72D297353CC}">
              <c16:uniqueId val="{00000000-91A0-4985-9F55-D8CBD0D998E7}"/>
            </c:ext>
          </c:extLst>
        </c:ser>
        <c:ser>
          <c:idx val="2"/>
          <c:order val="1"/>
          <c:spPr>
            <a:ln>
              <a:solidFill>
                <a:schemeClr val="accent2">
                  <a:lumMod val="75000"/>
                </a:schemeClr>
              </a:solidFill>
            </a:ln>
          </c:spPr>
          <c:marker>
            <c:symbol val="circle"/>
            <c:size val="6"/>
            <c:spPr>
              <a:solidFill>
                <a:schemeClr val="accent2">
                  <a:lumMod val="50000"/>
                </a:schemeClr>
              </a:solidFill>
              <a:ln>
                <a:solidFill>
                  <a:schemeClr val="accent2">
                    <a:lumMod val="75000"/>
                  </a:schemeClr>
                </a:solidFill>
              </a:ln>
            </c:spPr>
          </c:marker>
          <c:cat>
            <c:numRef>
              <c:f>Sheet1!$A$1:$A$14</c:f>
              <c:numCache>
                <c:formatCode>General</c:formatCode>
                <c:ptCount val="14"/>
                <c:pt idx="0">
                  <c:v>2006</c:v>
                </c:pt>
                <c:pt idx="1">
                  <c:v>2007</c:v>
                </c:pt>
                <c:pt idx="2">
                  <c:v>2008</c:v>
                </c:pt>
                <c:pt idx="3">
                  <c:v>2009</c:v>
                </c:pt>
                <c:pt idx="4">
                  <c:v>2010</c:v>
                </c:pt>
                <c:pt idx="5">
                  <c:v>2011</c:v>
                </c:pt>
                <c:pt idx="6">
                  <c:v>2012</c:v>
                </c:pt>
                <c:pt idx="7">
                  <c:v>2013</c:v>
                </c:pt>
                <c:pt idx="8">
                  <c:v>2014</c:v>
                </c:pt>
                <c:pt idx="9">
                  <c:v>2015</c:v>
                </c:pt>
                <c:pt idx="10">
                  <c:v>2016</c:v>
                </c:pt>
                <c:pt idx="11">
                  <c:v>2017</c:v>
                </c:pt>
                <c:pt idx="12">
                  <c:v>2018</c:v>
                </c:pt>
                <c:pt idx="13">
                  <c:v>2019</c:v>
                </c:pt>
              </c:numCache>
            </c:numRef>
          </c:cat>
          <c:val>
            <c:numRef>
              <c:f>Sheet1!$C$1:$C$14</c:f>
              <c:numCache>
                <c:formatCode>General</c:formatCode>
                <c:ptCount val="14"/>
                <c:pt idx="0">
                  <c:v>890</c:v>
                </c:pt>
                <c:pt idx="1">
                  <c:v>1780</c:v>
                </c:pt>
                <c:pt idx="2">
                  <c:v>3560</c:v>
                </c:pt>
                <c:pt idx="3">
                  <c:v>1780</c:v>
                </c:pt>
                <c:pt idx="4">
                  <c:v>1780</c:v>
                </c:pt>
                <c:pt idx="5">
                  <c:v>890</c:v>
                </c:pt>
                <c:pt idx="6">
                  <c:v>890</c:v>
                </c:pt>
                <c:pt idx="7">
                  <c:v>890</c:v>
                </c:pt>
                <c:pt idx="8">
                  <c:v>0</c:v>
                </c:pt>
                <c:pt idx="9">
                  <c:v>890</c:v>
                </c:pt>
                <c:pt idx="10">
                  <c:v>890</c:v>
                </c:pt>
                <c:pt idx="11">
                  <c:v>890</c:v>
                </c:pt>
                <c:pt idx="12">
                  <c:v>0</c:v>
                </c:pt>
                <c:pt idx="13" formatCode="#,##0">
                  <c:v>0</c:v>
                </c:pt>
              </c:numCache>
            </c:numRef>
          </c:val>
          <c:smooth val="0"/>
          <c:extLst>
            <c:ext xmlns:c16="http://schemas.microsoft.com/office/drawing/2014/chart" uri="{C3380CC4-5D6E-409C-BE32-E72D297353CC}">
              <c16:uniqueId val="{00000001-91A0-4985-9F55-D8CBD0D998E7}"/>
            </c:ext>
          </c:extLst>
        </c:ser>
        <c:dLbls>
          <c:showLegendKey val="0"/>
          <c:showVal val="0"/>
          <c:showCatName val="0"/>
          <c:showSerName val="0"/>
          <c:showPercent val="0"/>
          <c:showBubbleSize val="0"/>
        </c:dLbls>
        <c:marker val="1"/>
        <c:smooth val="0"/>
        <c:axId val="-2146160616"/>
        <c:axId val="2116476456"/>
      </c:lineChart>
      <c:catAx>
        <c:axId val="-2146160616"/>
        <c:scaling>
          <c:orientation val="minMax"/>
        </c:scaling>
        <c:delete val="0"/>
        <c:axPos val="b"/>
        <c:numFmt formatCode="General" sourceLinked="1"/>
        <c:majorTickMark val="none"/>
        <c:minorTickMark val="none"/>
        <c:tickLblPos val="nextTo"/>
        <c:crossAx val="2116476456"/>
        <c:crosses val="autoZero"/>
        <c:auto val="1"/>
        <c:lblAlgn val="ctr"/>
        <c:lblOffset val="100"/>
        <c:noMultiLvlLbl val="0"/>
      </c:catAx>
      <c:valAx>
        <c:axId val="2116476456"/>
        <c:scaling>
          <c:orientation val="minMax"/>
        </c:scaling>
        <c:delete val="0"/>
        <c:axPos val="l"/>
        <c:majorGridlines/>
        <c:title>
          <c:tx>
            <c:rich>
              <a:bodyPr/>
              <a:lstStyle/>
              <a:p>
                <a:pPr>
                  <a:defRPr/>
                </a:pPr>
                <a:r>
                  <a:rPr lang="en-US"/>
                  <a:t>Dollars </a:t>
                </a:r>
              </a:p>
            </c:rich>
          </c:tx>
          <c:overlay val="0"/>
        </c:title>
        <c:numFmt formatCode="General" sourceLinked="1"/>
        <c:majorTickMark val="none"/>
        <c:minorTickMark val="none"/>
        <c:tickLblPos val="nextTo"/>
        <c:crossAx val="-2146160616"/>
        <c:crosses val="autoZero"/>
        <c:crossBetween val="between"/>
      </c:valAx>
    </c:plotArea>
    <c:plotVisOnly val="1"/>
    <c:dispBlanksAs val="zero"/>
    <c:showDLblsOverMax val="0"/>
  </c:chart>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DBE1D7-EE23-CD45-B274-80D41E9DAB6E}" type="doc">
      <dgm:prSet loTypeId="urn:microsoft.com/office/officeart/2005/8/layout/process1" loCatId="" qsTypeId="urn:microsoft.com/office/officeart/2005/8/quickstyle/simple4" qsCatId="simple" csTypeId="urn:microsoft.com/office/officeart/2005/8/colors/accent1_2" csCatId="accent1" phldr="1"/>
      <dgm:spPr/>
    </dgm:pt>
    <dgm:pt modelId="{B59C24CF-601B-EE47-A56F-C75216BFD99B}">
      <dgm:prSet phldrT="[Text]"/>
      <dgm:spPr/>
      <dgm:t>
        <a:bodyPr/>
        <a:lstStyle/>
        <a:p>
          <a:r>
            <a:rPr lang="en-US"/>
            <a:t>Find neonatal approved unit and assign it to the patient</a:t>
          </a:r>
        </a:p>
      </dgm:t>
    </dgm:pt>
    <dgm:pt modelId="{A7B0C9FC-A047-1546-B91F-D53E69C04264}" type="parTrans" cxnId="{821AF76D-A7BC-8C4E-94C2-2BDF6F700E32}">
      <dgm:prSet/>
      <dgm:spPr/>
      <dgm:t>
        <a:bodyPr/>
        <a:lstStyle/>
        <a:p>
          <a:endParaRPr lang="en-US"/>
        </a:p>
      </dgm:t>
    </dgm:pt>
    <dgm:pt modelId="{33BEA290-2363-0B4F-8CB5-F05126436625}" type="sibTrans" cxnId="{821AF76D-A7BC-8C4E-94C2-2BDF6F700E32}">
      <dgm:prSet/>
      <dgm:spPr/>
      <dgm:t>
        <a:bodyPr/>
        <a:lstStyle/>
        <a:p>
          <a:endParaRPr lang="en-US"/>
        </a:p>
      </dgm:t>
    </dgm:pt>
    <dgm:pt modelId="{D8DE89C2-5C01-154D-AC43-CEF0745B114F}">
      <dgm:prSet/>
      <dgm:spPr/>
      <dgm:t>
        <a:bodyPr/>
        <a:lstStyle/>
        <a:p>
          <a:r>
            <a:rPr lang="en-US" dirty="0"/>
            <a:t>allow blood to flow into chosen aliquot bag (add 10 grams to ordered amount)</a:t>
          </a:r>
        </a:p>
      </dgm:t>
    </dgm:pt>
    <dgm:pt modelId="{F25777E9-D66D-8D4B-8A5E-EA55773043C1}" type="parTrans" cxnId="{39FD8A7B-154C-E44D-8EE9-1D15D08A7DA1}">
      <dgm:prSet/>
      <dgm:spPr/>
      <dgm:t>
        <a:bodyPr/>
        <a:lstStyle/>
        <a:p>
          <a:endParaRPr lang="en-US"/>
        </a:p>
      </dgm:t>
    </dgm:pt>
    <dgm:pt modelId="{90EA9FDB-718C-A949-BE07-18DE95C95FCB}" type="sibTrans" cxnId="{39FD8A7B-154C-E44D-8EE9-1D15D08A7DA1}">
      <dgm:prSet/>
      <dgm:spPr/>
      <dgm:t>
        <a:bodyPr/>
        <a:lstStyle/>
        <a:p>
          <a:endParaRPr lang="en-US"/>
        </a:p>
      </dgm:t>
    </dgm:pt>
    <dgm:pt modelId="{F600356A-D6F4-154D-8CAC-D2396BE5DFDA}">
      <dgm:prSet phldrT="[Text]"/>
      <dgm:spPr/>
      <dgm:t>
        <a:bodyPr/>
        <a:lstStyle/>
        <a:p>
          <a:r>
            <a:rPr lang="en-US"/>
            <a:t>Seal and separate aliquot bag from original unit </a:t>
          </a:r>
        </a:p>
      </dgm:t>
    </dgm:pt>
    <dgm:pt modelId="{5C50E9CF-04D6-D84B-A699-9C55D02F3934}" type="parTrans" cxnId="{23C60838-3A2D-4445-A3B4-1437C1E50E9F}">
      <dgm:prSet/>
      <dgm:spPr/>
      <dgm:t>
        <a:bodyPr/>
        <a:lstStyle/>
        <a:p>
          <a:endParaRPr lang="en-US"/>
        </a:p>
      </dgm:t>
    </dgm:pt>
    <dgm:pt modelId="{5BFAFF73-7893-7B4C-B5A6-0EB7FF1E88FE}" type="sibTrans" cxnId="{23C60838-3A2D-4445-A3B4-1437C1E50E9F}">
      <dgm:prSet/>
      <dgm:spPr/>
      <dgm:t>
        <a:bodyPr/>
        <a:lstStyle/>
        <a:p>
          <a:endParaRPr lang="en-US"/>
        </a:p>
      </dgm:t>
    </dgm:pt>
    <dgm:pt modelId="{E3AB5809-311C-9142-B18B-721EF22428D7}">
      <dgm:prSet/>
      <dgm:spPr/>
      <dgm:t>
        <a:bodyPr/>
        <a:lstStyle/>
        <a:p>
          <a:r>
            <a:rPr lang="en-US" dirty="0"/>
            <a:t>Weld the original unit to transfer pack bag</a:t>
          </a:r>
        </a:p>
      </dgm:t>
    </dgm:pt>
    <dgm:pt modelId="{4C296600-5477-FB44-AC93-F553C5F40EE1}" type="parTrans" cxnId="{F78E394F-1BFF-6141-8DB3-76AC54D5F6C0}">
      <dgm:prSet/>
      <dgm:spPr/>
      <dgm:t>
        <a:bodyPr/>
        <a:lstStyle/>
        <a:p>
          <a:endParaRPr lang="en-US"/>
        </a:p>
      </dgm:t>
    </dgm:pt>
    <dgm:pt modelId="{D06D8890-1328-FF45-92C4-50B79A30FB16}" type="sibTrans" cxnId="{F78E394F-1BFF-6141-8DB3-76AC54D5F6C0}">
      <dgm:prSet/>
      <dgm:spPr/>
      <dgm:t>
        <a:bodyPr/>
        <a:lstStyle/>
        <a:p>
          <a:endParaRPr lang="en-US"/>
        </a:p>
      </dgm:t>
    </dgm:pt>
    <dgm:pt modelId="{D844DF27-CD1F-7F49-B55A-FCEC42A00F3D}">
      <dgm:prSet/>
      <dgm:spPr/>
      <dgm:t>
        <a:bodyPr/>
        <a:lstStyle/>
        <a:p>
          <a:r>
            <a:rPr lang="en-US"/>
            <a:t>Hang original unit and clamp off other aliquot units not needed</a:t>
          </a:r>
        </a:p>
      </dgm:t>
    </dgm:pt>
    <dgm:pt modelId="{E4FF84EF-8A37-F64B-9182-8BB7113A6236}" type="parTrans" cxnId="{1A193D66-D6C6-B343-965D-500362A73C9E}">
      <dgm:prSet/>
      <dgm:spPr/>
      <dgm:t>
        <a:bodyPr/>
        <a:lstStyle/>
        <a:p>
          <a:endParaRPr lang="en-US"/>
        </a:p>
      </dgm:t>
    </dgm:pt>
    <dgm:pt modelId="{E41EC4C6-018C-1444-8246-3E0701DA5E26}" type="sibTrans" cxnId="{1A193D66-D6C6-B343-965D-500362A73C9E}">
      <dgm:prSet/>
      <dgm:spPr/>
      <dgm:t>
        <a:bodyPr/>
        <a:lstStyle/>
        <a:p>
          <a:endParaRPr lang="en-US"/>
        </a:p>
      </dgm:t>
    </dgm:pt>
    <dgm:pt modelId="{EC306DE2-1DDD-1240-805D-5CDD1C8F372A}">
      <dgm:prSet/>
      <dgm:spPr/>
      <dgm:t>
        <a:bodyPr/>
        <a:lstStyle/>
        <a:p>
          <a:r>
            <a:rPr lang="en-US"/>
            <a:t>place aliquot bag on scale and zero the scale</a:t>
          </a:r>
        </a:p>
      </dgm:t>
    </dgm:pt>
    <dgm:pt modelId="{60477B5D-3E7B-1B40-B149-010E4E60179E}" type="parTrans" cxnId="{B7C9C1DA-76F2-5F47-A9E3-8E9FB14D1AFB}">
      <dgm:prSet/>
      <dgm:spPr/>
      <dgm:t>
        <a:bodyPr/>
        <a:lstStyle/>
        <a:p>
          <a:endParaRPr lang="en-US"/>
        </a:p>
      </dgm:t>
    </dgm:pt>
    <dgm:pt modelId="{292DDE78-94DE-8F4D-86BD-031F0C249417}" type="sibTrans" cxnId="{B7C9C1DA-76F2-5F47-A9E3-8E9FB14D1AFB}">
      <dgm:prSet/>
      <dgm:spPr/>
      <dgm:t>
        <a:bodyPr/>
        <a:lstStyle/>
        <a:p>
          <a:endParaRPr lang="en-US"/>
        </a:p>
      </dgm:t>
    </dgm:pt>
    <dgm:pt modelId="{C4365985-C0E0-7847-A3F9-E0CFDC7C45D9}">
      <dgm:prSet/>
      <dgm:spPr/>
      <dgm:t>
        <a:bodyPr/>
        <a:lstStyle/>
        <a:p>
          <a:r>
            <a:rPr lang="en-US" dirty="0"/>
            <a:t>Label aliquot unit</a:t>
          </a:r>
        </a:p>
      </dgm:t>
    </dgm:pt>
    <dgm:pt modelId="{36692A3D-5585-164C-AE05-A021698F8F80}" type="parTrans" cxnId="{B4414B5C-8A9E-3E41-A6EC-30AC91411FD1}">
      <dgm:prSet/>
      <dgm:spPr/>
      <dgm:t>
        <a:bodyPr/>
        <a:lstStyle/>
        <a:p>
          <a:endParaRPr lang="en-US"/>
        </a:p>
      </dgm:t>
    </dgm:pt>
    <dgm:pt modelId="{F48AC491-0D58-9942-A569-2919F4EBF628}" type="sibTrans" cxnId="{B4414B5C-8A9E-3E41-A6EC-30AC91411FD1}">
      <dgm:prSet/>
      <dgm:spPr/>
      <dgm:t>
        <a:bodyPr/>
        <a:lstStyle/>
        <a:p>
          <a:endParaRPr lang="en-US"/>
        </a:p>
      </dgm:t>
    </dgm:pt>
    <dgm:pt modelId="{A0B72DC8-ED08-1546-99BF-1F4E8A2F4A20}" type="pres">
      <dgm:prSet presAssocID="{38DBE1D7-EE23-CD45-B274-80D41E9DAB6E}" presName="Name0" presStyleCnt="0">
        <dgm:presLayoutVars>
          <dgm:dir/>
          <dgm:resizeHandles val="exact"/>
        </dgm:presLayoutVars>
      </dgm:prSet>
      <dgm:spPr/>
    </dgm:pt>
    <dgm:pt modelId="{B9AE48BA-7DB9-EB45-B624-566AE48A2D38}" type="pres">
      <dgm:prSet presAssocID="{B59C24CF-601B-EE47-A56F-C75216BFD99B}" presName="node" presStyleLbl="node1" presStyleIdx="0" presStyleCnt="7">
        <dgm:presLayoutVars>
          <dgm:bulletEnabled val="1"/>
        </dgm:presLayoutVars>
      </dgm:prSet>
      <dgm:spPr/>
    </dgm:pt>
    <dgm:pt modelId="{55D42463-4B3C-6C48-8DB1-46CE0BEAC936}" type="pres">
      <dgm:prSet presAssocID="{33BEA290-2363-0B4F-8CB5-F05126436625}" presName="sibTrans" presStyleLbl="sibTrans2D1" presStyleIdx="0" presStyleCnt="6"/>
      <dgm:spPr/>
    </dgm:pt>
    <dgm:pt modelId="{2F144544-0915-5141-B6E1-9F193C15583B}" type="pres">
      <dgm:prSet presAssocID="{33BEA290-2363-0B4F-8CB5-F05126436625}" presName="connectorText" presStyleLbl="sibTrans2D1" presStyleIdx="0" presStyleCnt="6"/>
      <dgm:spPr/>
    </dgm:pt>
    <dgm:pt modelId="{3AF3B722-308F-AD4C-9F97-C0D5EA509927}" type="pres">
      <dgm:prSet presAssocID="{E3AB5809-311C-9142-B18B-721EF22428D7}" presName="node" presStyleLbl="node1" presStyleIdx="1" presStyleCnt="7">
        <dgm:presLayoutVars>
          <dgm:bulletEnabled val="1"/>
        </dgm:presLayoutVars>
      </dgm:prSet>
      <dgm:spPr/>
    </dgm:pt>
    <dgm:pt modelId="{E17D9533-06D8-EC41-8B5F-BA922B698EE5}" type="pres">
      <dgm:prSet presAssocID="{D06D8890-1328-FF45-92C4-50B79A30FB16}" presName="sibTrans" presStyleLbl="sibTrans2D1" presStyleIdx="1" presStyleCnt="6"/>
      <dgm:spPr/>
    </dgm:pt>
    <dgm:pt modelId="{B6281D5C-75EC-1640-BEC7-F207013A1075}" type="pres">
      <dgm:prSet presAssocID="{D06D8890-1328-FF45-92C4-50B79A30FB16}" presName="connectorText" presStyleLbl="sibTrans2D1" presStyleIdx="1" presStyleCnt="6"/>
      <dgm:spPr/>
    </dgm:pt>
    <dgm:pt modelId="{AADE3750-D1A8-A544-8C1C-0524CBE499E1}" type="pres">
      <dgm:prSet presAssocID="{D844DF27-CD1F-7F49-B55A-FCEC42A00F3D}" presName="node" presStyleLbl="node1" presStyleIdx="2" presStyleCnt="7">
        <dgm:presLayoutVars>
          <dgm:bulletEnabled val="1"/>
        </dgm:presLayoutVars>
      </dgm:prSet>
      <dgm:spPr/>
    </dgm:pt>
    <dgm:pt modelId="{7850A99A-9F7D-1548-A389-66B8666B9F16}" type="pres">
      <dgm:prSet presAssocID="{E41EC4C6-018C-1444-8246-3E0701DA5E26}" presName="sibTrans" presStyleLbl="sibTrans2D1" presStyleIdx="2" presStyleCnt="6"/>
      <dgm:spPr/>
    </dgm:pt>
    <dgm:pt modelId="{03B8BBA7-7E35-8B48-A42D-70A5A038E1B6}" type="pres">
      <dgm:prSet presAssocID="{E41EC4C6-018C-1444-8246-3E0701DA5E26}" presName="connectorText" presStyleLbl="sibTrans2D1" presStyleIdx="2" presStyleCnt="6"/>
      <dgm:spPr/>
    </dgm:pt>
    <dgm:pt modelId="{B794568A-130E-C945-ABBD-781EB73DAF72}" type="pres">
      <dgm:prSet presAssocID="{EC306DE2-1DDD-1240-805D-5CDD1C8F372A}" presName="node" presStyleLbl="node1" presStyleIdx="3" presStyleCnt="7">
        <dgm:presLayoutVars>
          <dgm:bulletEnabled val="1"/>
        </dgm:presLayoutVars>
      </dgm:prSet>
      <dgm:spPr/>
    </dgm:pt>
    <dgm:pt modelId="{0DCE8ED0-F65C-F74D-837D-D9C9AD082497}" type="pres">
      <dgm:prSet presAssocID="{292DDE78-94DE-8F4D-86BD-031F0C249417}" presName="sibTrans" presStyleLbl="sibTrans2D1" presStyleIdx="3" presStyleCnt="6"/>
      <dgm:spPr/>
    </dgm:pt>
    <dgm:pt modelId="{AF5EDA07-7888-E949-9C87-AA7EB2E761DF}" type="pres">
      <dgm:prSet presAssocID="{292DDE78-94DE-8F4D-86BD-031F0C249417}" presName="connectorText" presStyleLbl="sibTrans2D1" presStyleIdx="3" presStyleCnt="6"/>
      <dgm:spPr/>
    </dgm:pt>
    <dgm:pt modelId="{6B1D2651-C518-8F4F-8525-4A2A087E6880}" type="pres">
      <dgm:prSet presAssocID="{D8DE89C2-5C01-154D-AC43-CEF0745B114F}" presName="node" presStyleLbl="node1" presStyleIdx="4" presStyleCnt="7">
        <dgm:presLayoutVars>
          <dgm:bulletEnabled val="1"/>
        </dgm:presLayoutVars>
      </dgm:prSet>
      <dgm:spPr/>
    </dgm:pt>
    <dgm:pt modelId="{415D9318-4AB4-9442-A948-22DD48C11BE2}" type="pres">
      <dgm:prSet presAssocID="{90EA9FDB-718C-A949-BE07-18DE95C95FCB}" presName="sibTrans" presStyleLbl="sibTrans2D1" presStyleIdx="4" presStyleCnt="6"/>
      <dgm:spPr/>
    </dgm:pt>
    <dgm:pt modelId="{EA498BBB-2734-3F4C-AF08-7DE6C6D2B3D6}" type="pres">
      <dgm:prSet presAssocID="{90EA9FDB-718C-A949-BE07-18DE95C95FCB}" presName="connectorText" presStyleLbl="sibTrans2D1" presStyleIdx="4" presStyleCnt="6"/>
      <dgm:spPr/>
    </dgm:pt>
    <dgm:pt modelId="{F47C59AD-82E8-294A-88F7-631FD3492994}" type="pres">
      <dgm:prSet presAssocID="{F600356A-D6F4-154D-8CAC-D2396BE5DFDA}" presName="node" presStyleLbl="node1" presStyleIdx="5" presStyleCnt="7">
        <dgm:presLayoutVars>
          <dgm:bulletEnabled val="1"/>
        </dgm:presLayoutVars>
      </dgm:prSet>
      <dgm:spPr/>
    </dgm:pt>
    <dgm:pt modelId="{CC18DC7D-DC49-E14C-8EAE-472D9F2E610D}" type="pres">
      <dgm:prSet presAssocID="{5BFAFF73-7893-7B4C-B5A6-0EB7FF1E88FE}" presName="sibTrans" presStyleLbl="sibTrans2D1" presStyleIdx="5" presStyleCnt="6"/>
      <dgm:spPr/>
    </dgm:pt>
    <dgm:pt modelId="{6B220BA2-8C60-5D42-8C3E-C62B6F7470A8}" type="pres">
      <dgm:prSet presAssocID="{5BFAFF73-7893-7B4C-B5A6-0EB7FF1E88FE}" presName="connectorText" presStyleLbl="sibTrans2D1" presStyleIdx="5" presStyleCnt="6"/>
      <dgm:spPr/>
    </dgm:pt>
    <dgm:pt modelId="{177B8C1A-8ABC-7F44-9D05-95804420101D}" type="pres">
      <dgm:prSet presAssocID="{C4365985-C0E0-7847-A3F9-E0CFDC7C45D9}" presName="node" presStyleLbl="node1" presStyleIdx="6" presStyleCnt="7">
        <dgm:presLayoutVars>
          <dgm:bulletEnabled val="1"/>
        </dgm:presLayoutVars>
      </dgm:prSet>
      <dgm:spPr/>
    </dgm:pt>
  </dgm:ptLst>
  <dgm:cxnLst>
    <dgm:cxn modelId="{9104D913-4971-6D4B-8622-E5BD703E4F9E}" type="presOf" srcId="{292DDE78-94DE-8F4D-86BD-031F0C249417}" destId="{0DCE8ED0-F65C-F74D-837D-D9C9AD082497}" srcOrd="0" destOrd="0" presId="urn:microsoft.com/office/officeart/2005/8/layout/process1"/>
    <dgm:cxn modelId="{DFA91727-3611-A044-8CB3-836A9B12CC2C}" type="presOf" srcId="{E3AB5809-311C-9142-B18B-721EF22428D7}" destId="{3AF3B722-308F-AD4C-9F97-C0D5EA509927}" srcOrd="0" destOrd="0" presId="urn:microsoft.com/office/officeart/2005/8/layout/process1"/>
    <dgm:cxn modelId="{BE1F592E-1B16-4844-BE3E-47DE0DC76C37}" type="presOf" srcId="{38DBE1D7-EE23-CD45-B274-80D41E9DAB6E}" destId="{A0B72DC8-ED08-1546-99BF-1F4E8A2F4A20}" srcOrd="0" destOrd="0" presId="urn:microsoft.com/office/officeart/2005/8/layout/process1"/>
    <dgm:cxn modelId="{23C60838-3A2D-4445-A3B4-1437C1E50E9F}" srcId="{38DBE1D7-EE23-CD45-B274-80D41E9DAB6E}" destId="{F600356A-D6F4-154D-8CAC-D2396BE5DFDA}" srcOrd="5" destOrd="0" parTransId="{5C50E9CF-04D6-D84B-A699-9C55D02F3934}" sibTransId="{5BFAFF73-7893-7B4C-B5A6-0EB7FF1E88FE}"/>
    <dgm:cxn modelId="{1D179C3D-127A-F545-8AC3-7A0B46761208}" type="presOf" srcId="{E41EC4C6-018C-1444-8246-3E0701DA5E26}" destId="{03B8BBA7-7E35-8B48-A42D-70A5A038E1B6}" srcOrd="1" destOrd="0" presId="urn:microsoft.com/office/officeart/2005/8/layout/process1"/>
    <dgm:cxn modelId="{B4414B5C-8A9E-3E41-A6EC-30AC91411FD1}" srcId="{38DBE1D7-EE23-CD45-B274-80D41E9DAB6E}" destId="{C4365985-C0E0-7847-A3F9-E0CFDC7C45D9}" srcOrd="6" destOrd="0" parTransId="{36692A3D-5585-164C-AE05-A021698F8F80}" sibTransId="{F48AC491-0D58-9942-A569-2919F4EBF628}"/>
    <dgm:cxn modelId="{45628144-CC25-7C41-9715-F7F04A8D1F53}" type="presOf" srcId="{90EA9FDB-718C-A949-BE07-18DE95C95FCB}" destId="{415D9318-4AB4-9442-A948-22DD48C11BE2}" srcOrd="0" destOrd="0" presId="urn:microsoft.com/office/officeart/2005/8/layout/process1"/>
    <dgm:cxn modelId="{1A193D66-D6C6-B343-965D-500362A73C9E}" srcId="{38DBE1D7-EE23-CD45-B274-80D41E9DAB6E}" destId="{D844DF27-CD1F-7F49-B55A-FCEC42A00F3D}" srcOrd="2" destOrd="0" parTransId="{E4FF84EF-8A37-F64B-9182-8BB7113A6236}" sibTransId="{E41EC4C6-018C-1444-8246-3E0701DA5E26}"/>
    <dgm:cxn modelId="{AD0CAE6A-0C9E-7240-B250-FB4616BEB782}" type="presOf" srcId="{E41EC4C6-018C-1444-8246-3E0701DA5E26}" destId="{7850A99A-9F7D-1548-A389-66B8666B9F16}" srcOrd="0" destOrd="0" presId="urn:microsoft.com/office/officeart/2005/8/layout/process1"/>
    <dgm:cxn modelId="{821AF76D-A7BC-8C4E-94C2-2BDF6F700E32}" srcId="{38DBE1D7-EE23-CD45-B274-80D41E9DAB6E}" destId="{B59C24CF-601B-EE47-A56F-C75216BFD99B}" srcOrd="0" destOrd="0" parTransId="{A7B0C9FC-A047-1546-B91F-D53E69C04264}" sibTransId="{33BEA290-2363-0B4F-8CB5-F05126436625}"/>
    <dgm:cxn modelId="{A93AED6E-5FD7-BD4F-B5E8-59B75ECA9400}" type="presOf" srcId="{33BEA290-2363-0B4F-8CB5-F05126436625}" destId="{55D42463-4B3C-6C48-8DB1-46CE0BEAC936}" srcOrd="0" destOrd="0" presId="urn:microsoft.com/office/officeart/2005/8/layout/process1"/>
    <dgm:cxn modelId="{F78E394F-1BFF-6141-8DB3-76AC54D5F6C0}" srcId="{38DBE1D7-EE23-CD45-B274-80D41E9DAB6E}" destId="{E3AB5809-311C-9142-B18B-721EF22428D7}" srcOrd="1" destOrd="0" parTransId="{4C296600-5477-FB44-AC93-F553C5F40EE1}" sibTransId="{D06D8890-1328-FF45-92C4-50B79A30FB16}"/>
    <dgm:cxn modelId="{CB0E7975-A185-DE44-8F50-DC8EE6AF774C}" type="presOf" srcId="{F600356A-D6F4-154D-8CAC-D2396BE5DFDA}" destId="{F47C59AD-82E8-294A-88F7-631FD3492994}" srcOrd="0" destOrd="0" presId="urn:microsoft.com/office/officeart/2005/8/layout/process1"/>
    <dgm:cxn modelId="{45923C76-90F2-4D4C-B099-078059EF4F51}" type="presOf" srcId="{33BEA290-2363-0B4F-8CB5-F05126436625}" destId="{2F144544-0915-5141-B6E1-9F193C15583B}" srcOrd="1" destOrd="0" presId="urn:microsoft.com/office/officeart/2005/8/layout/process1"/>
    <dgm:cxn modelId="{39FD8A7B-154C-E44D-8EE9-1D15D08A7DA1}" srcId="{38DBE1D7-EE23-CD45-B274-80D41E9DAB6E}" destId="{D8DE89C2-5C01-154D-AC43-CEF0745B114F}" srcOrd="4" destOrd="0" parTransId="{F25777E9-D66D-8D4B-8A5E-EA55773043C1}" sibTransId="{90EA9FDB-718C-A949-BE07-18DE95C95FCB}"/>
    <dgm:cxn modelId="{DBF19489-1113-C942-BA90-D4D0E83AAE72}" type="presOf" srcId="{90EA9FDB-718C-A949-BE07-18DE95C95FCB}" destId="{EA498BBB-2734-3F4C-AF08-7DE6C6D2B3D6}" srcOrd="1" destOrd="0" presId="urn:microsoft.com/office/officeart/2005/8/layout/process1"/>
    <dgm:cxn modelId="{80610E94-EE3B-DC4C-A0E9-EE36DB3001C0}" type="presOf" srcId="{D06D8890-1328-FF45-92C4-50B79A30FB16}" destId="{E17D9533-06D8-EC41-8B5F-BA922B698EE5}" srcOrd="0" destOrd="0" presId="urn:microsoft.com/office/officeart/2005/8/layout/process1"/>
    <dgm:cxn modelId="{F6F96D99-D51D-0340-8A11-66761B929A00}" type="presOf" srcId="{B59C24CF-601B-EE47-A56F-C75216BFD99B}" destId="{B9AE48BA-7DB9-EB45-B624-566AE48A2D38}" srcOrd="0" destOrd="0" presId="urn:microsoft.com/office/officeart/2005/8/layout/process1"/>
    <dgm:cxn modelId="{CC7E1FA8-84D5-5D47-9060-C63AC3FE14A6}" type="presOf" srcId="{D844DF27-CD1F-7F49-B55A-FCEC42A00F3D}" destId="{AADE3750-D1A8-A544-8C1C-0524CBE499E1}" srcOrd="0" destOrd="0" presId="urn:microsoft.com/office/officeart/2005/8/layout/process1"/>
    <dgm:cxn modelId="{F8CC6EC9-73FB-9D4A-9C7B-1E0460A8BCB1}" type="presOf" srcId="{D8DE89C2-5C01-154D-AC43-CEF0745B114F}" destId="{6B1D2651-C518-8F4F-8525-4A2A087E6880}" srcOrd="0" destOrd="0" presId="urn:microsoft.com/office/officeart/2005/8/layout/process1"/>
    <dgm:cxn modelId="{C73AF7CA-9233-FD41-A0B4-7820B3CCC6DD}" type="presOf" srcId="{D06D8890-1328-FF45-92C4-50B79A30FB16}" destId="{B6281D5C-75EC-1640-BEC7-F207013A1075}" srcOrd="1" destOrd="0" presId="urn:microsoft.com/office/officeart/2005/8/layout/process1"/>
    <dgm:cxn modelId="{FBF559D4-96DC-464D-B783-08EBCF34F7BA}" type="presOf" srcId="{5BFAFF73-7893-7B4C-B5A6-0EB7FF1E88FE}" destId="{6B220BA2-8C60-5D42-8C3E-C62B6F7470A8}" srcOrd="1" destOrd="0" presId="urn:microsoft.com/office/officeart/2005/8/layout/process1"/>
    <dgm:cxn modelId="{B7C9C1DA-76F2-5F47-A9E3-8E9FB14D1AFB}" srcId="{38DBE1D7-EE23-CD45-B274-80D41E9DAB6E}" destId="{EC306DE2-1DDD-1240-805D-5CDD1C8F372A}" srcOrd="3" destOrd="0" parTransId="{60477B5D-3E7B-1B40-B149-010E4E60179E}" sibTransId="{292DDE78-94DE-8F4D-86BD-031F0C249417}"/>
    <dgm:cxn modelId="{11095CE5-CDDA-F649-B332-B99153FE405F}" type="presOf" srcId="{5BFAFF73-7893-7B4C-B5A6-0EB7FF1E88FE}" destId="{CC18DC7D-DC49-E14C-8EAE-472D9F2E610D}" srcOrd="0" destOrd="0" presId="urn:microsoft.com/office/officeart/2005/8/layout/process1"/>
    <dgm:cxn modelId="{D8F678F9-4CA5-0E44-A057-560323879141}" type="presOf" srcId="{C4365985-C0E0-7847-A3F9-E0CFDC7C45D9}" destId="{177B8C1A-8ABC-7F44-9D05-95804420101D}" srcOrd="0" destOrd="0" presId="urn:microsoft.com/office/officeart/2005/8/layout/process1"/>
    <dgm:cxn modelId="{9714C1FB-3BAC-B444-A3B3-6C80AF164CD6}" type="presOf" srcId="{EC306DE2-1DDD-1240-805D-5CDD1C8F372A}" destId="{B794568A-130E-C945-ABBD-781EB73DAF72}" srcOrd="0" destOrd="0" presId="urn:microsoft.com/office/officeart/2005/8/layout/process1"/>
    <dgm:cxn modelId="{75C5D1FF-85C0-5341-A100-BF27A4CF20DB}" type="presOf" srcId="{292DDE78-94DE-8F4D-86BD-031F0C249417}" destId="{AF5EDA07-7888-E949-9C87-AA7EB2E761DF}" srcOrd="1" destOrd="0" presId="urn:microsoft.com/office/officeart/2005/8/layout/process1"/>
    <dgm:cxn modelId="{B957F1FA-A3C1-DF41-AFEC-629E26DCCFB7}" type="presParOf" srcId="{A0B72DC8-ED08-1546-99BF-1F4E8A2F4A20}" destId="{B9AE48BA-7DB9-EB45-B624-566AE48A2D38}" srcOrd="0" destOrd="0" presId="urn:microsoft.com/office/officeart/2005/8/layout/process1"/>
    <dgm:cxn modelId="{972B27A4-645B-AB4C-80D1-CC412557F48A}" type="presParOf" srcId="{A0B72DC8-ED08-1546-99BF-1F4E8A2F4A20}" destId="{55D42463-4B3C-6C48-8DB1-46CE0BEAC936}" srcOrd="1" destOrd="0" presId="urn:microsoft.com/office/officeart/2005/8/layout/process1"/>
    <dgm:cxn modelId="{017BD2A9-90BE-DA47-A4DF-2F23A5664E77}" type="presParOf" srcId="{55D42463-4B3C-6C48-8DB1-46CE0BEAC936}" destId="{2F144544-0915-5141-B6E1-9F193C15583B}" srcOrd="0" destOrd="0" presId="urn:microsoft.com/office/officeart/2005/8/layout/process1"/>
    <dgm:cxn modelId="{22D5B79C-0BAE-6243-A4BF-882A992C1104}" type="presParOf" srcId="{A0B72DC8-ED08-1546-99BF-1F4E8A2F4A20}" destId="{3AF3B722-308F-AD4C-9F97-C0D5EA509927}" srcOrd="2" destOrd="0" presId="urn:microsoft.com/office/officeart/2005/8/layout/process1"/>
    <dgm:cxn modelId="{01DC87D3-BBBF-254F-97A8-C7C182E15EC9}" type="presParOf" srcId="{A0B72DC8-ED08-1546-99BF-1F4E8A2F4A20}" destId="{E17D9533-06D8-EC41-8B5F-BA922B698EE5}" srcOrd="3" destOrd="0" presId="urn:microsoft.com/office/officeart/2005/8/layout/process1"/>
    <dgm:cxn modelId="{53EE7E78-72A1-674D-B5FA-992522F454C9}" type="presParOf" srcId="{E17D9533-06D8-EC41-8B5F-BA922B698EE5}" destId="{B6281D5C-75EC-1640-BEC7-F207013A1075}" srcOrd="0" destOrd="0" presId="urn:microsoft.com/office/officeart/2005/8/layout/process1"/>
    <dgm:cxn modelId="{9281D9D6-4FCD-C24A-B3AF-FC4BED23E9DA}" type="presParOf" srcId="{A0B72DC8-ED08-1546-99BF-1F4E8A2F4A20}" destId="{AADE3750-D1A8-A544-8C1C-0524CBE499E1}" srcOrd="4" destOrd="0" presId="urn:microsoft.com/office/officeart/2005/8/layout/process1"/>
    <dgm:cxn modelId="{DD892256-6625-0C47-93C0-5A6A290AB988}" type="presParOf" srcId="{A0B72DC8-ED08-1546-99BF-1F4E8A2F4A20}" destId="{7850A99A-9F7D-1548-A389-66B8666B9F16}" srcOrd="5" destOrd="0" presId="urn:microsoft.com/office/officeart/2005/8/layout/process1"/>
    <dgm:cxn modelId="{0455D759-1CE6-0542-BD2B-C63607DEDE84}" type="presParOf" srcId="{7850A99A-9F7D-1548-A389-66B8666B9F16}" destId="{03B8BBA7-7E35-8B48-A42D-70A5A038E1B6}" srcOrd="0" destOrd="0" presId="urn:microsoft.com/office/officeart/2005/8/layout/process1"/>
    <dgm:cxn modelId="{A8094A2A-EEA6-DA47-8E83-4508A84302DC}" type="presParOf" srcId="{A0B72DC8-ED08-1546-99BF-1F4E8A2F4A20}" destId="{B794568A-130E-C945-ABBD-781EB73DAF72}" srcOrd="6" destOrd="0" presId="urn:microsoft.com/office/officeart/2005/8/layout/process1"/>
    <dgm:cxn modelId="{C23CCE9E-9998-4446-9925-4FB02073879F}" type="presParOf" srcId="{A0B72DC8-ED08-1546-99BF-1F4E8A2F4A20}" destId="{0DCE8ED0-F65C-F74D-837D-D9C9AD082497}" srcOrd="7" destOrd="0" presId="urn:microsoft.com/office/officeart/2005/8/layout/process1"/>
    <dgm:cxn modelId="{D3E18C86-A0A3-FA4E-818B-5E809A8ACF7B}" type="presParOf" srcId="{0DCE8ED0-F65C-F74D-837D-D9C9AD082497}" destId="{AF5EDA07-7888-E949-9C87-AA7EB2E761DF}" srcOrd="0" destOrd="0" presId="urn:microsoft.com/office/officeart/2005/8/layout/process1"/>
    <dgm:cxn modelId="{3148625F-1702-0242-84BF-B0BE5387001A}" type="presParOf" srcId="{A0B72DC8-ED08-1546-99BF-1F4E8A2F4A20}" destId="{6B1D2651-C518-8F4F-8525-4A2A087E6880}" srcOrd="8" destOrd="0" presId="urn:microsoft.com/office/officeart/2005/8/layout/process1"/>
    <dgm:cxn modelId="{3E5EE988-15E1-2A46-A95D-8A90CE955DF5}" type="presParOf" srcId="{A0B72DC8-ED08-1546-99BF-1F4E8A2F4A20}" destId="{415D9318-4AB4-9442-A948-22DD48C11BE2}" srcOrd="9" destOrd="0" presId="urn:microsoft.com/office/officeart/2005/8/layout/process1"/>
    <dgm:cxn modelId="{F84914B1-E158-AA40-B392-C8DF57389D85}" type="presParOf" srcId="{415D9318-4AB4-9442-A948-22DD48C11BE2}" destId="{EA498BBB-2734-3F4C-AF08-7DE6C6D2B3D6}" srcOrd="0" destOrd="0" presId="urn:microsoft.com/office/officeart/2005/8/layout/process1"/>
    <dgm:cxn modelId="{7F8ECB5F-9437-9E4D-9A37-B45B0FB4B591}" type="presParOf" srcId="{A0B72DC8-ED08-1546-99BF-1F4E8A2F4A20}" destId="{F47C59AD-82E8-294A-88F7-631FD3492994}" srcOrd="10" destOrd="0" presId="urn:microsoft.com/office/officeart/2005/8/layout/process1"/>
    <dgm:cxn modelId="{F351CDB4-99BC-DE40-9510-17F7495CC276}" type="presParOf" srcId="{A0B72DC8-ED08-1546-99BF-1F4E8A2F4A20}" destId="{CC18DC7D-DC49-E14C-8EAE-472D9F2E610D}" srcOrd="11" destOrd="0" presId="urn:microsoft.com/office/officeart/2005/8/layout/process1"/>
    <dgm:cxn modelId="{95D84489-B8C5-7B49-9B59-DEFC3AE96232}" type="presParOf" srcId="{CC18DC7D-DC49-E14C-8EAE-472D9F2E610D}" destId="{6B220BA2-8C60-5D42-8C3E-C62B6F7470A8}" srcOrd="0" destOrd="0" presId="urn:microsoft.com/office/officeart/2005/8/layout/process1"/>
    <dgm:cxn modelId="{5C68B276-EA82-BD4D-8CE5-59D50AC70A0D}" type="presParOf" srcId="{A0B72DC8-ED08-1546-99BF-1F4E8A2F4A20}" destId="{177B8C1A-8ABC-7F44-9D05-95804420101D}" srcOrd="12"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C478BAD-ED89-534C-BEB1-FAB0BFD24FD8}" type="doc">
      <dgm:prSet loTypeId="urn:microsoft.com/office/officeart/2005/8/layout/process1" loCatId="" qsTypeId="urn:microsoft.com/office/officeart/2005/8/quickstyle/simple4" qsCatId="simple" csTypeId="urn:microsoft.com/office/officeart/2005/8/colors/accent1_2" csCatId="accent1" phldr="1"/>
      <dgm:spPr/>
    </dgm:pt>
    <dgm:pt modelId="{7A1CDB57-628B-7445-8C53-1523119AB462}">
      <dgm:prSet phldrT="[Text]"/>
      <dgm:spPr/>
      <dgm:t>
        <a:bodyPr/>
        <a:lstStyle/>
        <a:p>
          <a:r>
            <a:rPr lang="en-US" dirty="0"/>
            <a:t>Perform patient ID and unit checks</a:t>
          </a:r>
        </a:p>
      </dgm:t>
    </dgm:pt>
    <dgm:pt modelId="{39C00EE3-4CB8-C549-A0F2-A94011188C54}" type="parTrans" cxnId="{E42DA499-FF37-1945-AB86-7C79228F878F}">
      <dgm:prSet/>
      <dgm:spPr/>
      <dgm:t>
        <a:bodyPr/>
        <a:lstStyle/>
        <a:p>
          <a:endParaRPr lang="en-US"/>
        </a:p>
      </dgm:t>
    </dgm:pt>
    <dgm:pt modelId="{B7E158F3-990A-4F4D-ADBB-3FC913DF6A1D}" type="sibTrans" cxnId="{E42DA499-FF37-1945-AB86-7C79228F878F}">
      <dgm:prSet/>
      <dgm:spPr/>
      <dgm:t>
        <a:bodyPr/>
        <a:lstStyle/>
        <a:p>
          <a:endParaRPr lang="en-US"/>
        </a:p>
      </dgm:t>
    </dgm:pt>
    <dgm:pt modelId="{E039CEEA-536F-7248-A6BA-3579020A5058}">
      <dgm:prSet phldrT="[Text]"/>
      <dgm:spPr/>
      <dgm:t>
        <a:bodyPr/>
        <a:lstStyle/>
        <a:p>
          <a:r>
            <a:rPr lang="en-US"/>
            <a:t>Patient vitals</a:t>
          </a:r>
        </a:p>
      </dgm:t>
    </dgm:pt>
    <dgm:pt modelId="{B63AA104-77BF-854B-9EE4-75729CE663C9}" type="parTrans" cxnId="{EC0582EC-63BF-0547-A7C8-4BA379278191}">
      <dgm:prSet/>
      <dgm:spPr/>
      <dgm:t>
        <a:bodyPr/>
        <a:lstStyle/>
        <a:p>
          <a:endParaRPr lang="en-US"/>
        </a:p>
      </dgm:t>
    </dgm:pt>
    <dgm:pt modelId="{F0DFBC50-129B-6849-8C3A-9FC1B367E21B}" type="sibTrans" cxnId="{EC0582EC-63BF-0547-A7C8-4BA379278191}">
      <dgm:prSet/>
      <dgm:spPr/>
      <dgm:t>
        <a:bodyPr/>
        <a:lstStyle/>
        <a:p>
          <a:endParaRPr lang="en-US"/>
        </a:p>
      </dgm:t>
    </dgm:pt>
    <dgm:pt modelId="{6A479BCB-701F-374D-AF35-0B3FC9AFA67E}">
      <dgm:prSet phldrT="[Text]"/>
      <dgm:spPr/>
      <dgm:t>
        <a:bodyPr/>
        <a:lstStyle/>
        <a:p>
          <a:r>
            <a:rPr lang="en-US" dirty="0"/>
            <a:t>Attach syringe to aliquot and filter blood </a:t>
          </a:r>
        </a:p>
      </dgm:t>
    </dgm:pt>
    <dgm:pt modelId="{62F48B5E-6553-4941-AD04-D324ED7361F3}" type="parTrans" cxnId="{451695EF-B0AA-B345-BA91-769F862F2A74}">
      <dgm:prSet/>
      <dgm:spPr/>
      <dgm:t>
        <a:bodyPr/>
        <a:lstStyle/>
        <a:p>
          <a:endParaRPr lang="en-US"/>
        </a:p>
      </dgm:t>
    </dgm:pt>
    <dgm:pt modelId="{5887E696-35DF-D441-BC0F-3967FF4B8AC2}" type="sibTrans" cxnId="{451695EF-B0AA-B345-BA91-769F862F2A74}">
      <dgm:prSet/>
      <dgm:spPr/>
      <dgm:t>
        <a:bodyPr/>
        <a:lstStyle/>
        <a:p>
          <a:endParaRPr lang="en-US"/>
        </a:p>
      </dgm:t>
    </dgm:pt>
    <dgm:pt modelId="{DCB0A8E4-8FFB-1543-AD59-45DA80D9D73C}">
      <dgm:prSet/>
      <dgm:spPr/>
      <dgm:t>
        <a:bodyPr/>
        <a:lstStyle/>
        <a:p>
          <a:r>
            <a:rPr lang="en-US" dirty="0"/>
            <a:t>Prime IV line</a:t>
          </a:r>
        </a:p>
      </dgm:t>
    </dgm:pt>
    <dgm:pt modelId="{3A9F4C97-A9FD-1849-AA7F-70337EB0519B}" type="parTrans" cxnId="{8F410F7D-C90D-204A-91D7-6BE864168C37}">
      <dgm:prSet/>
      <dgm:spPr/>
      <dgm:t>
        <a:bodyPr/>
        <a:lstStyle/>
        <a:p>
          <a:endParaRPr lang="en-US"/>
        </a:p>
      </dgm:t>
    </dgm:pt>
    <dgm:pt modelId="{108DCC4E-F03C-4849-849F-73D9A16DBC2C}" type="sibTrans" cxnId="{8F410F7D-C90D-204A-91D7-6BE864168C37}">
      <dgm:prSet/>
      <dgm:spPr/>
      <dgm:t>
        <a:bodyPr/>
        <a:lstStyle/>
        <a:p>
          <a:endParaRPr lang="en-US"/>
        </a:p>
      </dgm:t>
    </dgm:pt>
    <dgm:pt modelId="{59FA9FF4-0A45-5448-9F5C-8115EBC3CEC2}">
      <dgm:prSet/>
      <dgm:spPr/>
      <dgm:t>
        <a:bodyPr/>
        <a:lstStyle/>
        <a:p>
          <a:r>
            <a:rPr lang="en-US" dirty="0"/>
            <a:t>Transfuse</a:t>
          </a:r>
        </a:p>
      </dgm:t>
    </dgm:pt>
    <dgm:pt modelId="{671A64C1-87BD-F348-97A7-6E8B1D481EA8}" type="parTrans" cxnId="{1AE6902E-7E91-B641-BA42-2AA3DD630D4D}">
      <dgm:prSet/>
      <dgm:spPr/>
      <dgm:t>
        <a:bodyPr/>
        <a:lstStyle/>
        <a:p>
          <a:endParaRPr lang="en-US"/>
        </a:p>
      </dgm:t>
    </dgm:pt>
    <dgm:pt modelId="{5FBCB6E2-D32B-5840-9BC7-9E71BBF06F61}" type="sibTrans" cxnId="{1AE6902E-7E91-B641-BA42-2AA3DD630D4D}">
      <dgm:prSet/>
      <dgm:spPr/>
      <dgm:t>
        <a:bodyPr/>
        <a:lstStyle/>
        <a:p>
          <a:endParaRPr lang="en-US"/>
        </a:p>
      </dgm:t>
    </dgm:pt>
    <dgm:pt modelId="{8DA3EAB7-932F-514D-87B6-41F9594C1BBD}" type="pres">
      <dgm:prSet presAssocID="{4C478BAD-ED89-534C-BEB1-FAB0BFD24FD8}" presName="Name0" presStyleCnt="0">
        <dgm:presLayoutVars>
          <dgm:dir/>
          <dgm:resizeHandles val="exact"/>
        </dgm:presLayoutVars>
      </dgm:prSet>
      <dgm:spPr/>
    </dgm:pt>
    <dgm:pt modelId="{381EB83C-DFF3-D540-94C8-7A8D8C80AF85}" type="pres">
      <dgm:prSet presAssocID="{7A1CDB57-628B-7445-8C53-1523119AB462}" presName="node" presStyleLbl="node1" presStyleIdx="0" presStyleCnt="5">
        <dgm:presLayoutVars>
          <dgm:bulletEnabled val="1"/>
        </dgm:presLayoutVars>
      </dgm:prSet>
      <dgm:spPr/>
    </dgm:pt>
    <dgm:pt modelId="{DAC65E61-10A7-C647-94A7-1F77D7ADD380}" type="pres">
      <dgm:prSet presAssocID="{B7E158F3-990A-4F4D-ADBB-3FC913DF6A1D}" presName="sibTrans" presStyleLbl="sibTrans2D1" presStyleIdx="0" presStyleCnt="4"/>
      <dgm:spPr/>
    </dgm:pt>
    <dgm:pt modelId="{F3FC8BFD-441D-E542-B530-9E55A81A0334}" type="pres">
      <dgm:prSet presAssocID="{B7E158F3-990A-4F4D-ADBB-3FC913DF6A1D}" presName="connectorText" presStyleLbl="sibTrans2D1" presStyleIdx="0" presStyleCnt="4"/>
      <dgm:spPr/>
    </dgm:pt>
    <dgm:pt modelId="{DC781233-3C06-5846-8B7F-1F8E806F0966}" type="pres">
      <dgm:prSet presAssocID="{E039CEEA-536F-7248-A6BA-3579020A5058}" presName="node" presStyleLbl="node1" presStyleIdx="1" presStyleCnt="5">
        <dgm:presLayoutVars>
          <dgm:bulletEnabled val="1"/>
        </dgm:presLayoutVars>
      </dgm:prSet>
      <dgm:spPr/>
    </dgm:pt>
    <dgm:pt modelId="{53DBA333-23CA-C14A-9F44-640B83058EA7}" type="pres">
      <dgm:prSet presAssocID="{F0DFBC50-129B-6849-8C3A-9FC1B367E21B}" presName="sibTrans" presStyleLbl="sibTrans2D1" presStyleIdx="1" presStyleCnt="4"/>
      <dgm:spPr/>
    </dgm:pt>
    <dgm:pt modelId="{EB0DF242-CAF7-5A43-8B3D-FAE6FE229DDB}" type="pres">
      <dgm:prSet presAssocID="{F0DFBC50-129B-6849-8C3A-9FC1B367E21B}" presName="connectorText" presStyleLbl="sibTrans2D1" presStyleIdx="1" presStyleCnt="4"/>
      <dgm:spPr/>
    </dgm:pt>
    <dgm:pt modelId="{60D0D7D3-3E7D-B144-A8FC-74207656F30B}" type="pres">
      <dgm:prSet presAssocID="{6A479BCB-701F-374D-AF35-0B3FC9AFA67E}" presName="node" presStyleLbl="node1" presStyleIdx="2" presStyleCnt="5">
        <dgm:presLayoutVars>
          <dgm:bulletEnabled val="1"/>
        </dgm:presLayoutVars>
      </dgm:prSet>
      <dgm:spPr/>
    </dgm:pt>
    <dgm:pt modelId="{6AEEB864-8F9A-034C-8CBA-D35758995187}" type="pres">
      <dgm:prSet presAssocID="{5887E696-35DF-D441-BC0F-3967FF4B8AC2}" presName="sibTrans" presStyleLbl="sibTrans2D1" presStyleIdx="2" presStyleCnt="4"/>
      <dgm:spPr/>
    </dgm:pt>
    <dgm:pt modelId="{D6DA990B-29C3-444C-8FA7-D178BB09198F}" type="pres">
      <dgm:prSet presAssocID="{5887E696-35DF-D441-BC0F-3967FF4B8AC2}" presName="connectorText" presStyleLbl="sibTrans2D1" presStyleIdx="2" presStyleCnt="4"/>
      <dgm:spPr/>
    </dgm:pt>
    <dgm:pt modelId="{0B63AA44-FC2B-3B4F-B72E-690E3DB465DB}" type="pres">
      <dgm:prSet presAssocID="{DCB0A8E4-8FFB-1543-AD59-45DA80D9D73C}" presName="node" presStyleLbl="node1" presStyleIdx="3" presStyleCnt="5">
        <dgm:presLayoutVars>
          <dgm:bulletEnabled val="1"/>
        </dgm:presLayoutVars>
      </dgm:prSet>
      <dgm:spPr/>
    </dgm:pt>
    <dgm:pt modelId="{2BF8BB08-B2E7-1540-865E-7DB582CDAAA4}" type="pres">
      <dgm:prSet presAssocID="{108DCC4E-F03C-4849-849F-73D9A16DBC2C}" presName="sibTrans" presStyleLbl="sibTrans2D1" presStyleIdx="3" presStyleCnt="4"/>
      <dgm:spPr/>
    </dgm:pt>
    <dgm:pt modelId="{4A24D800-835D-7E4D-BFB0-C067E581F1FA}" type="pres">
      <dgm:prSet presAssocID="{108DCC4E-F03C-4849-849F-73D9A16DBC2C}" presName="connectorText" presStyleLbl="sibTrans2D1" presStyleIdx="3" presStyleCnt="4"/>
      <dgm:spPr/>
    </dgm:pt>
    <dgm:pt modelId="{C03B4C2D-675A-8D4D-B44C-71F1723F6FEA}" type="pres">
      <dgm:prSet presAssocID="{59FA9FF4-0A45-5448-9F5C-8115EBC3CEC2}" presName="node" presStyleLbl="node1" presStyleIdx="4" presStyleCnt="5">
        <dgm:presLayoutVars>
          <dgm:bulletEnabled val="1"/>
        </dgm:presLayoutVars>
      </dgm:prSet>
      <dgm:spPr/>
    </dgm:pt>
  </dgm:ptLst>
  <dgm:cxnLst>
    <dgm:cxn modelId="{6F159E0A-0A8B-6F49-AB2C-2C5383D83616}" type="presOf" srcId="{5887E696-35DF-D441-BC0F-3967FF4B8AC2}" destId="{6AEEB864-8F9A-034C-8CBA-D35758995187}" srcOrd="0" destOrd="0" presId="urn:microsoft.com/office/officeart/2005/8/layout/process1"/>
    <dgm:cxn modelId="{2E5C3711-C489-E04B-8EF8-B6B2974E143F}" type="presOf" srcId="{F0DFBC50-129B-6849-8C3A-9FC1B367E21B}" destId="{53DBA333-23CA-C14A-9F44-640B83058EA7}" srcOrd="0" destOrd="0" presId="urn:microsoft.com/office/officeart/2005/8/layout/process1"/>
    <dgm:cxn modelId="{EF368016-1AB8-C04A-98A8-4796A8693487}" type="presOf" srcId="{B7E158F3-990A-4F4D-ADBB-3FC913DF6A1D}" destId="{DAC65E61-10A7-C647-94A7-1F77D7ADD380}" srcOrd="0" destOrd="0" presId="urn:microsoft.com/office/officeart/2005/8/layout/process1"/>
    <dgm:cxn modelId="{1665D223-B260-E147-A88B-262EA30C48D0}" type="presOf" srcId="{B7E158F3-990A-4F4D-ADBB-3FC913DF6A1D}" destId="{F3FC8BFD-441D-E542-B530-9E55A81A0334}" srcOrd="1" destOrd="0" presId="urn:microsoft.com/office/officeart/2005/8/layout/process1"/>
    <dgm:cxn modelId="{1AE6902E-7E91-B641-BA42-2AA3DD630D4D}" srcId="{4C478BAD-ED89-534C-BEB1-FAB0BFD24FD8}" destId="{59FA9FF4-0A45-5448-9F5C-8115EBC3CEC2}" srcOrd="4" destOrd="0" parTransId="{671A64C1-87BD-F348-97A7-6E8B1D481EA8}" sibTransId="{5FBCB6E2-D32B-5840-9BC7-9E71BBF06F61}"/>
    <dgm:cxn modelId="{3CAB9632-A83F-C340-99CA-624543E49ED4}" type="presOf" srcId="{F0DFBC50-129B-6849-8C3A-9FC1B367E21B}" destId="{EB0DF242-CAF7-5A43-8B3D-FAE6FE229DDB}" srcOrd="1" destOrd="0" presId="urn:microsoft.com/office/officeart/2005/8/layout/process1"/>
    <dgm:cxn modelId="{8F410F7D-C90D-204A-91D7-6BE864168C37}" srcId="{4C478BAD-ED89-534C-BEB1-FAB0BFD24FD8}" destId="{DCB0A8E4-8FFB-1543-AD59-45DA80D9D73C}" srcOrd="3" destOrd="0" parTransId="{3A9F4C97-A9FD-1849-AA7F-70337EB0519B}" sibTransId="{108DCC4E-F03C-4849-849F-73D9A16DBC2C}"/>
    <dgm:cxn modelId="{0F3D5C8F-E962-B747-9208-5051445CEDB9}" type="presOf" srcId="{4C478BAD-ED89-534C-BEB1-FAB0BFD24FD8}" destId="{8DA3EAB7-932F-514D-87B6-41F9594C1BBD}" srcOrd="0" destOrd="0" presId="urn:microsoft.com/office/officeart/2005/8/layout/process1"/>
    <dgm:cxn modelId="{DAFC4599-7499-1342-95CD-251C203DF240}" type="presOf" srcId="{6A479BCB-701F-374D-AF35-0B3FC9AFA67E}" destId="{60D0D7D3-3E7D-B144-A8FC-74207656F30B}" srcOrd="0" destOrd="0" presId="urn:microsoft.com/office/officeart/2005/8/layout/process1"/>
    <dgm:cxn modelId="{E42DA499-FF37-1945-AB86-7C79228F878F}" srcId="{4C478BAD-ED89-534C-BEB1-FAB0BFD24FD8}" destId="{7A1CDB57-628B-7445-8C53-1523119AB462}" srcOrd="0" destOrd="0" parTransId="{39C00EE3-4CB8-C549-A0F2-A94011188C54}" sibTransId="{B7E158F3-990A-4F4D-ADBB-3FC913DF6A1D}"/>
    <dgm:cxn modelId="{74C789BA-B7E9-A340-8D88-95A380255D1C}" type="presOf" srcId="{108DCC4E-F03C-4849-849F-73D9A16DBC2C}" destId="{4A24D800-835D-7E4D-BFB0-C067E581F1FA}" srcOrd="1" destOrd="0" presId="urn:microsoft.com/office/officeart/2005/8/layout/process1"/>
    <dgm:cxn modelId="{9795C4BB-AE8F-EC48-BCDD-AE0EDCBF8C35}" type="presOf" srcId="{5887E696-35DF-D441-BC0F-3967FF4B8AC2}" destId="{D6DA990B-29C3-444C-8FA7-D178BB09198F}" srcOrd="1" destOrd="0" presId="urn:microsoft.com/office/officeart/2005/8/layout/process1"/>
    <dgm:cxn modelId="{F7D1DACF-1B57-F14B-9689-9F4762F68AC5}" type="presOf" srcId="{7A1CDB57-628B-7445-8C53-1523119AB462}" destId="{381EB83C-DFF3-D540-94C8-7A8D8C80AF85}" srcOrd="0" destOrd="0" presId="urn:microsoft.com/office/officeart/2005/8/layout/process1"/>
    <dgm:cxn modelId="{8A97DAE8-B115-1D44-8781-D0AF0E2B99F3}" type="presOf" srcId="{E039CEEA-536F-7248-A6BA-3579020A5058}" destId="{DC781233-3C06-5846-8B7F-1F8E806F0966}" srcOrd="0" destOrd="0" presId="urn:microsoft.com/office/officeart/2005/8/layout/process1"/>
    <dgm:cxn modelId="{EC0582EC-63BF-0547-A7C8-4BA379278191}" srcId="{4C478BAD-ED89-534C-BEB1-FAB0BFD24FD8}" destId="{E039CEEA-536F-7248-A6BA-3579020A5058}" srcOrd="1" destOrd="0" parTransId="{B63AA104-77BF-854B-9EE4-75729CE663C9}" sibTransId="{F0DFBC50-129B-6849-8C3A-9FC1B367E21B}"/>
    <dgm:cxn modelId="{451695EF-B0AA-B345-BA91-769F862F2A74}" srcId="{4C478BAD-ED89-534C-BEB1-FAB0BFD24FD8}" destId="{6A479BCB-701F-374D-AF35-0B3FC9AFA67E}" srcOrd="2" destOrd="0" parTransId="{62F48B5E-6553-4941-AD04-D324ED7361F3}" sibTransId="{5887E696-35DF-D441-BC0F-3967FF4B8AC2}"/>
    <dgm:cxn modelId="{1D766FF6-F757-F640-A51C-CDBA3318AB37}" type="presOf" srcId="{DCB0A8E4-8FFB-1543-AD59-45DA80D9D73C}" destId="{0B63AA44-FC2B-3B4F-B72E-690E3DB465DB}" srcOrd="0" destOrd="0" presId="urn:microsoft.com/office/officeart/2005/8/layout/process1"/>
    <dgm:cxn modelId="{ED4606F7-1F73-4442-948C-A557BBEB0EF3}" type="presOf" srcId="{108DCC4E-F03C-4849-849F-73D9A16DBC2C}" destId="{2BF8BB08-B2E7-1540-865E-7DB582CDAAA4}" srcOrd="0" destOrd="0" presId="urn:microsoft.com/office/officeart/2005/8/layout/process1"/>
    <dgm:cxn modelId="{11A62EF8-132A-4A49-B0D7-C731B76C4880}" type="presOf" srcId="{59FA9FF4-0A45-5448-9F5C-8115EBC3CEC2}" destId="{C03B4C2D-675A-8D4D-B44C-71F1723F6FEA}" srcOrd="0" destOrd="0" presId="urn:microsoft.com/office/officeart/2005/8/layout/process1"/>
    <dgm:cxn modelId="{94DC88BC-6D65-D846-8CF6-A27C6B6D7AC8}" type="presParOf" srcId="{8DA3EAB7-932F-514D-87B6-41F9594C1BBD}" destId="{381EB83C-DFF3-D540-94C8-7A8D8C80AF85}" srcOrd="0" destOrd="0" presId="urn:microsoft.com/office/officeart/2005/8/layout/process1"/>
    <dgm:cxn modelId="{A5C0289E-B2E8-914F-A311-989C70203D64}" type="presParOf" srcId="{8DA3EAB7-932F-514D-87B6-41F9594C1BBD}" destId="{DAC65E61-10A7-C647-94A7-1F77D7ADD380}" srcOrd="1" destOrd="0" presId="urn:microsoft.com/office/officeart/2005/8/layout/process1"/>
    <dgm:cxn modelId="{E39A78A1-05C1-2542-920F-04E87B5C1D3D}" type="presParOf" srcId="{DAC65E61-10A7-C647-94A7-1F77D7ADD380}" destId="{F3FC8BFD-441D-E542-B530-9E55A81A0334}" srcOrd="0" destOrd="0" presId="urn:microsoft.com/office/officeart/2005/8/layout/process1"/>
    <dgm:cxn modelId="{E062C061-3B11-6840-AD7D-9B5020086D56}" type="presParOf" srcId="{8DA3EAB7-932F-514D-87B6-41F9594C1BBD}" destId="{DC781233-3C06-5846-8B7F-1F8E806F0966}" srcOrd="2" destOrd="0" presId="urn:microsoft.com/office/officeart/2005/8/layout/process1"/>
    <dgm:cxn modelId="{579B6137-1CCF-4E44-9FD8-BAA227BFCC74}" type="presParOf" srcId="{8DA3EAB7-932F-514D-87B6-41F9594C1BBD}" destId="{53DBA333-23CA-C14A-9F44-640B83058EA7}" srcOrd="3" destOrd="0" presId="urn:microsoft.com/office/officeart/2005/8/layout/process1"/>
    <dgm:cxn modelId="{9E71D321-981D-F849-B1E9-A78643647F8C}" type="presParOf" srcId="{53DBA333-23CA-C14A-9F44-640B83058EA7}" destId="{EB0DF242-CAF7-5A43-8B3D-FAE6FE229DDB}" srcOrd="0" destOrd="0" presId="urn:microsoft.com/office/officeart/2005/8/layout/process1"/>
    <dgm:cxn modelId="{475B5217-A7EB-A14C-AF4E-2A9576D342A0}" type="presParOf" srcId="{8DA3EAB7-932F-514D-87B6-41F9594C1BBD}" destId="{60D0D7D3-3E7D-B144-A8FC-74207656F30B}" srcOrd="4" destOrd="0" presId="urn:microsoft.com/office/officeart/2005/8/layout/process1"/>
    <dgm:cxn modelId="{998C0B48-39BB-C24D-9753-F88F8CD47944}" type="presParOf" srcId="{8DA3EAB7-932F-514D-87B6-41F9594C1BBD}" destId="{6AEEB864-8F9A-034C-8CBA-D35758995187}" srcOrd="5" destOrd="0" presId="urn:microsoft.com/office/officeart/2005/8/layout/process1"/>
    <dgm:cxn modelId="{24B28397-46AF-6E40-97D6-ED0A288CBC1D}" type="presParOf" srcId="{6AEEB864-8F9A-034C-8CBA-D35758995187}" destId="{D6DA990B-29C3-444C-8FA7-D178BB09198F}" srcOrd="0" destOrd="0" presId="urn:microsoft.com/office/officeart/2005/8/layout/process1"/>
    <dgm:cxn modelId="{4CDBC64A-7483-434E-B121-2377446D9AA7}" type="presParOf" srcId="{8DA3EAB7-932F-514D-87B6-41F9594C1BBD}" destId="{0B63AA44-FC2B-3B4F-B72E-690E3DB465DB}" srcOrd="6" destOrd="0" presId="urn:microsoft.com/office/officeart/2005/8/layout/process1"/>
    <dgm:cxn modelId="{0F6C48A1-4C28-EC44-8129-39435E16852A}" type="presParOf" srcId="{8DA3EAB7-932F-514D-87B6-41F9594C1BBD}" destId="{2BF8BB08-B2E7-1540-865E-7DB582CDAAA4}" srcOrd="7" destOrd="0" presId="urn:microsoft.com/office/officeart/2005/8/layout/process1"/>
    <dgm:cxn modelId="{6AA8CB72-46D2-AC47-BD84-CDECCD8359C6}" type="presParOf" srcId="{2BF8BB08-B2E7-1540-865E-7DB582CDAAA4}" destId="{4A24D800-835D-7E4D-BFB0-C067E581F1FA}" srcOrd="0" destOrd="0" presId="urn:microsoft.com/office/officeart/2005/8/layout/process1"/>
    <dgm:cxn modelId="{1AD58A37-EBD7-3F49-92EE-13312F7B1CC3}" type="presParOf" srcId="{8DA3EAB7-932F-514D-87B6-41F9594C1BBD}" destId="{C03B4C2D-675A-8D4D-B44C-71F1723F6FEA}" srcOrd="8" destOrd="0" presId="urn:microsoft.com/office/officeart/2005/8/layout/process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930E815-5F41-474A-AB6C-3D180644F1EC}" type="doc">
      <dgm:prSet loTypeId="urn:microsoft.com/office/officeart/2005/8/layout/process1" loCatId="" qsTypeId="urn:microsoft.com/office/officeart/2005/8/quickstyle/simple4" qsCatId="simple" csTypeId="urn:microsoft.com/office/officeart/2005/8/colors/accent1_2" csCatId="accent1" phldr="1"/>
      <dgm:spPr/>
    </dgm:pt>
    <dgm:pt modelId="{03FF2CAF-6690-F540-8912-B47AE44C01F6}">
      <dgm:prSet phldrT="[Text]"/>
      <dgm:spPr/>
      <dgm:t>
        <a:bodyPr/>
        <a:lstStyle/>
        <a:p>
          <a:r>
            <a:rPr lang="en-US"/>
            <a:t>Attach syringe to original unit</a:t>
          </a:r>
        </a:p>
      </dgm:t>
    </dgm:pt>
    <dgm:pt modelId="{8965353E-96BF-334F-80EE-B7C5F7EE3D5D}" type="parTrans" cxnId="{CA29E9D5-5DFE-EF4E-ABC4-86395D79F897}">
      <dgm:prSet/>
      <dgm:spPr/>
      <dgm:t>
        <a:bodyPr/>
        <a:lstStyle/>
        <a:p>
          <a:endParaRPr lang="en-US"/>
        </a:p>
      </dgm:t>
    </dgm:pt>
    <dgm:pt modelId="{7C4F1FA3-F6FB-8642-B8EF-34F7823B83C2}" type="sibTrans" cxnId="{CA29E9D5-5DFE-EF4E-ABC4-86395D79F897}">
      <dgm:prSet/>
      <dgm:spPr/>
      <dgm:t>
        <a:bodyPr/>
        <a:lstStyle/>
        <a:p>
          <a:endParaRPr lang="en-US"/>
        </a:p>
      </dgm:t>
    </dgm:pt>
    <dgm:pt modelId="{0BB6D322-C4CC-2843-90E1-3C39DD4FC5AA}">
      <dgm:prSet phldrT="[Text]"/>
      <dgm:spPr/>
      <dgm:t>
        <a:bodyPr/>
        <a:lstStyle/>
        <a:p>
          <a:r>
            <a:rPr lang="en-US"/>
            <a:t>Pull blood with syringe plunger through filter to desired amount</a:t>
          </a:r>
        </a:p>
      </dgm:t>
    </dgm:pt>
    <dgm:pt modelId="{4AC72F3C-6D14-9047-940E-72F08DE5A150}" type="parTrans" cxnId="{DBBF5FB0-A9E0-F142-A4F6-2874B7D13C24}">
      <dgm:prSet/>
      <dgm:spPr/>
      <dgm:t>
        <a:bodyPr/>
        <a:lstStyle/>
        <a:p>
          <a:endParaRPr lang="en-US"/>
        </a:p>
      </dgm:t>
    </dgm:pt>
    <dgm:pt modelId="{EB17E724-232D-B44D-A0C7-A545C6476078}" type="sibTrans" cxnId="{DBBF5FB0-A9E0-F142-A4F6-2874B7D13C24}">
      <dgm:prSet/>
      <dgm:spPr/>
      <dgm:t>
        <a:bodyPr/>
        <a:lstStyle/>
        <a:p>
          <a:endParaRPr lang="en-US"/>
        </a:p>
      </dgm:t>
    </dgm:pt>
    <dgm:pt modelId="{3B9D10D1-F449-B84D-811E-A6B26FF8DDDD}">
      <dgm:prSet phldrT="[Text]"/>
      <dgm:spPr/>
      <dgm:t>
        <a:bodyPr/>
        <a:lstStyle/>
        <a:p>
          <a:r>
            <a:rPr lang="en-US"/>
            <a:t>Find approved neonatal unit and assign it to the patient</a:t>
          </a:r>
        </a:p>
      </dgm:t>
    </dgm:pt>
    <dgm:pt modelId="{F3ABEB51-62A1-1A4A-8E64-73E2A2895FCE}" type="parTrans" cxnId="{32A42B13-71B6-CF46-B529-F178F9D5E708}">
      <dgm:prSet/>
      <dgm:spPr/>
      <dgm:t>
        <a:bodyPr/>
        <a:lstStyle/>
        <a:p>
          <a:endParaRPr lang="en-US"/>
        </a:p>
      </dgm:t>
    </dgm:pt>
    <dgm:pt modelId="{CF8EACFA-1F6E-B649-B388-403D93191EE6}" type="sibTrans" cxnId="{32A42B13-71B6-CF46-B529-F178F9D5E708}">
      <dgm:prSet/>
      <dgm:spPr/>
      <dgm:t>
        <a:bodyPr/>
        <a:lstStyle/>
        <a:p>
          <a:endParaRPr lang="en-US"/>
        </a:p>
      </dgm:t>
    </dgm:pt>
    <dgm:pt modelId="{2789432B-DFAC-A748-BEF8-98A804C3B677}">
      <dgm:prSet/>
      <dgm:spPr/>
      <dgm:t>
        <a:bodyPr/>
        <a:lstStyle/>
        <a:p>
          <a:r>
            <a:rPr lang="en-US" dirty="0"/>
            <a:t>Label Syringe</a:t>
          </a:r>
        </a:p>
      </dgm:t>
    </dgm:pt>
    <dgm:pt modelId="{D903E98E-ECDB-314B-8518-8A57C7C61AFC}" type="parTrans" cxnId="{588033B0-9031-3743-B7E9-6615898AB18C}">
      <dgm:prSet/>
      <dgm:spPr/>
      <dgm:t>
        <a:bodyPr/>
        <a:lstStyle/>
        <a:p>
          <a:endParaRPr lang="en-US"/>
        </a:p>
      </dgm:t>
    </dgm:pt>
    <dgm:pt modelId="{892705BE-5BF5-6F4E-BBB1-D6EDD142DAE0}" type="sibTrans" cxnId="{588033B0-9031-3743-B7E9-6615898AB18C}">
      <dgm:prSet/>
      <dgm:spPr/>
      <dgm:t>
        <a:bodyPr/>
        <a:lstStyle/>
        <a:p>
          <a:endParaRPr lang="en-US"/>
        </a:p>
      </dgm:t>
    </dgm:pt>
    <dgm:pt modelId="{35245FCF-A5DC-A344-867B-EAA223EE00C3}">
      <dgm:prSet/>
      <dgm:spPr/>
      <dgm:t>
        <a:bodyPr/>
        <a:lstStyle/>
        <a:p>
          <a:r>
            <a:rPr lang="en-US"/>
            <a:t>Seal and separate syringe from original  unit</a:t>
          </a:r>
        </a:p>
      </dgm:t>
    </dgm:pt>
    <dgm:pt modelId="{57A922FC-E134-0640-86AB-D0AB64B0C5DF}" type="parTrans" cxnId="{182795FC-34AA-604D-82DC-9E9A67D5B1BC}">
      <dgm:prSet/>
      <dgm:spPr/>
      <dgm:t>
        <a:bodyPr/>
        <a:lstStyle/>
        <a:p>
          <a:endParaRPr lang="en-US"/>
        </a:p>
      </dgm:t>
    </dgm:pt>
    <dgm:pt modelId="{4ABAC635-033E-2940-94E9-606C87816624}" type="sibTrans" cxnId="{182795FC-34AA-604D-82DC-9E9A67D5B1BC}">
      <dgm:prSet/>
      <dgm:spPr/>
      <dgm:t>
        <a:bodyPr/>
        <a:lstStyle/>
        <a:p>
          <a:endParaRPr lang="en-US"/>
        </a:p>
      </dgm:t>
    </dgm:pt>
    <dgm:pt modelId="{5D9BB430-4B0A-8644-B8BF-49D0EBC1E75E}" type="pres">
      <dgm:prSet presAssocID="{C930E815-5F41-474A-AB6C-3D180644F1EC}" presName="Name0" presStyleCnt="0">
        <dgm:presLayoutVars>
          <dgm:dir/>
          <dgm:resizeHandles val="exact"/>
        </dgm:presLayoutVars>
      </dgm:prSet>
      <dgm:spPr/>
    </dgm:pt>
    <dgm:pt modelId="{6167D4F1-F638-9441-9741-5105C38A87AF}" type="pres">
      <dgm:prSet presAssocID="{3B9D10D1-F449-B84D-811E-A6B26FF8DDDD}" presName="node" presStyleLbl="node1" presStyleIdx="0" presStyleCnt="5">
        <dgm:presLayoutVars>
          <dgm:bulletEnabled val="1"/>
        </dgm:presLayoutVars>
      </dgm:prSet>
      <dgm:spPr/>
    </dgm:pt>
    <dgm:pt modelId="{7D42E147-1600-0B4B-A833-08FBEE1E7A9B}" type="pres">
      <dgm:prSet presAssocID="{CF8EACFA-1F6E-B649-B388-403D93191EE6}" presName="sibTrans" presStyleLbl="sibTrans2D1" presStyleIdx="0" presStyleCnt="4"/>
      <dgm:spPr/>
    </dgm:pt>
    <dgm:pt modelId="{13617705-B951-6D47-BD1E-71E104DDEAC9}" type="pres">
      <dgm:prSet presAssocID="{CF8EACFA-1F6E-B649-B388-403D93191EE6}" presName="connectorText" presStyleLbl="sibTrans2D1" presStyleIdx="0" presStyleCnt="4"/>
      <dgm:spPr/>
    </dgm:pt>
    <dgm:pt modelId="{0D2A6524-456A-B24A-B900-D952BA7E42ED}" type="pres">
      <dgm:prSet presAssocID="{03FF2CAF-6690-F540-8912-B47AE44C01F6}" presName="node" presStyleLbl="node1" presStyleIdx="1" presStyleCnt="5">
        <dgm:presLayoutVars>
          <dgm:bulletEnabled val="1"/>
        </dgm:presLayoutVars>
      </dgm:prSet>
      <dgm:spPr/>
    </dgm:pt>
    <dgm:pt modelId="{B95149D1-C41E-7A46-931C-BEC819765EDA}" type="pres">
      <dgm:prSet presAssocID="{7C4F1FA3-F6FB-8642-B8EF-34F7823B83C2}" presName="sibTrans" presStyleLbl="sibTrans2D1" presStyleIdx="1" presStyleCnt="4"/>
      <dgm:spPr/>
    </dgm:pt>
    <dgm:pt modelId="{0807C047-2DB0-2B49-A789-A9DFCFD763A1}" type="pres">
      <dgm:prSet presAssocID="{7C4F1FA3-F6FB-8642-B8EF-34F7823B83C2}" presName="connectorText" presStyleLbl="sibTrans2D1" presStyleIdx="1" presStyleCnt="4"/>
      <dgm:spPr/>
    </dgm:pt>
    <dgm:pt modelId="{4B1C6CDA-615B-6D4C-A266-EF39DD45162C}" type="pres">
      <dgm:prSet presAssocID="{0BB6D322-C4CC-2843-90E1-3C39DD4FC5AA}" presName="node" presStyleLbl="node1" presStyleIdx="2" presStyleCnt="5">
        <dgm:presLayoutVars>
          <dgm:bulletEnabled val="1"/>
        </dgm:presLayoutVars>
      </dgm:prSet>
      <dgm:spPr/>
    </dgm:pt>
    <dgm:pt modelId="{FC664BCA-8569-6142-B008-B9654AF035BB}" type="pres">
      <dgm:prSet presAssocID="{EB17E724-232D-B44D-A0C7-A545C6476078}" presName="sibTrans" presStyleLbl="sibTrans2D1" presStyleIdx="2" presStyleCnt="4"/>
      <dgm:spPr/>
    </dgm:pt>
    <dgm:pt modelId="{5FD242EE-0E63-AB48-B452-C17E7302851F}" type="pres">
      <dgm:prSet presAssocID="{EB17E724-232D-B44D-A0C7-A545C6476078}" presName="connectorText" presStyleLbl="sibTrans2D1" presStyleIdx="2" presStyleCnt="4"/>
      <dgm:spPr/>
    </dgm:pt>
    <dgm:pt modelId="{92E5650D-295E-3148-9649-82C323F29A03}" type="pres">
      <dgm:prSet presAssocID="{35245FCF-A5DC-A344-867B-EAA223EE00C3}" presName="node" presStyleLbl="node1" presStyleIdx="3" presStyleCnt="5">
        <dgm:presLayoutVars>
          <dgm:bulletEnabled val="1"/>
        </dgm:presLayoutVars>
      </dgm:prSet>
      <dgm:spPr/>
    </dgm:pt>
    <dgm:pt modelId="{F47E9C13-DDF3-8E46-93EB-EDE1EE521310}" type="pres">
      <dgm:prSet presAssocID="{4ABAC635-033E-2940-94E9-606C87816624}" presName="sibTrans" presStyleLbl="sibTrans2D1" presStyleIdx="3" presStyleCnt="4"/>
      <dgm:spPr/>
    </dgm:pt>
    <dgm:pt modelId="{01A2D9C5-993F-8246-AAA2-E5299F66E58E}" type="pres">
      <dgm:prSet presAssocID="{4ABAC635-033E-2940-94E9-606C87816624}" presName="connectorText" presStyleLbl="sibTrans2D1" presStyleIdx="3" presStyleCnt="4"/>
      <dgm:spPr/>
    </dgm:pt>
    <dgm:pt modelId="{4A02B563-8D59-F544-804A-4E8F00FE0E11}" type="pres">
      <dgm:prSet presAssocID="{2789432B-DFAC-A748-BEF8-98A804C3B677}" presName="node" presStyleLbl="node1" presStyleIdx="4" presStyleCnt="5">
        <dgm:presLayoutVars>
          <dgm:bulletEnabled val="1"/>
        </dgm:presLayoutVars>
      </dgm:prSet>
      <dgm:spPr/>
    </dgm:pt>
  </dgm:ptLst>
  <dgm:cxnLst>
    <dgm:cxn modelId="{39CDD403-B76A-1449-914B-9AC799AD6DBD}" type="presOf" srcId="{7C4F1FA3-F6FB-8642-B8EF-34F7823B83C2}" destId="{0807C047-2DB0-2B49-A789-A9DFCFD763A1}" srcOrd="1" destOrd="0" presId="urn:microsoft.com/office/officeart/2005/8/layout/process1"/>
    <dgm:cxn modelId="{D4B52C04-F51D-7A47-B457-A5BD0E273073}" type="presOf" srcId="{4ABAC635-033E-2940-94E9-606C87816624}" destId="{01A2D9C5-993F-8246-AAA2-E5299F66E58E}" srcOrd="1" destOrd="0" presId="urn:microsoft.com/office/officeart/2005/8/layout/process1"/>
    <dgm:cxn modelId="{32A42B13-71B6-CF46-B529-F178F9D5E708}" srcId="{C930E815-5F41-474A-AB6C-3D180644F1EC}" destId="{3B9D10D1-F449-B84D-811E-A6B26FF8DDDD}" srcOrd="0" destOrd="0" parTransId="{F3ABEB51-62A1-1A4A-8E64-73E2A2895FCE}" sibTransId="{CF8EACFA-1F6E-B649-B388-403D93191EE6}"/>
    <dgm:cxn modelId="{9A18281B-020A-8C4A-87B1-BF70FFF8D3B8}" type="presOf" srcId="{2789432B-DFAC-A748-BEF8-98A804C3B677}" destId="{4A02B563-8D59-F544-804A-4E8F00FE0E11}" srcOrd="0" destOrd="0" presId="urn:microsoft.com/office/officeart/2005/8/layout/process1"/>
    <dgm:cxn modelId="{B5A1191F-0FCC-1E4F-A7E0-4AA8F2BD799F}" type="presOf" srcId="{CF8EACFA-1F6E-B649-B388-403D93191EE6}" destId="{7D42E147-1600-0B4B-A833-08FBEE1E7A9B}" srcOrd="0" destOrd="0" presId="urn:microsoft.com/office/officeart/2005/8/layout/process1"/>
    <dgm:cxn modelId="{01EEA034-142E-3144-B11D-8190EACED7D3}" type="presOf" srcId="{CF8EACFA-1F6E-B649-B388-403D93191EE6}" destId="{13617705-B951-6D47-BD1E-71E104DDEAC9}" srcOrd="1" destOrd="0" presId="urn:microsoft.com/office/officeart/2005/8/layout/process1"/>
    <dgm:cxn modelId="{ADB2E966-BAE9-6B4B-AC23-755583739117}" type="presOf" srcId="{03FF2CAF-6690-F540-8912-B47AE44C01F6}" destId="{0D2A6524-456A-B24A-B900-D952BA7E42ED}" srcOrd="0" destOrd="0" presId="urn:microsoft.com/office/officeart/2005/8/layout/process1"/>
    <dgm:cxn modelId="{3B37706D-18F0-2946-B1CA-1D73622E8612}" type="presOf" srcId="{3B9D10D1-F449-B84D-811E-A6B26FF8DDDD}" destId="{6167D4F1-F638-9441-9741-5105C38A87AF}" srcOrd="0" destOrd="0" presId="urn:microsoft.com/office/officeart/2005/8/layout/process1"/>
    <dgm:cxn modelId="{FEA3A56D-BDD4-9140-A2AA-B1B372356F7B}" type="presOf" srcId="{EB17E724-232D-B44D-A0C7-A545C6476078}" destId="{5FD242EE-0E63-AB48-B452-C17E7302851F}" srcOrd="1" destOrd="0" presId="urn:microsoft.com/office/officeart/2005/8/layout/process1"/>
    <dgm:cxn modelId="{307EE856-1EE9-2F47-ABF8-EBF2405A1012}" type="presOf" srcId="{EB17E724-232D-B44D-A0C7-A545C6476078}" destId="{FC664BCA-8569-6142-B008-B9654AF035BB}" srcOrd="0" destOrd="0" presId="urn:microsoft.com/office/officeart/2005/8/layout/process1"/>
    <dgm:cxn modelId="{CCE89979-7F14-7A4E-A91D-A2962EB476C9}" type="presOf" srcId="{7C4F1FA3-F6FB-8642-B8EF-34F7823B83C2}" destId="{B95149D1-C41E-7A46-931C-BEC819765EDA}" srcOrd="0" destOrd="0" presId="urn:microsoft.com/office/officeart/2005/8/layout/process1"/>
    <dgm:cxn modelId="{907C227A-8EDD-C444-90C2-FAED3FB96B5F}" type="presOf" srcId="{C930E815-5F41-474A-AB6C-3D180644F1EC}" destId="{5D9BB430-4B0A-8644-B8BF-49D0EBC1E75E}" srcOrd="0" destOrd="0" presId="urn:microsoft.com/office/officeart/2005/8/layout/process1"/>
    <dgm:cxn modelId="{588033B0-9031-3743-B7E9-6615898AB18C}" srcId="{C930E815-5F41-474A-AB6C-3D180644F1EC}" destId="{2789432B-DFAC-A748-BEF8-98A804C3B677}" srcOrd="4" destOrd="0" parTransId="{D903E98E-ECDB-314B-8518-8A57C7C61AFC}" sibTransId="{892705BE-5BF5-6F4E-BBB1-D6EDD142DAE0}"/>
    <dgm:cxn modelId="{DBBF5FB0-A9E0-F142-A4F6-2874B7D13C24}" srcId="{C930E815-5F41-474A-AB6C-3D180644F1EC}" destId="{0BB6D322-C4CC-2843-90E1-3C39DD4FC5AA}" srcOrd="2" destOrd="0" parTransId="{4AC72F3C-6D14-9047-940E-72F08DE5A150}" sibTransId="{EB17E724-232D-B44D-A0C7-A545C6476078}"/>
    <dgm:cxn modelId="{47F16DB8-668D-214C-9952-067E3A169331}" type="presOf" srcId="{4ABAC635-033E-2940-94E9-606C87816624}" destId="{F47E9C13-DDF3-8E46-93EB-EDE1EE521310}" srcOrd="0" destOrd="0" presId="urn:microsoft.com/office/officeart/2005/8/layout/process1"/>
    <dgm:cxn modelId="{9093D4C7-EF5C-0045-AF51-6FEDB9192DE0}" type="presOf" srcId="{35245FCF-A5DC-A344-867B-EAA223EE00C3}" destId="{92E5650D-295E-3148-9649-82C323F29A03}" srcOrd="0" destOrd="0" presId="urn:microsoft.com/office/officeart/2005/8/layout/process1"/>
    <dgm:cxn modelId="{CA29E9D5-5DFE-EF4E-ABC4-86395D79F897}" srcId="{C930E815-5F41-474A-AB6C-3D180644F1EC}" destId="{03FF2CAF-6690-F540-8912-B47AE44C01F6}" srcOrd="1" destOrd="0" parTransId="{8965353E-96BF-334F-80EE-B7C5F7EE3D5D}" sibTransId="{7C4F1FA3-F6FB-8642-B8EF-34F7823B83C2}"/>
    <dgm:cxn modelId="{A4335EF2-A34A-624F-A45A-A314D53DA700}" type="presOf" srcId="{0BB6D322-C4CC-2843-90E1-3C39DD4FC5AA}" destId="{4B1C6CDA-615B-6D4C-A266-EF39DD45162C}" srcOrd="0" destOrd="0" presId="urn:microsoft.com/office/officeart/2005/8/layout/process1"/>
    <dgm:cxn modelId="{182795FC-34AA-604D-82DC-9E9A67D5B1BC}" srcId="{C930E815-5F41-474A-AB6C-3D180644F1EC}" destId="{35245FCF-A5DC-A344-867B-EAA223EE00C3}" srcOrd="3" destOrd="0" parTransId="{57A922FC-E134-0640-86AB-D0AB64B0C5DF}" sibTransId="{4ABAC635-033E-2940-94E9-606C87816624}"/>
    <dgm:cxn modelId="{ACB42B64-F794-D24E-8D29-41BC31474771}" type="presParOf" srcId="{5D9BB430-4B0A-8644-B8BF-49D0EBC1E75E}" destId="{6167D4F1-F638-9441-9741-5105C38A87AF}" srcOrd="0" destOrd="0" presId="urn:microsoft.com/office/officeart/2005/8/layout/process1"/>
    <dgm:cxn modelId="{4C2CB1EA-9169-684E-BC25-AB92457F391D}" type="presParOf" srcId="{5D9BB430-4B0A-8644-B8BF-49D0EBC1E75E}" destId="{7D42E147-1600-0B4B-A833-08FBEE1E7A9B}" srcOrd="1" destOrd="0" presId="urn:microsoft.com/office/officeart/2005/8/layout/process1"/>
    <dgm:cxn modelId="{684703C5-E287-9F4A-B716-3DF0301C7059}" type="presParOf" srcId="{7D42E147-1600-0B4B-A833-08FBEE1E7A9B}" destId="{13617705-B951-6D47-BD1E-71E104DDEAC9}" srcOrd="0" destOrd="0" presId="urn:microsoft.com/office/officeart/2005/8/layout/process1"/>
    <dgm:cxn modelId="{32810A5B-5D7D-2449-B82E-1853BBF49CF2}" type="presParOf" srcId="{5D9BB430-4B0A-8644-B8BF-49D0EBC1E75E}" destId="{0D2A6524-456A-B24A-B900-D952BA7E42ED}" srcOrd="2" destOrd="0" presId="urn:microsoft.com/office/officeart/2005/8/layout/process1"/>
    <dgm:cxn modelId="{47DD2FE4-BFB6-AA40-88B9-64164F92EDE3}" type="presParOf" srcId="{5D9BB430-4B0A-8644-B8BF-49D0EBC1E75E}" destId="{B95149D1-C41E-7A46-931C-BEC819765EDA}" srcOrd="3" destOrd="0" presId="urn:microsoft.com/office/officeart/2005/8/layout/process1"/>
    <dgm:cxn modelId="{4D6E89F1-FEF3-FC41-BC6D-3EEBDE7C153A}" type="presParOf" srcId="{B95149D1-C41E-7A46-931C-BEC819765EDA}" destId="{0807C047-2DB0-2B49-A789-A9DFCFD763A1}" srcOrd="0" destOrd="0" presId="urn:microsoft.com/office/officeart/2005/8/layout/process1"/>
    <dgm:cxn modelId="{F22D5449-F171-7A44-8CEF-9496C5854B61}" type="presParOf" srcId="{5D9BB430-4B0A-8644-B8BF-49D0EBC1E75E}" destId="{4B1C6CDA-615B-6D4C-A266-EF39DD45162C}" srcOrd="4" destOrd="0" presId="urn:microsoft.com/office/officeart/2005/8/layout/process1"/>
    <dgm:cxn modelId="{4DC82595-59EC-BF49-85E7-EE9DE8361C47}" type="presParOf" srcId="{5D9BB430-4B0A-8644-B8BF-49D0EBC1E75E}" destId="{FC664BCA-8569-6142-B008-B9654AF035BB}" srcOrd="5" destOrd="0" presId="urn:microsoft.com/office/officeart/2005/8/layout/process1"/>
    <dgm:cxn modelId="{F1ECDA3B-BF5C-3142-8654-09094ED91122}" type="presParOf" srcId="{FC664BCA-8569-6142-B008-B9654AF035BB}" destId="{5FD242EE-0E63-AB48-B452-C17E7302851F}" srcOrd="0" destOrd="0" presId="urn:microsoft.com/office/officeart/2005/8/layout/process1"/>
    <dgm:cxn modelId="{7FACC54C-521A-894B-9D28-DB6778863197}" type="presParOf" srcId="{5D9BB430-4B0A-8644-B8BF-49D0EBC1E75E}" destId="{92E5650D-295E-3148-9649-82C323F29A03}" srcOrd="6" destOrd="0" presId="urn:microsoft.com/office/officeart/2005/8/layout/process1"/>
    <dgm:cxn modelId="{E44FC79D-7E83-034D-89C0-869DA210D68D}" type="presParOf" srcId="{5D9BB430-4B0A-8644-B8BF-49D0EBC1E75E}" destId="{F47E9C13-DDF3-8E46-93EB-EDE1EE521310}" srcOrd="7" destOrd="0" presId="urn:microsoft.com/office/officeart/2005/8/layout/process1"/>
    <dgm:cxn modelId="{7C7A6C87-B008-DA4F-A618-D88FAD1739C0}" type="presParOf" srcId="{F47E9C13-DDF3-8E46-93EB-EDE1EE521310}" destId="{01A2D9C5-993F-8246-AAA2-E5299F66E58E}" srcOrd="0" destOrd="0" presId="urn:microsoft.com/office/officeart/2005/8/layout/process1"/>
    <dgm:cxn modelId="{38BE5A08-0FB2-6A4C-9CC8-67A93BDE9ED6}" type="presParOf" srcId="{5D9BB430-4B0A-8644-B8BF-49D0EBC1E75E}" destId="{4A02B563-8D59-F544-804A-4E8F00FE0E11}"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28F69411-3107-2244-B08B-113A27749214}" type="doc">
      <dgm:prSet loTypeId="urn:microsoft.com/office/officeart/2005/8/layout/process1" loCatId="" qsTypeId="urn:microsoft.com/office/officeart/2005/8/quickstyle/simple4" qsCatId="simple" csTypeId="urn:microsoft.com/office/officeart/2005/8/colors/accent1_2" csCatId="accent1" phldr="1"/>
      <dgm:spPr/>
    </dgm:pt>
    <dgm:pt modelId="{AA9E8343-294B-EE45-A50C-1D2E796DBA1B}">
      <dgm:prSet phldrT="[Text]"/>
      <dgm:spPr/>
      <dgm:t>
        <a:bodyPr/>
        <a:lstStyle/>
        <a:p>
          <a:r>
            <a:rPr lang="en-US"/>
            <a:t>Perform patient ID and unit checks	</a:t>
          </a:r>
        </a:p>
      </dgm:t>
    </dgm:pt>
    <dgm:pt modelId="{C20B3BC1-D656-A74D-B418-9C79365B45BD}" type="parTrans" cxnId="{89E9384E-23A7-1840-A70E-A2CB984611A3}">
      <dgm:prSet/>
      <dgm:spPr/>
      <dgm:t>
        <a:bodyPr/>
        <a:lstStyle/>
        <a:p>
          <a:endParaRPr lang="en-US"/>
        </a:p>
      </dgm:t>
    </dgm:pt>
    <dgm:pt modelId="{C0156DCA-5E22-064F-997F-D0E742497213}" type="sibTrans" cxnId="{89E9384E-23A7-1840-A70E-A2CB984611A3}">
      <dgm:prSet/>
      <dgm:spPr/>
      <dgm:t>
        <a:bodyPr/>
        <a:lstStyle/>
        <a:p>
          <a:endParaRPr lang="en-US"/>
        </a:p>
      </dgm:t>
    </dgm:pt>
    <dgm:pt modelId="{0A6B55AB-22E9-D64A-B73C-F4E703C1F8A3}">
      <dgm:prSet phldrT="[Text]"/>
      <dgm:spPr/>
      <dgm:t>
        <a:bodyPr/>
        <a:lstStyle/>
        <a:p>
          <a:r>
            <a:rPr lang="en-US"/>
            <a:t>Patient vitals	</a:t>
          </a:r>
        </a:p>
      </dgm:t>
    </dgm:pt>
    <dgm:pt modelId="{C978BBFC-4B3C-E548-B648-33F7FC21E497}" type="parTrans" cxnId="{BF178830-083E-6D46-BE9F-A429DCE8ED65}">
      <dgm:prSet/>
      <dgm:spPr/>
      <dgm:t>
        <a:bodyPr/>
        <a:lstStyle/>
        <a:p>
          <a:endParaRPr lang="en-US"/>
        </a:p>
      </dgm:t>
    </dgm:pt>
    <dgm:pt modelId="{B9F5C1BE-F3B1-0449-A3CB-C55A33AABA56}" type="sibTrans" cxnId="{BF178830-083E-6D46-BE9F-A429DCE8ED65}">
      <dgm:prSet/>
      <dgm:spPr/>
      <dgm:t>
        <a:bodyPr/>
        <a:lstStyle/>
        <a:p>
          <a:endParaRPr lang="en-US"/>
        </a:p>
      </dgm:t>
    </dgm:pt>
    <dgm:pt modelId="{F29D8B14-3FE0-BF4C-BC2D-47F6D1CF53F7}">
      <dgm:prSet phldrT="[Text]"/>
      <dgm:spPr/>
      <dgm:t>
        <a:bodyPr/>
        <a:lstStyle/>
        <a:p>
          <a:r>
            <a:rPr lang="en-US"/>
            <a:t>Prime IV</a:t>
          </a:r>
        </a:p>
      </dgm:t>
    </dgm:pt>
    <dgm:pt modelId="{9910F038-179D-654B-9A15-00FD413A1D26}" type="parTrans" cxnId="{BD651B6A-2330-1749-92C6-C5AF3820815B}">
      <dgm:prSet/>
      <dgm:spPr/>
      <dgm:t>
        <a:bodyPr/>
        <a:lstStyle/>
        <a:p>
          <a:endParaRPr lang="en-US"/>
        </a:p>
      </dgm:t>
    </dgm:pt>
    <dgm:pt modelId="{DDAAD2AE-2392-8C40-847D-EAD4ED27B4ED}" type="sibTrans" cxnId="{BD651B6A-2330-1749-92C6-C5AF3820815B}">
      <dgm:prSet/>
      <dgm:spPr/>
      <dgm:t>
        <a:bodyPr/>
        <a:lstStyle/>
        <a:p>
          <a:endParaRPr lang="en-US"/>
        </a:p>
      </dgm:t>
    </dgm:pt>
    <dgm:pt modelId="{192652EE-9987-6044-AE15-455CEFF807EA}">
      <dgm:prSet/>
      <dgm:spPr/>
      <dgm:t>
        <a:bodyPr/>
        <a:lstStyle/>
        <a:p>
          <a:r>
            <a:rPr lang="en-US"/>
            <a:t>Transfuse</a:t>
          </a:r>
        </a:p>
      </dgm:t>
    </dgm:pt>
    <dgm:pt modelId="{52D8695E-8076-E842-BD25-0DDCE5ABC93F}" type="parTrans" cxnId="{D0F9DA02-5674-754D-992D-A64DE4E874D3}">
      <dgm:prSet/>
      <dgm:spPr/>
      <dgm:t>
        <a:bodyPr/>
        <a:lstStyle/>
        <a:p>
          <a:endParaRPr lang="en-US"/>
        </a:p>
      </dgm:t>
    </dgm:pt>
    <dgm:pt modelId="{02CA24FB-2113-C342-AA73-5F0947B9B933}" type="sibTrans" cxnId="{D0F9DA02-5674-754D-992D-A64DE4E874D3}">
      <dgm:prSet/>
      <dgm:spPr/>
      <dgm:t>
        <a:bodyPr/>
        <a:lstStyle/>
        <a:p>
          <a:endParaRPr lang="en-US"/>
        </a:p>
      </dgm:t>
    </dgm:pt>
    <dgm:pt modelId="{2C60BB6B-1342-6F4F-B2F2-435CA2F6C72B}" type="pres">
      <dgm:prSet presAssocID="{28F69411-3107-2244-B08B-113A27749214}" presName="Name0" presStyleCnt="0">
        <dgm:presLayoutVars>
          <dgm:dir/>
          <dgm:resizeHandles val="exact"/>
        </dgm:presLayoutVars>
      </dgm:prSet>
      <dgm:spPr/>
    </dgm:pt>
    <dgm:pt modelId="{C224C8DC-0752-9646-845D-3929675D8ED2}" type="pres">
      <dgm:prSet presAssocID="{AA9E8343-294B-EE45-A50C-1D2E796DBA1B}" presName="node" presStyleLbl="node1" presStyleIdx="0" presStyleCnt="4">
        <dgm:presLayoutVars>
          <dgm:bulletEnabled val="1"/>
        </dgm:presLayoutVars>
      </dgm:prSet>
      <dgm:spPr/>
    </dgm:pt>
    <dgm:pt modelId="{535CE7C4-4A2F-FB4F-B276-4E4743AC21A2}" type="pres">
      <dgm:prSet presAssocID="{C0156DCA-5E22-064F-997F-D0E742497213}" presName="sibTrans" presStyleLbl="sibTrans2D1" presStyleIdx="0" presStyleCnt="3"/>
      <dgm:spPr/>
    </dgm:pt>
    <dgm:pt modelId="{7C6B701A-2CA3-2D44-AD20-98A3014451CA}" type="pres">
      <dgm:prSet presAssocID="{C0156DCA-5E22-064F-997F-D0E742497213}" presName="connectorText" presStyleLbl="sibTrans2D1" presStyleIdx="0" presStyleCnt="3"/>
      <dgm:spPr/>
    </dgm:pt>
    <dgm:pt modelId="{DA4DAD55-1E42-CA49-8508-161E5C99371E}" type="pres">
      <dgm:prSet presAssocID="{0A6B55AB-22E9-D64A-B73C-F4E703C1F8A3}" presName="node" presStyleLbl="node1" presStyleIdx="1" presStyleCnt="4">
        <dgm:presLayoutVars>
          <dgm:bulletEnabled val="1"/>
        </dgm:presLayoutVars>
      </dgm:prSet>
      <dgm:spPr/>
    </dgm:pt>
    <dgm:pt modelId="{3117728F-C24F-FA45-BC58-DA310379B290}" type="pres">
      <dgm:prSet presAssocID="{B9F5C1BE-F3B1-0449-A3CB-C55A33AABA56}" presName="sibTrans" presStyleLbl="sibTrans2D1" presStyleIdx="1" presStyleCnt="3"/>
      <dgm:spPr/>
    </dgm:pt>
    <dgm:pt modelId="{8366CDF2-1D91-1249-8BF4-381BB104D5AE}" type="pres">
      <dgm:prSet presAssocID="{B9F5C1BE-F3B1-0449-A3CB-C55A33AABA56}" presName="connectorText" presStyleLbl="sibTrans2D1" presStyleIdx="1" presStyleCnt="3"/>
      <dgm:spPr/>
    </dgm:pt>
    <dgm:pt modelId="{95F5F019-1D79-1F4C-8770-900204B38C3F}" type="pres">
      <dgm:prSet presAssocID="{F29D8B14-3FE0-BF4C-BC2D-47F6D1CF53F7}" presName="node" presStyleLbl="node1" presStyleIdx="2" presStyleCnt="4">
        <dgm:presLayoutVars>
          <dgm:bulletEnabled val="1"/>
        </dgm:presLayoutVars>
      </dgm:prSet>
      <dgm:spPr/>
    </dgm:pt>
    <dgm:pt modelId="{39EBE645-F08D-F941-823F-EA58731F8C55}" type="pres">
      <dgm:prSet presAssocID="{DDAAD2AE-2392-8C40-847D-EAD4ED27B4ED}" presName="sibTrans" presStyleLbl="sibTrans2D1" presStyleIdx="2" presStyleCnt="3"/>
      <dgm:spPr/>
    </dgm:pt>
    <dgm:pt modelId="{B16E0D21-AA1D-CF4F-B9C7-9CDC9F1DEC56}" type="pres">
      <dgm:prSet presAssocID="{DDAAD2AE-2392-8C40-847D-EAD4ED27B4ED}" presName="connectorText" presStyleLbl="sibTrans2D1" presStyleIdx="2" presStyleCnt="3"/>
      <dgm:spPr/>
    </dgm:pt>
    <dgm:pt modelId="{89207C75-61A0-F949-AEAC-1EA36B75D75E}" type="pres">
      <dgm:prSet presAssocID="{192652EE-9987-6044-AE15-455CEFF807EA}" presName="node" presStyleLbl="node1" presStyleIdx="3" presStyleCnt="4">
        <dgm:presLayoutVars>
          <dgm:bulletEnabled val="1"/>
        </dgm:presLayoutVars>
      </dgm:prSet>
      <dgm:spPr/>
    </dgm:pt>
  </dgm:ptLst>
  <dgm:cxnLst>
    <dgm:cxn modelId="{D0F9DA02-5674-754D-992D-A64DE4E874D3}" srcId="{28F69411-3107-2244-B08B-113A27749214}" destId="{192652EE-9987-6044-AE15-455CEFF807EA}" srcOrd="3" destOrd="0" parTransId="{52D8695E-8076-E842-BD25-0DDCE5ABC93F}" sibTransId="{02CA24FB-2113-C342-AA73-5F0947B9B933}"/>
    <dgm:cxn modelId="{682A9716-48D7-6F47-9345-77DD25E6B160}" type="presOf" srcId="{192652EE-9987-6044-AE15-455CEFF807EA}" destId="{89207C75-61A0-F949-AEAC-1EA36B75D75E}" srcOrd="0" destOrd="0" presId="urn:microsoft.com/office/officeart/2005/8/layout/process1"/>
    <dgm:cxn modelId="{22B4791A-8DC2-1E4C-9720-064FF4FF8D15}" type="presOf" srcId="{DDAAD2AE-2392-8C40-847D-EAD4ED27B4ED}" destId="{B16E0D21-AA1D-CF4F-B9C7-9CDC9F1DEC56}" srcOrd="1" destOrd="0" presId="urn:microsoft.com/office/officeart/2005/8/layout/process1"/>
    <dgm:cxn modelId="{BF178830-083E-6D46-BE9F-A429DCE8ED65}" srcId="{28F69411-3107-2244-B08B-113A27749214}" destId="{0A6B55AB-22E9-D64A-B73C-F4E703C1F8A3}" srcOrd="1" destOrd="0" parTransId="{C978BBFC-4B3C-E548-B648-33F7FC21E497}" sibTransId="{B9F5C1BE-F3B1-0449-A3CB-C55A33AABA56}"/>
    <dgm:cxn modelId="{BD651B6A-2330-1749-92C6-C5AF3820815B}" srcId="{28F69411-3107-2244-B08B-113A27749214}" destId="{F29D8B14-3FE0-BF4C-BC2D-47F6D1CF53F7}" srcOrd="2" destOrd="0" parTransId="{9910F038-179D-654B-9A15-00FD413A1D26}" sibTransId="{DDAAD2AE-2392-8C40-847D-EAD4ED27B4ED}"/>
    <dgm:cxn modelId="{89E9384E-23A7-1840-A70E-A2CB984611A3}" srcId="{28F69411-3107-2244-B08B-113A27749214}" destId="{AA9E8343-294B-EE45-A50C-1D2E796DBA1B}" srcOrd="0" destOrd="0" parTransId="{C20B3BC1-D656-A74D-B418-9C79365B45BD}" sibTransId="{C0156DCA-5E22-064F-997F-D0E742497213}"/>
    <dgm:cxn modelId="{8EF9294F-BE98-6541-B1B6-A5AAF786711E}" type="presOf" srcId="{F29D8B14-3FE0-BF4C-BC2D-47F6D1CF53F7}" destId="{95F5F019-1D79-1F4C-8770-900204B38C3F}" srcOrd="0" destOrd="0" presId="urn:microsoft.com/office/officeart/2005/8/layout/process1"/>
    <dgm:cxn modelId="{D713EA74-7A82-6548-B311-2519A966160E}" type="presOf" srcId="{B9F5C1BE-F3B1-0449-A3CB-C55A33AABA56}" destId="{8366CDF2-1D91-1249-8BF4-381BB104D5AE}" srcOrd="1" destOrd="0" presId="urn:microsoft.com/office/officeart/2005/8/layout/process1"/>
    <dgm:cxn modelId="{C7F1897D-CA5A-5047-A0FE-C2B48669011C}" type="presOf" srcId="{DDAAD2AE-2392-8C40-847D-EAD4ED27B4ED}" destId="{39EBE645-F08D-F941-823F-EA58731F8C55}" srcOrd="0" destOrd="0" presId="urn:microsoft.com/office/officeart/2005/8/layout/process1"/>
    <dgm:cxn modelId="{51E10F81-EB47-2841-BDBD-0660B7B03FB0}" type="presOf" srcId="{C0156DCA-5E22-064F-997F-D0E742497213}" destId="{7C6B701A-2CA3-2D44-AD20-98A3014451CA}" srcOrd="1" destOrd="0" presId="urn:microsoft.com/office/officeart/2005/8/layout/process1"/>
    <dgm:cxn modelId="{79DF3DAF-DF8C-A34B-A790-5A0F67ED9FD7}" type="presOf" srcId="{B9F5C1BE-F3B1-0449-A3CB-C55A33AABA56}" destId="{3117728F-C24F-FA45-BC58-DA310379B290}" srcOrd="0" destOrd="0" presId="urn:microsoft.com/office/officeart/2005/8/layout/process1"/>
    <dgm:cxn modelId="{0D0314BD-4A4B-1449-AA64-CC5510661A9C}" type="presOf" srcId="{C0156DCA-5E22-064F-997F-D0E742497213}" destId="{535CE7C4-4A2F-FB4F-B276-4E4743AC21A2}" srcOrd="0" destOrd="0" presId="urn:microsoft.com/office/officeart/2005/8/layout/process1"/>
    <dgm:cxn modelId="{CB4266D8-131B-284F-A354-D0FF68DD60F2}" type="presOf" srcId="{28F69411-3107-2244-B08B-113A27749214}" destId="{2C60BB6B-1342-6F4F-B2F2-435CA2F6C72B}" srcOrd="0" destOrd="0" presId="urn:microsoft.com/office/officeart/2005/8/layout/process1"/>
    <dgm:cxn modelId="{E40DC0E6-E684-D74F-8241-2084D110A721}" type="presOf" srcId="{AA9E8343-294B-EE45-A50C-1D2E796DBA1B}" destId="{C224C8DC-0752-9646-845D-3929675D8ED2}" srcOrd="0" destOrd="0" presId="urn:microsoft.com/office/officeart/2005/8/layout/process1"/>
    <dgm:cxn modelId="{3E5814ED-7A6A-E541-B23A-0FFEB69943C9}" type="presOf" srcId="{0A6B55AB-22E9-D64A-B73C-F4E703C1F8A3}" destId="{DA4DAD55-1E42-CA49-8508-161E5C99371E}" srcOrd="0" destOrd="0" presId="urn:microsoft.com/office/officeart/2005/8/layout/process1"/>
    <dgm:cxn modelId="{57CD56DA-B66B-A640-8EE9-738A88DBD480}" type="presParOf" srcId="{2C60BB6B-1342-6F4F-B2F2-435CA2F6C72B}" destId="{C224C8DC-0752-9646-845D-3929675D8ED2}" srcOrd="0" destOrd="0" presId="urn:microsoft.com/office/officeart/2005/8/layout/process1"/>
    <dgm:cxn modelId="{EA7F965D-4B22-1A48-8532-31FC09A1152E}" type="presParOf" srcId="{2C60BB6B-1342-6F4F-B2F2-435CA2F6C72B}" destId="{535CE7C4-4A2F-FB4F-B276-4E4743AC21A2}" srcOrd="1" destOrd="0" presId="urn:microsoft.com/office/officeart/2005/8/layout/process1"/>
    <dgm:cxn modelId="{25F23557-79BD-A549-8894-8BA7471A20DA}" type="presParOf" srcId="{535CE7C4-4A2F-FB4F-B276-4E4743AC21A2}" destId="{7C6B701A-2CA3-2D44-AD20-98A3014451CA}" srcOrd="0" destOrd="0" presId="urn:microsoft.com/office/officeart/2005/8/layout/process1"/>
    <dgm:cxn modelId="{E08A79C3-347A-564D-98EA-A0EA61EC5B73}" type="presParOf" srcId="{2C60BB6B-1342-6F4F-B2F2-435CA2F6C72B}" destId="{DA4DAD55-1E42-CA49-8508-161E5C99371E}" srcOrd="2" destOrd="0" presId="urn:microsoft.com/office/officeart/2005/8/layout/process1"/>
    <dgm:cxn modelId="{4F1247CF-1A3C-E144-811B-4D918A2684F1}" type="presParOf" srcId="{2C60BB6B-1342-6F4F-B2F2-435CA2F6C72B}" destId="{3117728F-C24F-FA45-BC58-DA310379B290}" srcOrd="3" destOrd="0" presId="urn:microsoft.com/office/officeart/2005/8/layout/process1"/>
    <dgm:cxn modelId="{99FC748A-7D74-5341-9032-029640EBE120}" type="presParOf" srcId="{3117728F-C24F-FA45-BC58-DA310379B290}" destId="{8366CDF2-1D91-1249-8BF4-381BB104D5AE}" srcOrd="0" destOrd="0" presId="urn:microsoft.com/office/officeart/2005/8/layout/process1"/>
    <dgm:cxn modelId="{81DBB52F-D970-B749-A21C-7BD615AADA4D}" type="presParOf" srcId="{2C60BB6B-1342-6F4F-B2F2-435CA2F6C72B}" destId="{95F5F019-1D79-1F4C-8770-900204B38C3F}" srcOrd="4" destOrd="0" presId="urn:microsoft.com/office/officeart/2005/8/layout/process1"/>
    <dgm:cxn modelId="{377804C3-57DA-1A42-A179-4CD1C3509588}" type="presParOf" srcId="{2C60BB6B-1342-6F4F-B2F2-435CA2F6C72B}" destId="{39EBE645-F08D-F941-823F-EA58731F8C55}" srcOrd="5" destOrd="0" presId="urn:microsoft.com/office/officeart/2005/8/layout/process1"/>
    <dgm:cxn modelId="{65E488A8-1178-3C4C-B1EF-9C3F58A4EE1E}" type="presParOf" srcId="{39EBE645-F08D-F941-823F-EA58731F8C55}" destId="{B16E0D21-AA1D-CF4F-B9C7-9CDC9F1DEC56}" srcOrd="0" destOrd="0" presId="urn:microsoft.com/office/officeart/2005/8/layout/process1"/>
    <dgm:cxn modelId="{962FDA4D-CD82-0944-A110-DF841BF2689F}" type="presParOf" srcId="{2C60BB6B-1342-6F4F-B2F2-435CA2F6C72B}" destId="{89207C75-61A0-F949-AEAC-1EA36B75D75E}" srcOrd="6" destOrd="0" presId="urn:microsoft.com/office/officeart/2005/8/layout/process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AE48BA-7DB9-EB45-B624-566AE48A2D38}">
      <dsp:nvSpPr>
        <dsp:cNvPr id="0" name=""/>
        <dsp:cNvSpPr/>
      </dsp:nvSpPr>
      <dsp:spPr>
        <a:xfrm>
          <a:off x="2530"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Find neonatal approved unit and assign it to the patient</a:t>
          </a:r>
        </a:p>
      </dsp:txBody>
      <dsp:txXfrm>
        <a:off x="30601" y="2650086"/>
        <a:ext cx="902267" cy="1361255"/>
      </dsp:txXfrm>
    </dsp:sp>
    <dsp:sp modelId="{55D42463-4B3C-6C48-8DB1-46CE0BEAC936}">
      <dsp:nvSpPr>
        <dsp:cNvPr id="0" name=""/>
        <dsp:cNvSpPr/>
      </dsp:nvSpPr>
      <dsp:spPr>
        <a:xfrm>
          <a:off x="1056781"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056781" y="3259408"/>
        <a:ext cx="142227" cy="142611"/>
      </dsp:txXfrm>
    </dsp:sp>
    <dsp:sp modelId="{3AF3B722-308F-AD4C-9F97-C0D5EA509927}">
      <dsp:nvSpPr>
        <dsp:cNvPr id="0" name=""/>
        <dsp:cNvSpPr/>
      </dsp:nvSpPr>
      <dsp:spPr>
        <a:xfrm>
          <a:off x="1344303"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Weld the original unit to transfer pack bag</a:t>
          </a:r>
        </a:p>
      </dsp:txBody>
      <dsp:txXfrm>
        <a:off x="1372374" y="2650086"/>
        <a:ext cx="902267" cy="1361255"/>
      </dsp:txXfrm>
    </dsp:sp>
    <dsp:sp modelId="{E17D9533-06D8-EC41-8B5F-BA922B698EE5}">
      <dsp:nvSpPr>
        <dsp:cNvPr id="0" name=""/>
        <dsp:cNvSpPr/>
      </dsp:nvSpPr>
      <dsp:spPr>
        <a:xfrm>
          <a:off x="2398554"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398554" y="3259408"/>
        <a:ext cx="142227" cy="142611"/>
      </dsp:txXfrm>
    </dsp:sp>
    <dsp:sp modelId="{AADE3750-D1A8-A544-8C1C-0524CBE499E1}">
      <dsp:nvSpPr>
        <dsp:cNvPr id="0" name=""/>
        <dsp:cNvSpPr/>
      </dsp:nvSpPr>
      <dsp:spPr>
        <a:xfrm>
          <a:off x="2686076"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Hang original unit and clamp off other aliquot units not needed</a:t>
          </a:r>
        </a:p>
      </dsp:txBody>
      <dsp:txXfrm>
        <a:off x="2714147" y="2650086"/>
        <a:ext cx="902267" cy="1361255"/>
      </dsp:txXfrm>
    </dsp:sp>
    <dsp:sp modelId="{7850A99A-9F7D-1548-A389-66B8666B9F16}">
      <dsp:nvSpPr>
        <dsp:cNvPr id="0" name=""/>
        <dsp:cNvSpPr/>
      </dsp:nvSpPr>
      <dsp:spPr>
        <a:xfrm>
          <a:off x="3740327"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40327" y="3259408"/>
        <a:ext cx="142227" cy="142611"/>
      </dsp:txXfrm>
    </dsp:sp>
    <dsp:sp modelId="{B794568A-130E-C945-ABBD-781EB73DAF72}">
      <dsp:nvSpPr>
        <dsp:cNvPr id="0" name=""/>
        <dsp:cNvSpPr/>
      </dsp:nvSpPr>
      <dsp:spPr>
        <a:xfrm>
          <a:off x="4027849"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place aliquot bag on scale and zero the scale</a:t>
          </a:r>
        </a:p>
      </dsp:txBody>
      <dsp:txXfrm>
        <a:off x="4055920" y="2650086"/>
        <a:ext cx="902267" cy="1361255"/>
      </dsp:txXfrm>
    </dsp:sp>
    <dsp:sp modelId="{0DCE8ED0-F65C-F74D-837D-D9C9AD082497}">
      <dsp:nvSpPr>
        <dsp:cNvPr id="0" name=""/>
        <dsp:cNvSpPr/>
      </dsp:nvSpPr>
      <dsp:spPr>
        <a:xfrm>
          <a:off x="5082100"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082100" y="3259408"/>
        <a:ext cx="142227" cy="142611"/>
      </dsp:txXfrm>
    </dsp:sp>
    <dsp:sp modelId="{6B1D2651-C518-8F4F-8525-4A2A087E6880}">
      <dsp:nvSpPr>
        <dsp:cNvPr id="0" name=""/>
        <dsp:cNvSpPr/>
      </dsp:nvSpPr>
      <dsp:spPr>
        <a:xfrm>
          <a:off x="5369622"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allow blood to flow into chosen aliquot bag (add 10 grams to ordered amount)</a:t>
          </a:r>
        </a:p>
      </dsp:txBody>
      <dsp:txXfrm>
        <a:off x="5397693" y="2650086"/>
        <a:ext cx="902267" cy="1361255"/>
      </dsp:txXfrm>
    </dsp:sp>
    <dsp:sp modelId="{415D9318-4AB4-9442-A948-22DD48C11BE2}">
      <dsp:nvSpPr>
        <dsp:cNvPr id="0" name=""/>
        <dsp:cNvSpPr/>
      </dsp:nvSpPr>
      <dsp:spPr>
        <a:xfrm>
          <a:off x="6423873"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6423873" y="3259408"/>
        <a:ext cx="142227" cy="142611"/>
      </dsp:txXfrm>
    </dsp:sp>
    <dsp:sp modelId="{F47C59AD-82E8-294A-88F7-631FD3492994}">
      <dsp:nvSpPr>
        <dsp:cNvPr id="0" name=""/>
        <dsp:cNvSpPr/>
      </dsp:nvSpPr>
      <dsp:spPr>
        <a:xfrm>
          <a:off x="6711395"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a:t>Seal and separate aliquot bag from original unit </a:t>
          </a:r>
        </a:p>
      </dsp:txBody>
      <dsp:txXfrm>
        <a:off x="6739466" y="2650086"/>
        <a:ext cx="902267" cy="1361255"/>
      </dsp:txXfrm>
    </dsp:sp>
    <dsp:sp modelId="{CC18DC7D-DC49-E14C-8EAE-472D9F2E610D}">
      <dsp:nvSpPr>
        <dsp:cNvPr id="0" name=""/>
        <dsp:cNvSpPr/>
      </dsp:nvSpPr>
      <dsp:spPr>
        <a:xfrm>
          <a:off x="7765646" y="3211871"/>
          <a:ext cx="203182" cy="237685"/>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7765646" y="3259408"/>
        <a:ext cx="142227" cy="142611"/>
      </dsp:txXfrm>
    </dsp:sp>
    <dsp:sp modelId="{177B8C1A-8ABC-7F44-9D05-95804420101D}">
      <dsp:nvSpPr>
        <dsp:cNvPr id="0" name=""/>
        <dsp:cNvSpPr/>
      </dsp:nvSpPr>
      <dsp:spPr>
        <a:xfrm>
          <a:off x="8053168" y="2622015"/>
          <a:ext cx="958409" cy="141739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n-US" sz="1200" kern="1200" dirty="0"/>
            <a:t>Label aliquot unit</a:t>
          </a:r>
        </a:p>
      </dsp:txBody>
      <dsp:txXfrm>
        <a:off x="8081239" y="2650086"/>
        <a:ext cx="902267" cy="1361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81EB83C-DFF3-D540-94C8-7A8D8C80AF85}">
      <dsp:nvSpPr>
        <dsp:cNvPr id="0" name=""/>
        <dsp:cNvSpPr/>
      </dsp:nvSpPr>
      <dsp:spPr>
        <a:xfrm>
          <a:off x="3117" y="1712275"/>
          <a:ext cx="966530" cy="1159270"/>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Perform patient ID and unit checks</a:t>
          </a:r>
        </a:p>
      </dsp:txBody>
      <dsp:txXfrm>
        <a:off x="31426" y="1740584"/>
        <a:ext cx="909912" cy="1102652"/>
      </dsp:txXfrm>
    </dsp:sp>
    <dsp:sp modelId="{DAC65E61-10A7-C647-94A7-1F77D7ADD380}">
      <dsp:nvSpPr>
        <dsp:cNvPr id="0" name=""/>
        <dsp:cNvSpPr/>
      </dsp:nvSpPr>
      <dsp:spPr>
        <a:xfrm>
          <a:off x="1066301" y="2172061"/>
          <a:ext cx="204904" cy="23969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066301" y="2220001"/>
        <a:ext cx="143433" cy="143819"/>
      </dsp:txXfrm>
    </dsp:sp>
    <dsp:sp modelId="{DC781233-3C06-5846-8B7F-1F8E806F0966}">
      <dsp:nvSpPr>
        <dsp:cNvPr id="0" name=""/>
        <dsp:cNvSpPr/>
      </dsp:nvSpPr>
      <dsp:spPr>
        <a:xfrm>
          <a:off x="1356260" y="1712275"/>
          <a:ext cx="966530" cy="1159270"/>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a:t>Patient vitals</a:t>
          </a:r>
        </a:p>
      </dsp:txBody>
      <dsp:txXfrm>
        <a:off x="1384569" y="1740584"/>
        <a:ext cx="909912" cy="1102652"/>
      </dsp:txXfrm>
    </dsp:sp>
    <dsp:sp modelId="{53DBA333-23CA-C14A-9F44-640B83058EA7}">
      <dsp:nvSpPr>
        <dsp:cNvPr id="0" name=""/>
        <dsp:cNvSpPr/>
      </dsp:nvSpPr>
      <dsp:spPr>
        <a:xfrm>
          <a:off x="2419444" y="2172061"/>
          <a:ext cx="204904" cy="23969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419444" y="2220001"/>
        <a:ext cx="143433" cy="143819"/>
      </dsp:txXfrm>
    </dsp:sp>
    <dsp:sp modelId="{60D0D7D3-3E7D-B144-A8FC-74207656F30B}">
      <dsp:nvSpPr>
        <dsp:cNvPr id="0" name=""/>
        <dsp:cNvSpPr/>
      </dsp:nvSpPr>
      <dsp:spPr>
        <a:xfrm>
          <a:off x="2709403" y="1712275"/>
          <a:ext cx="966530" cy="1159270"/>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Attach syringe to aliquot and filter blood </a:t>
          </a:r>
        </a:p>
      </dsp:txBody>
      <dsp:txXfrm>
        <a:off x="2737712" y="1740584"/>
        <a:ext cx="909912" cy="1102652"/>
      </dsp:txXfrm>
    </dsp:sp>
    <dsp:sp modelId="{6AEEB864-8F9A-034C-8CBA-D35758995187}">
      <dsp:nvSpPr>
        <dsp:cNvPr id="0" name=""/>
        <dsp:cNvSpPr/>
      </dsp:nvSpPr>
      <dsp:spPr>
        <a:xfrm>
          <a:off x="3772586" y="2172061"/>
          <a:ext cx="204904" cy="23969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3772586" y="2220001"/>
        <a:ext cx="143433" cy="143819"/>
      </dsp:txXfrm>
    </dsp:sp>
    <dsp:sp modelId="{0B63AA44-FC2B-3B4F-B72E-690E3DB465DB}">
      <dsp:nvSpPr>
        <dsp:cNvPr id="0" name=""/>
        <dsp:cNvSpPr/>
      </dsp:nvSpPr>
      <dsp:spPr>
        <a:xfrm>
          <a:off x="4062545" y="1712275"/>
          <a:ext cx="966530" cy="1159270"/>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Prime IV line</a:t>
          </a:r>
        </a:p>
      </dsp:txBody>
      <dsp:txXfrm>
        <a:off x="4090854" y="1740584"/>
        <a:ext cx="909912" cy="1102652"/>
      </dsp:txXfrm>
    </dsp:sp>
    <dsp:sp modelId="{2BF8BB08-B2E7-1540-865E-7DB582CDAAA4}">
      <dsp:nvSpPr>
        <dsp:cNvPr id="0" name=""/>
        <dsp:cNvSpPr/>
      </dsp:nvSpPr>
      <dsp:spPr>
        <a:xfrm>
          <a:off x="5125729" y="2172061"/>
          <a:ext cx="204904" cy="23969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125729" y="2220001"/>
        <a:ext cx="143433" cy="143819"/>
      </dsp:txXfrm>
    </dsp:sp>
    <dsp:sp modelId="{C03B4C2D-675A-8D4D-B44C-71F1723F6FEA}">
      <dsp:nvSpPr>
        <dsp:cNvPr id="0" name=""/>
        <dsp:cNvSpPr/>
      </dsp:nvSpPr>
      <dsp:spPr>
        <a:xfrm>
          <a:off x="5415688" y="1712275"/>
          <a:ext cx="966530" cy="1159270"/>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US" sz="1500" kern="1200" dirty="0"/>
            <a:t>Transfuse</a:t>
          </a:r>
        </a:p>
      </dsp:txBody>
      <dsp:txXfrm>
        <a:off x="5443997" y="1740584"/>
        <a:ext cx="909912" cy="1102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167D4F1-F638-9441-9741-5105C38A87AF}">
      <dsp:nvSpPr>
        <dsp:cNvPr id="0" name=""/>
        <dsp:cNvSpPr/>
      </dsp:nvSpPr>
      <dsp:spPr>
        <a:xfrm>
          <a:off x="3388" y="1846412"/>
          <a:ext cx="1050520" cy="118983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Find approved neonatal unit and assign it to the patient</a:t>
          </a:r>
        </a:p>
      </dsp:txBody>
      <dsp:txXfrm>
        <a:off x="34157" y="1877181"/>
        <a:ext cx="988982" cy="1128299"/>
      </dsp:txXfrm>
    </dsp:sp>
    <dsp:sp modelId="{7D42E147-1600-0B4B-A833-08FBEE1E7A9B}">
      <dsp:nvSpPr>
        <dsp:cNvPr id="0" name=""/>
        <dsp:cNvSpPr/>
      </dsp:nvSpPr>
      <dsp:spPr>
        <a:xfrm>
          <a:off x="1158961" y="2311066"/>
          <a:ext cx="222710" cy="2605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1158961" y="2363172"/>
        <a:ext cx="155897" cy="156317"/>
      </dsp:txXfrm>
    </dsp:sp>
    <dsp:sp modelId="{0D2A6524-456A-B24A-B900-D952BA7E42ED}">
      <dsp:nvSpPr>
        <dsp:cNvPr id="0" name=""/>
        <dsp:cNvSpPr/>
      </dsp:nvSpPr>
      <dsp:spPr>
        <a:xfrm>
          <a:off x="1474117" y="1846412"/>
          <a:ext cx="1050520" cy="118983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Attach syringe to original unit</a:t>
          </a:r>
        </a:p>
      </dsp:txBody>
      <dsp:txXfrm>
        <a:off x="1504886" y="1877181"/>
        <a:ext cx="988982" cy="1128299"/>
      </dsp:txXfrm>
    </dsp:sp>
    <dsp:sp modelId="{B95149D1-C41E-7A46-931C-BEC819765EDA}">
      <dsp:nvSpPr>
        <dsp:cNvPr id="0" name=""/>
        <dsp:cNvSpPr/>
      </dsp:nvSpPr>
      <dsp:spPr>
        <a:xfrm>
          <a:off x="2629690" y="2311066"/>
          <a:ext cx="222710" cy="2605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2629690" y="2363172"/>
        <a:ext cx="155897" cy="156317"/>
      </dsp:txXfrm>
    </dsp:sp>
    <dsp:sp modelId="{4B1C6CDA-615B-6D4C-A266-EF39DD45162C}">
      <dsp:nvSpPr>
        <dsp:cNvPr id="0" name=""/>
        <dsp:cNvSpPr/>
      </dsp:nvSpPr>
      <dsp:spPr>
        <a:xfrm>
          <a:off x="2944846" y="1846412"/>
          <a:ext cx="1050520" cy="118983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Pull blood with syringe plunger through filter to desired amount</a:t>
          </a:r>
        </a:p>
      </dsp:txBody>
      <dsp:txXfrm>
        <a:off x="2975615" y="1877181"/>
        <a:ext cx="988982" cy="1128299"/>
      </dsp:txXfrm>
    </dsp:sp>
    <dsp:sp modelId="{FC664BCA-8569-6142-B008-B9654AF035BB}">
      <dsp:nvSpPr>
        <dsp:cNvPr id="0" name=""/>
        <dsp:cNvSpPr/>
      </dsp:nvSpPr>
      <dsp:spPr>
        <a:xfrm>
          <a:off x="4100419" y="2311066"/>
          <a:ext cx="222710" cy="2605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4100419" y="2363172"/>
        <a:ext cx="155897" cy="156317"/>
      </dsp:txXfrm>
    </dsp:sp>
    <dsp:sp modelId="{92E5650D-295E-3148-9649-82C323F29A03}">
      <dsp:nvSpPr>
        <dsp:cNvPr id="0" name=""/>
        <dsp:cNvSpPr/>
      </dsp:nvSpPr>
      <dsp:spPr>
        <a:xfrm>
          <a:off x="4415575" y="1846412"/>
          <a:ext cx="1050520" cy="118983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a:t>Seal and separate syringe from original  unit</a:t>
          </a:r>
        </a:p>
      </dsp:txBody>
      <dsp:txXfrm>
        <a:off x="4446344" y="1877181"/>
        <a:ext cx="988982" cy="1128299"/>
      </dsp:txXfrm>
    </dsp:sp>
    <dsp:sp modelId="{F47E9C13-DDF3-8E46-93EB-EDE1EE521310}">
      <dsp:nvSpPr>
        <dsp:cNvPr id="0" name=""/>
        <dsp:cNvSpPr/>
      </dsp:nvSpPr>
      <dsp:spPr>
        <a:xfrm>
          <a:off x="5571148" y="2311066"/>
          <a:ext cx="222710" cy="2605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en-US" sz="1000" kern="1200"/>
        </a:p>
      </dsp:txBody>
      <dsp:txXfrm>
        <a:off x="5571148" y="2363172"/>
        <a:ext cx="155897" cy="156317"/>
      </dsp:txXfrm>
    </dsp:sp>
    <dsp:sp modelId="{4A02B563-8D59-F544-804A-4E8F00FE0E11}">
      <dsp:nvSpPr>
        <dsp:cNvPr id="0" name=""/>
        <dsp:cNvSpPr/>
      </dsp:nvSpPr>
      <dsp:spPr>
        <a:xfrm>
          <a:off x="5886304" y="1846412"/>
          <a:ext cx="1050520" cy="1189837"/>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9530" tIns="49530" rIns="49530" bIns="49530" numCol="1" spcCol="1270" anchor="ctr" anchorCtr="0">
          <a:noAutofit/>
        </a:bodyPr>
        <a:lstStyle/>
        <a:p>
          <a:pPr marL="0" lvl="0" indent="0" algn="ctr" defTabSz="577850">
            <a:lnSpc>
              <a:spcPct val="90000"/>
            </a:lnSpc>
            <a:spcBef>
              <a:spcPct val="0"/>
            </a:spcBef>
            <a:spcAft>
              <a:spcPct val="35000"/>
            </a:spcAft>
            <a:buNone/>
          </a:pPr>
          <a:r>
            <a:rPr lang="en-US" sz="1300" kern="1200" dirty="0"/>
            <a:t>Label Syringe</a:t>
          </a:r>
        </a:p>
      </dsp:txBody>
      <dsp:txXfrm>
        <a:off x="5917073" y="1877181"/>
        <a:ext cx="988982" cy="112829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24C8DC-0752-9646-845D-3929675D8ED2}">
      <dsp:nvSpPr>
        <dsp:cNvPr id="0" name=""/>
        <dsp:cNvSpPr/>
      </dsp:nvSpPr>
      <dsp:spPr>
        <a:xfrm>
          <a:off x="2411" y="943003"/>
          <a:ext cx="1054149" cy="1314392"/>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Perform patient ID and unit checks	</a:t>
          </a:r>
        </a:p>
      </dsp:txBody>
      <dsp:txXfrm>
        <a:off x="33286" y="973878"/>
        <a:ext cx="992399" cy="1252642"/>
      </dsp:txXfrm>
    </dsp:sp>
    <dsp:sp modelId="{535CE7C4-4A2F-FB4F-B276-4E4743AC21A2}">
      <dsp:nvSpPr>
        <dsp:cNvPr id="0" name=""/>
        <dsp:cNvSpPr/>
      </dsp:nvSpPr>
      <dsp:spPr>
        <a:xfrm>
          <a:off x="1161975" y="1469485"/>
          <a:ext cx="223479" cy="2614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1161975" y="1521771"/>
        <a:ext cx="156435" cy="156857"/>
      </dsp:txXfrm>
    </dsp:sp>
    <dsp:sp modelId="{DA4DAD55-1E42-CA49-8508-161E5C99371E}">
      <dsp:nvSpPr>
        <dsp:cNvPr id="0" name=""/>
        <dsp:cNvSpPr/>
      </dsp:nvSpPr>
      <dsp:spPr>
        <a:xfrm>
          <a:off x="1478220" y="943003"/>
          <a:ext cx="1054149" cy="1314392"/>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Patient vitals	</a:t>
          </a:r>
        </a:p>
      </dsp:txBody>
      <dsp:txXfrm>
        <a:off x="1509095" y="973878"/>
        <a:ext cx="992399" cy="1252642"/>
      </dsp:txXfrm>
    </dsp:sp>
    <dsp:sp modelId="{3117728F-C24F-FA45-BC58-DA310379B290}">
      <dsp:nvSpPr>
        <dsp:cNvPr id="0" name=""/>
        <dsp:cNvSpPr/>
      </dsp:nvSpPr>
      <dsp:spPr>
        <a:xfrm>
          <a:off x="2637785" y="1469485"/>
          <a:ext cx="223479" cy="2614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2637785" y="1521771"/>
        <a:ext cx="156435" cy="156857"/>
      </dsp:txXfrm>
    </dsp:sp>
    <dsp:sp modelId="{95F5F019-1D79-1F4C-8770-900204B38C3F}">
      <dsp:nvSpPr>
        <dsp:cNvPr id="0" name=""/>
        <dsp:cNvSpPr/>
      </dsp:nvSpPr>
      <dsp:spPr>
        <a:xfrm>
          <a:off x="2954029" y="943003"/>
          <a:ext cx="1054149" cy="1314392"/>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Prime IV</a:t>
          </a:r>
        </a:p>
      </dsp:txBody>
      <dsp:txXfrm>
        <a:off x="2984904" y="973878"/>
        <a:ext cx="992399" cy="1252642"/>
      </dsp:txXfrm>
    </dsp:sp>
    <dsp:sp modelId="{39EBE645-F08D-F941-823F-EA58731F8C55}">
      <dsp:nvSpPr>
        <dsp:cNvPr id="0" name=""/>
        <dsp:cNvSpPr/>
      </dsp:nvSpPr>
      <dsp:spPr>
        <a:xfrm>
          <a:off x="4113594" y="1469485"/>
          <a:ext cx="223479" cy="261429"/>
        </a:xfrm>
        <a:prstGeom prst="rightArrow">
          <a:avLst>
            <a:gd name="adj1" fmla="val 60000"/>
            <a:gd name="adj2" fmla="val 50000"/>
          </a:avLst>
        </a:prstGeom>
        <a:gradFill rotWithShape="0">
          <a:gsLst>
            <a:gs pos="0">
              <a:schemeClr val="accent1">
                <a:tint val="60000"/>
                <a:hueOff val="0"/>
                <a:satOff val="0"/>
                <a:lumOff val="0"/>
                <a:alphaOff val="0"/>
                <a:tint val="83000"/>
                <a:shade val="100000"/>
                <a:alpha val="100000"/>
                <a:hueMod val="100000"/>
                <a:satMod val="220000"/>
                <a:lumMod val="90000"/>
              </a:schemeClr>
            </a:gs>
            <a:gs pos="76000">
              <a:schemeClr val="accent1">
                <a:tint val="60000"/>
                <a:hueOff val="0"/>
                <a:satOff val="0"/>
                <a:lumOff val="0"/>
                <a:alphaOff val="0"/>
                <a:shade val="100000"/>
              </a:schemeClr>
            </a:gs>
            <a:gs pos="100000">
              <a:schemeClr val="accent1">
                <a:tint val="60000"/>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488950">
            <a:lnSpc>
              <a:spcPct val="90000"/>
            </a:lnSpc>
            <a:spcBef>
              <a:spcPct val="0"/>
            </a:spcBef>
            <a:spcAft>
              <a:spcPct val="35000"/>
            </a:spcAft>
            <a:buNone/>
          </a:pPr>
          <a:endParaRPr lang="en-US" sz="1100" kern="1200"/>
        </a:p>
      </dsp:txBody>
      <dsp:txXfrm>
        <a:off x="4113594" y="1521771"/>
        <a:ext cx="156435" cy="156857"/>
      </dsp:txXfrm>
    </dsp:sp>
    <dsp:sp modelId="{89207C75-61A0-F949-AEAC-1EA36B75D75E}">
      <dsp:nvSpPr>
        <dsp:cNvPr id="0" name=""/>
        <dsp:cNvSpPr/>
      </dsp:nvSpPr>
      <dsp:spPr>
        <a:xfrm>
          <a:off x="4429839" y="943003"/>
          <a:ext cx="1054149" cy="1314392"/>
        </a:xfrm>
        <a:prstGeom prst="roundRect">
          <a:avLst>
            <a:gd name="adj" fmla="val 10000"/>
          </a:avLst>
        </a:prstGeom>
        <a:gradFill rotWithShape="0">
          <a:gsLst>
            <a:gs pos="0">
              <a:schemeClr val="accent1">
                <a:hueOff val="0"/>
                <a:satOff val="0"/>
                <a:lumOff val="0"/>
                <a:alphaOff val="0"/>
                <a:tint val="83000"/>
                <a:shade val="100000"/>
                <a:alpha val="100000"/>
                <a:hueMod val="100000"/>
                <a:satMod val="220000"/>
                <a:lumMod val="90000"/>
              </a:schemeClr>
            </a:gs>
            <a:gs pos="76000">
              <a:schemeClr val="accent1">
                <a:hueOff val="0"/>
                <a:satOff val="0"/>
                <a:lumOff val="0"/>
                <a:alphaOff val="0"/>
                <a:shade val="100000"/>
              </a:schemeClr>
            </a:gs>
            <a:gs pos="100000">
              <a:schemeClr val="accent1">
                <a:hueOff val="0"/>
                <a:satOff val="0"/>
                <a:lumOff val="0"/>
                <a:alphaOff val="0"/>
                <a:shade val="93000"/>
                <a:alpha val="100000"/>
                <a:satMod val="100000"/>
                <a:lumMod val="93000"/>
              </a:schemeClr>
            </a:gs>
          </a:gsLst>
          <a:path path="circle">
            <a:fillToRect l="15000" t="15000" r="100000" b="100000"/>
          </a:path>
        </a:gradFill>
        <a:ln>
          <a:noFill/>
        </a:ln>
        <a:effectLst>
          <a:outerShdw blurRad="38100" dist="381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t>Transfuse</a:t>
          </a:r>
        </a:p>
      </dsp:txBody>
      <dsp:txXfrm>
        <a:off x="4460714" y="973878"/>
        <a:ext cx="992399" cy="125264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CBF94A-C374-7F4D-8A7B-A535428EBF24}" type="datetimeFigureOut">
              <a:rPr lang="en-US" smtClean="0"/>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08E3F5-BF2A-6140-A7D2-968A3EFC4196}" type="slidenum">
              <a:rPr lang="en-US" smtClean="0"/>
              <a:t>‹#›</a:t>
            </a:fld>
            <a:endParaRPr lang="en-US"/>
          </a:p>
        </p:txBody>
      </p:sp>
    </p:spTree>
    <p:extLst>
      <p:ext uri="{BB962C8B-B14F-4D97-AF65-F5344CB8AC3E}">
        <p14:creationId xmlns:p14="http://schemas.microsoft.com/office/powerpoint/2010/main" val="319573840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Level 3 NICU means they can care for very small and very sick infants</a:t>
            </a:r>
          </a:p>
          <a:p>
            <a:r>
              <a:rPr lang="en-US" dirty="0"/>
              <a:t>Can</a:t>
            </a:r>
            <a:r>
              <a:rPr lang="en-US" baseline="0" dirty="0"/>
              <a:t> take care of premature babies born &lt;32 weeks gestation and less than 1500 grams (3.3 pounds)</a:t>
            </a:r>
          </a:p>
          <a:p>
            <a:r>
              <a:rPr lang="en-US" baseline="0" dirty="0"/>
              <a:t>22 beds at CMC</a:t>
            </a:r>
          </a:p>
          <a:p>
            <a:endParaRPr lang="en-US" dirty="0"/>
          </a:p>
        </p:txBody>
      </p:sp>
      <p:sp>
        <p:nvSpPr>
          <p:cNvPr id="4" name="Slide Number Placeholder 3"/>
          <p:cNvSpPr>
            <a:spLocks noGrp="1"/>
          </p:cNvSpPr>
          <p:nvPr>
            <p:ph type="sldNum" sz="quarter" idx="10"/>
          </p:nvPr>
        </p:nvSpPr>
        <p:spPr/>
        <p:txBody>
          <a:bodyPr/>
          <a:lstStyle/>
          <a:p>
            <a:fld id="{CC08E3F5-BF2A-6140-A7D2-968A3EFC4196}" type="slidenum">
              <a:rPr lang="en-US" smtClean="0"/>
              <a:t>3</a:t>
            </a:fld>
            <a:endParaRPr lang="en-US"/>
          </a:p>
        </p:txBody>
      </p:sp>
    </p:spTree>
    <p:extLst>
      <p:ext uri="{BB962C8B-B14F-4D97-AF65-F5344CB8AC3E}">
        <p14:creationId xmlns:p14="http://schemas.microsoft.com/office/powerpoint/2010/main" val="20443284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Reason they come</a:t>
            </a:r>
            <a:r>
              <a:rPr lang="en-US" baseline="0" dirty="0"/>
              <a:t> in a 4 pack is because you can keep them attached to the original unit and keep aliquoting. You shouldn’t expose neonates to multiple different units because it can cause really bad issues that can end in necrotic bowel syndrome and death.</a:t>
            </a:r>
            <a:endParaRPr lang="en-US" dirty="0"/>
          </a:p>
        </p:txBody>
      </p:sp>
      <p:sp>
        <p:nvSpPr>
          <p:cNvPr id="4" name="Slide Number Placeholder 3"/>
          <p:cNvSpPr>
            <a:spLocks noGrp="1"/>
          </p:cNvSpPr>
          <p:nvPr>
            <p:ph type="sldNum" sz="quarter" idx="10"/>
          </p:nvPr>
        </p:nvSpPr>
        <p:spPr/>
        <p:txBody>
          <a:bodyPr/>
          <a:lstStyle/>
          <a:p>
            <a:fld id="{CC08E3F5-BF2A-6140-A7D2-968A3EFC4196}" type="slidenum">
              <a:rPr lang="en-US" smtClean="0"/>
              <a:t>4</a:t>
            </a:fld>
            <a:endParaRPr lang="en-US"/>
          </a:p>
        </p:txBody>
      </p:sp>
    </p:spTree>
    <p:extLst>
      <p:ext uri="{BB962C8B-B14F-4D97-AF65-F5344CB8AC3E}">
        <p14:creationId xmlns:p14="http://schemas.microsoft.com/office/powerpoint/2010/main" val="15625097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a:t>TransferPack</a:t>
            </a:r>
            <a:r>
              <a:rPr lang="en-US" dirty="0"/>
              <a:t> Aliquot bags</a:t>
            </a:r>
          </a:p>
        </p:txBody>
      </p:sp>
      <p:sp>
        <p:nvSpPr>
          <p:cNvPr id="4" name="Slide Number Placeholder 3"/>
          <p:cNvSpPr>
            <a:spLocks noGrp="1"/>
          </p:cNvSpPr>
          <p:nvPr>
            <p:ph type="sldNum" sz="quarter" idx="10"/>
          </p:nvPr>
        </p:nvSpPr>
        <p:spPr/>
        <p:txBody>
          <a:bodyPr/>
          <a:lstStyle/>
          <a:p>
            <a:fld id="{CC08E3F5-BF2A-6140-A7D2-968A3EFC4196}" type="slidenum">
              <a:rPr lang="en-US" smtClean="0"/>
              <a:t>5</a:t>
            </a:fld>
            <a:endParaRPr lang="en-US"/>
          </a:p>
        </p:txBody>
      </p:sp>
    </p:spTree>
    <p:extLst>
      <p:ext uri="{BB962C8B-B14F-4D97-AF65-F5344CB8AC3E}">
        <p14:creationId xmlns:p14="http://schemas.microsoft.com/office/powerpoint/2010/main" val="8796888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Remember 1gram = 1 ml</a:t>
            </a:r>
            <a:r>
              <a:rPr lang="en-US" baseline="0" dirty="0"/>
              <a:t>. This is why we can use a scale to measure</a:t>
            </a:r>
            <a:endParaRPr lang="en-US" dirty="0"/>
          </a:p>
        </p:txBody>
      </p:sp>
      <p:sp>
        <p:nvSpPr>
          <p:cNvPr id="4" name="Slide Number Placeholder 3"/>
          <p:cNvSpPr>
            <a:spLocks noGrp="1"/>
          </p:cNvSpPr>
          <p:nvPr>
            <p:ph type="sldNum" sz="quarter" idx="10"/>
          </p:nvPr>
        </p:nvSpPr>
        <p:spPr/>
        <p:txBody>
          <a:bodyPr/>
          <a:lstStyle/>
          <a:p>
            <a:fld id="{CC08E3F5-BF2A-6140-A7D2-968A3EFC4196}" type="slidenum">
              <a:rPr lang="en-US" smtClean="0"/>
              <a:t>6</a:t>
            </a:fld>
            <a:endParaRPr lang="en-US"/>
          </a:p>
        </p:txBody>
      </p:sp>
    </p:spTree>
    <p:extLst>
      <p:ext uri="{BB962C8B-B14F-4D97-AF65-F5344CB8AC3E}">
        <p14:creationId xmlns:p14="http://schemas.microsoft.com/office/powerpoint/2010/main" val="3110883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F150D65-C64D-44FB-9152-4CC2DE0C9198}" type="datetime1">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2635EB0-D091-417E-ACD5-D65E1C7D8524}" type="datetime1">
              <a:rPr lang="en-US" smtClean="0"/>
              <a:pPr/>
              <a:t>4/15/2020</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FCA09F9-C7D6-4C52-A7E8-5101239A0BA2}" type="datetime1">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FFE64A4-35FB-42B6-9183-2C0CE0E36649}" type="datetime1">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A2683B9-6ECA-47FA-93CF-B124A0FAC208}" type="datetime1">
              <a:rPr lang="en-US" smtClean="0"/>
              <a:pPr/>
              <a:t>4/15/2020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EBEB0A-9E3D-4B14-9782-E2AE3DA60D96}" type="slidenum">
              <a:rPr lang="en-US" smtClean="0"/>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05FF66B-9476-4BB3-85E9-E01854F07F90}" type="datetime1">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6B23FBD-8F7D-4F85-8085-67BFDB05CB71}" type="datetime1">
              <a:rPr lang="en-US" smtClean="0"/>
              <a:pPr/>
              <a:t>4/15/2020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EBEB0A-9E3D-4B14-9782-E2AE3DA60D96}" type="slidenum">
              <a:rPr lang="en-US" smtClean="0"/>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65D789A-1220-4441-8676-44A034051BFD}" type="datetime1">
              <a:rPr lang="en-US" smtClean="0"/>
              <a:pPr/>
              <a:t>4/15/2020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98A266-E364-4B5E-98DD-432668182E1E}" type="datetime1">
              <a:rPr lang="en-US" smtClean="0"/>
              <a:pPr/>
              <a:t>4/15/2020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a:t>Click to edit Master title style</a:t>
            </a:r>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93F2040-9975-4642-A906-1DF87F8BE202}" type="datetime1">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52B4A-BA08-4841-AB08-A0D822ABC34D}" type="datetime1">
              <a:rPr lang="en-US" smtClean="0"/>
              <a:pPr/>
              <a:t>4/15/2020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EBEB0A-9E3D-4B14-9782-E2AE3DA60D96}"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fld id="{75D48070-6A81-47D0-9810-1540B9FEFF61}" type="datetime1">
              <a:rPr lang="en-US" smtClean="0"/>
              <a:pPr/>
              <a:t>4/15/2020</a:t>
            </a:fld>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endParaRPr lang="en-US" dirty="0"/>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fld id="{BFEBEB0A-9E3D-4B14-9782-E2AE3DA60D96}" type="slidenum">
              <a:rPr lang="en-US" smtClean="0"/>
              <a:pPr/>
              <a:t>‹#›</a:t>
            </a:fld>
            <a:endParaRPr lang="en-US" dirty="0"/>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spcBef>
          <a:spcPct val="0"/>
        </a:spcBef>
        <a:buNone/>
        <a:defRPr sz="54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l" defTabSz="914400" rtl="0"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l" defTabSz="914400" rtl="0"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l" defTabSz="914400" rtl="0"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l" defTabSz="914400" rtl="0"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diagramLayout" Target="../diagrams/layout4.xml"/><Relationship Id="rId3" Type="http://schemas.openxmlformats.org/officeDocument/2006/relationships/diagramLayout" Target="../diagrams/layout3.xml"/><Relationship Id="rId7" Type="http://schemas.openxmlformats.org/officeDocument/2006/relationships/diagramData" Target="../diagrams/data4.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11" Type="http://schemas.microsoft.com/office/2007/relationships/diagramDrawing" Target="../diagrams/drawing4.xml"/><Relationship Id="rId5" Type="http://schemas.openxmlformats.org/officeDocument/2006/relationships/diagramColors" Target="../diagrams/colors3.xml"/><Relationship Id="rId10" Type="http://schemas.openxmlformats.org/officeDocument/2006/relationships/diagramColors" Target="../diagrams/colors4.xml"/><Relationship Id="rId4" Type="http://schemas.openxmlformats.org/officeDocument/2006/relationships/diagramQuickStyle" Target="../diagrams/quickStyle3.xml"/><Relationship Id="rId9"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1999" y="3264818"/>
            <a:ext cx="8080205" cy="1524000"/>
          </a:xfrm>
        </p:spPr>
        <p:txBody>
          <a:bodyPr/>
          <a:lstStyle/>
          <a:p>
            <a:r>
              <a:rPr lang="en-US" sz="3600" b="1" dirty="0"/>
              <a:t>Benefits of Switching to Aliquot Syringes for Neonatal Blood Transfusions</a:t>
            </a:r>
            <a:br>
              <a:rPr lang="en-US" sz="3600" dirty="0"/>
            </a:br>
            <a:endParaRPr lang="en-US" sz="3600" dirty="0"/>
          </a:p>
        </p:txBody>
      </p:sp>
      <p:sp>
        <p:nvSpPr>
          <p:cNvPr id="3" name="Subtitle 2"/>
          <p:cNvSpPr>
            <a:spLocks noGrp="1"/>
          </p:cNvSpPr>
          <p:nvPr>
            <p:ph type="subTitle" idx="1"/>
          </p:nvPr>
        </p:nvSpPr>
        <p:spPr/>
        <p:txBody>
          <a:bodyPr>
            <a:normAutofit/>
          </a:bodyPr>
          <a:lstStyle/>
          <a:p>
            <a:r>
              <a:rPr lang="en-US" sz="2000" dirty="0"/>
              <a:t>Madison Trent, Montana Medical Laboratory Sciences Program </a:t>
            </a:r>
          </a:p>
        </p:txBody>
      </p:sp>
    </p:spTree>
    <p:extLst>
      <p:ext uri="{BB962C8B-B14F-4D97-AF65-F5344CB8AC3E}">
        <p14:creationId xmlns:p14="http://schemas.microsoft.com/office/powerpoint/2010/main" val="2861035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Effect on the Lab</a:t>
            </a:r>
          </a:p>
        </p:txBody>
      </p:sp>
      <p:sp>
        <p:nvSpPr>
          <p:cNvPr id="3" name="Content Placeholder 2"/>
          <p:cNvSpPr>
            <a:spLocks noGrp="1"/>
          </p:cNvSpPr>
          <p:nvPr>
            <p:ph idx="1"/>
          </p:nvPr>
        </p:nvSpPr>
        <p:spPr/>
        <p:txBody>
          <a:bodyPr/>
          <a:lstStyle/>
          <a:p>
            <a:r>
              <a:rPr lang="en-US" dirty="0"/>
              <a:t>Lab now has to perform the pre-transfusion filtering</a:t>
            </a:r>
          </a:p>
          <a:p>
            <a:r>
              <a:rPr lang="en-US" dirty="0"/>
              <a:t>Aliquot syringes do not need to be weighed- can be directly pulled to desired amount</a:t>
            </a:r>
          </a:p>
          <a:p>
            <a:pPr lvl="1"/>
            <a:r>
              <a:rPr lang="en-US" dirty="0"/>
              <a:t>Less equipment involved</a:t>
            </a:r>
          </a:p>
          <a:p>
            <a:pPr lvl="1"/>
            <a:r>
              <a:rPr lang="en-US" dirty="0"/>
              <a:t>Syringe is directly labeled</a:t>
            </a:r>
          </a:p>
          <a:p>
            <a:pPr marL="280988" lvl="1" indent="-231775"/>
            <a:r>
              <a:rPr lang="en-US" sz="2400" dirty="0"/>
              <a:t>Money spent on aliquot bags is saved</a:t>
            </a:r>
          </a:p>
          <a:p>
            <a:pPr marL="555308" lvl="2" indent="-231775"/>
            <a:r>
              <a:rPr lang="en-US" sz="2200" dirty="0"/>
              <a:t>Entire step involving bags is completely removed </a:t>
            </a:r>
          </a:p>
          <a:p>
            <a:endParaRPr lang="en-US" dirty="0"/>
          </a:p>
        </p:txBody>
      </p:sp>
    </p:spTree>
    <p:extLst>
      <p:ext uri="{BB962C8B-B14F-4D97-AF65-F5344CB8AC3E}">
        <p14:creationId xmlns:p14="http://schemas.microsoft.com/office/powerpoint/2010/main" val="7964529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Effect on the Lab</a:t>
            </a:r>
          </a:p>
        </p:txBody>
      </p:sp>
      <p:graphicFrame>
        <p:nvGraphicFramePr>
          <p:cNvPr id="7" name="Chart 6" title="Money Spent on Transfer Pack Aliquot Bags each Year"/>
          <p:cNvGraphicFramePr>
            <a:graphicFrameLocks/>
          </p:cNvGraphicFramePr>
          <p:nvPr>
            <p:extLst>
              <p:ext uri="{D42A27DB-BD31-4B8C-83A1-F6EECF244321}">
                <p14:modId xmlns:p14="http://schemas.microsoft.com/office/powerpoint/2010/main" val="367036887"/>
              </p:ext>
            </p:extLst>
          </p:nvPr>
        </p:nvGraphicFramePr>
        <p:xfrm>
          <a:off x="-133250" y="622180"/>
          <a:ext cx="6242050" cy="396875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5985093" y="2559605"/>
            <a:ext cx="3117413" cy="2031325"/>
          </a:xfrm>
          <a:prstGeom prst="rect">
            <a:avLst/>
          </a:prstGeom>
          <a:noFill/>
        </p:spPr>
        <p:txBody>
          <a:bodyPr wrap="square" rtlCol="0">
            <a:spAutoFit/>
          </a:bodyPr>
          <a:lstStyle/>
          <a:p>
            <a:r>
              <a:rPr lang="en-US" dirty="0"/>
              <a:t>Total amount spent since 2006: $15,130</a:t>
            </a:r>
          </a:p>
          <a:p>
            <a:endParaRPr lang="en-US" dirty="0"/>
          </a:p>
          <a:p>
            <a:r>
              <a:rPr lang="en-US" dirty="0"/>
              <a:t>Money spent per year: $796.31</a:t>
            </a:r>
          </a:p>
          <a:p>
            <a:r>
              <a:rPr lang="en-US" dirty="0"/>
              <a:t>	(on average)</a:t>
            </a:r>
          </a:p>
          <a:p>
            <a:endParaRPr lang="en-US" dirty="0"/>
          </a:p>
          <a:p>
            <a:endParaRPr lang="en-US" dirty="0"/>
          </a:p>
        </p:txBody>
      </p:sp>
      <p:sp>
        <p:nvSpPr>
          <p:cNvPr id="3" name="TextBox 2"/>
          <p:cNvSpPr txBox="1"/>
          <p:nvPr/>
        </p:nvSpPr>
        <p:spPr>
          <a:xfrm>
            <a:off x="5985093" y="1137874"/>
            <a:ext cx="2938296" cy="923330"/>
          </a:xfrm>
          <a:prstGeom prst="rect">
            <a:avLst/>
          </a:prstGeom>
          <a:noFill/>
        </p:spPr>
        <p:txBody>
          <a:bodyPr wrap="square" rtlCol="0">
            <a:spAutoFit/>
          </a:bodyPr>
          <a:lstStyle/>
          <a:p>
            <a:r>
              <a:rPr lang="en-US" dirty="0"/>
              <a:t>1 case of aliquot bags: $890</a:t>
            </a:r>
          </a:p>
          <a:p>
            <a:r>
              <a:rPr lang="en-US" dirty="0"/>
              <a:t>1 pack: $74</a:t>
            </a:r>
          </a:p>
          <a:p>
            <a:r>
              <a:rPr lang="en-US" dirty="0"/>
              <a:t>1 bag: $18.50</a:t>
            </a:r>
          </a:p>
        </p:txBody>
      </p:sp>
    </p:spTree>
    <p:extLst>
      <p:ext uri="{BB962C8B-B14F-4D97-AF65-F5344CB8AC3E}">
        <p14:creationId xmlns:p14="http://schemas.microsoft.com/office/powerpoint/2010/main" val="40432614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 the NICU</a:t>
            </a:r>
          </a:p>
        </p:txBody>
      </p:sp>
      <p:sp>
        <p:nvSpPr>
          <p:cNvPr id="3" name="Content Placeholder 2"/>
          <p:cNvSpPr>
            <a:spLocks noGrp="1"/>
          </p:cNvSpPr>
          <p:nvPr>
            <p:ph idx="1"/>
          </p:nvPr>
        </p:nvSpPr>
        <p:spPr/>
        <p:txBody>
          <a:bodyPr/>
          <a:lstStyle/>
          <a:p>
            <a:r>
              <a:rPr lang="en-US" dirty="0"/>
              <a:t>Goal was to understand how this was affecting the NICU</a:t>
            </a:r>
          </a:p>
          <a:p>
            <a:pPr lvl="1"/>
            <a:r>
              <a:rPr lang="en-US" dirty="0"/>
              <a:t>Tracked which patients had received transfusions with syringes (5 infants in total)</a:t>
            </a:r>
          </a:p>
          <a:p>
            <a:pPr lvl="1"/>
            <a:r>
              <a:rPr lang="en-US" dirty="0"/>
              <a:t>Communicated with the NICU staff development coordinator to contact the patient’s nurses</a:t>
            </a:r>
          </a:p>
          <a:p>
            <a:pPr lvl="1"/>
            <a:r>
              <a:rPr lang="en-US" dirty="0"/>
              <a:t>Sent a survey to each nurse about the syringes</a:t>
            </a:r>
          </a:p>
          <a:p>
            <a:pPr marL="320040" lvl="1" indent="0">
              <a:buNone/>
            </a:pPr>
            <a:endParaRPr lang="en-US" dirty="0"/>
          </a:p>
        </p:txBody>
      </p:sp>
    </p:spTree>
    <p:extLst>
      <p:ext uri="{BB962C8B-B14F-4D97-AF65-F5344CB8AC3E}">
        <p14:creationId xmlns:p14="http://schemas.microsoft.com/office/powerpoint/2010/main" val="35664095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NICU Survey</a:t>
            </a:r>
          </a:p>
        </p:txBody>
      </p:sp>
      <p:pic>
        <p:nvPicPr>
          <p:cNvPr id="6" name="Picture 5" descr="Screen Shot 2020-03-08 at 1.22.06 P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008909"/>
            <a:ext cx="9144001" cy="2563091"/>
          </a:xfrm>
          <a:prstGeom prst="rect">
            <a:avLst/>
          </a:prstGeom>
        </p:spPr>
      </p:pic>
    </p:spTree>
    <p:extLst>
      <p:ext uri="{BB962C8B-B14F-4D97-AF65-F5344CB8AC3E}">
        <p14:creationId xmlns:p14="http://schemas.microsoft.com/office/powerpoint/2010/main" val="8915612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7186578" cy="1600200"/>
          </a:xfrm>
        </p:spPr>
        <p:txBody>
          <a:bodyPr>
            <a:normAutofit fontScale="90000"/>
          </a:bodyPr>
          <a:lstStyle/>
          <a:p>
            <a:r>
              <a:rPr lang="en-US" dirty="0"/>
              <a:t>Impressions from the NICU</a:t>
            </a:r>
          </a:p>
        </p:txBody>
      </p:sp>
      <p:sp>
        <p:nvSpPr>
          <p:cNvPr id="3" name="Content Placeholder 2"/>
          <p:cNvSpPr>
            <a:spLocks noGrp="1"/>
          </p:cNvSpPr>
          <p:nvPr>
            <p:ph idx="1"/>
          </p:nvPr>
        </p:nvSpPr>
        <p:spPr>
          <a:xfrm>
            <a:off x="762000" y="1457831"/>
            <a:ext cx="7543800" cy="3886200"/>
          </a:xfrm>
        </p:spPr>
        <p:txBody>
          <a:bodyPr/>
          <a:lstStyle/>
          <a:p>
            <a:r>
              <a:rPr lang="en-US" dirty="0"/>
              <a:t>Positive qualities</a:t>
            </a:r>
          </a:p>
          <a:p>
            <a:pPr lvl="1"/>
            <a:r>
              <a:rPr lang="en-US" dirty="0"/>
              <a:t>5/5 nurses agreed that syringes were faster and saved time</a:t>
            </a:r>
          </a:p>
          <a:p>
            <a:pPr lvl="1"/>
            <a:r>
              <a:rPr lang="en-US" dirty="0"/>
              <a:t>4/5 expressed that they are easier to use</a:t>
            </a:r>
          </a:p>
          <a:p>
            <a:pPr lvl="1"/>
            <a:r>
              <a:rPr lang="en-US" dirty="0"/>
              <a:t>2 nurses said they liked that they were cleaner and produced less waste</a:t>
            </a:r>
          </a:p>
          <a:p>
            <a:pPr lvl="1"/>
            <a:endParaRPr lang="en-US" dirty="0"/>
          </a:p>
          <a:p>
            <a:pPr marL="274638" lvl="1" indent="-274638"/>
            <a:r>
              <a:rPr lang="en-US" sz="2400" dirty="0"/>
              <a:t>Negative qualities</a:t>
            </a:r>
          </a:p>
          <a:p>
            <a:pPr marL="548958" lvl="2" indent="-274638"/>
            <a:r>
              <a:rPr lang="en-US" dirty="0"/>
              <a:t>4/5 nurses reported no negative qualities</a:t>
            </a:r>
          </a:p>
          <a:p>
            <a:pPr marL="548958" lvl="2" indent="-274638"/>
            <a:r>
              <a:rPr lang="en-US" dirty="0"/>
              <a:t>1 nurse expressed concerns with not being able to agitate the syringe</a:t>
            </a:r>
          </a:p>
          <a:p>
            <a:endParaRPr lang="en-US" dirty="0"/>
          </a:p>
          <a:p>
            <a:endParaRPr lang="en-US" dirty="0"/>
          </a:p>
        </p:txBody>
      </p:sp>
    </p:spTree>
    <p:extLst>
      <p:ext uri="{BB962C8B-B14F-4D97-AF65-F5344CB8AC3E}">
        <p14:creationId xmlns:p14="http://schemas.microsoft.com/office/powerpoint/2010/main" val="19730153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Final Verdict</a:t>
            </a:r>
          </a:p>
        </p:txBody>
      </p:sp>
      <p:sp>
        <p:nvSpPr>
          <p:cNvPr id="3" name="Content Placeholder 2"/>
          <p:cNvSpPr>
            <a:spLocks noGrp="1"/>
          </p:cNvSpPr>
          <p:nvPr>
            <p:ph idx="1"/>
          </p:nvPr>
        </p:nvSpPr>
        <p:spPr/>
        <p:txBody>
          <a:bodyPr/>
          <a:lstStyle/>
          <a:p>
            <a:r>
              <a:rPr lang="en-US" dirty="0"/>
              <a:t>Aliquot syringes have had a positive impact on the lab and NICU</a:t>
            </a:r>
          </a:p>
          <a:p>
            <a:pPr lvl="1"/>
            <a:r>
              <a:rPr lang="en-US" dirty="0"/>
              <a:t>Lab: Faster, easier, and </a:t>
            </a:r>
            <a:r>
              <a:rPr lang="en-US" b="1" dirty="0"/>
              <a:t>cheaper</a:t>
            </a:r>
          </a:p>
          <a:p>
            <a:pPr lvl="1"/>
            <a:r>
              <a:rPr lang="en-US" dirty="0"/>
              <a:t>NICU: Faster, easier, less steps, no longer have to filter blood themselves. </a:t>
            </a:r>
          </a:p>
          <a:p>
            <a:pPr lvl="1"/>
            <a:endParaRPr lang="en-US" dirty="0"/>
          </a:p>
        </p:txBody>
      </p:sp>
      <p:pic>
        <p:nvPicPr>
          <p:cNvPr id="4" name="Picture 3" descr="Unknown.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47284" y="3342234"/>
            <a:ext cx="2658516" cy="2658516"/>
          </a:xfrm>
          <a:prstGeom prst="rect">
            <a:avLst/>
          </a:prstGeom>
        </p:spPr>
      </p:pic>
    </p:spTree>
    <p:extLst>
      <p:ext uri="{BB962C8B-B14F-4D97-AF65-F5344CB8AC3E}">
        <p14:creationId xmlns:p14="http://schemas.microsoft.com/office/powerpoint/2010/main" val="256913805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a:t>
            </a:r>
          </a:p>
        </p:txBody>
      </p:sp>
      <p:sp>
        <p:nvSpPr>
          <p:cNvPr id="3" name="Content Placeholder 2"/>
          <p:cNvSpPr>
            <a:spLocks noGrp="1"/>
          </p:cNvSpPr>
          <p:nvPr>
            <p:ph idx="1"/>
          </p:nvPr>
        </p:nvSpPr>
        <p:spPr>
          <a:xfrm>
            <a:off x="643276" y="685799"/>
            <a:ext cx="7662524" cy="4378315"/>
          </a:xfrm>
        </p:spPr>
        <p:txBody>
          <a:bodyPr>
            <a:normAutofit fontScale="92500" lnSpcReduction="10000"/>
          </a:bodyPr>
          <a:lstStyle/>
          <a:p>
            <a:pPr marL="0" indent="0">
              <a:buNone/>
            </a:pPr>
            <a:r>
              <a:rPr lang="en-US" b="1" dirty="0"/>
              <a:t>Which of the following best describes how switching to transfusion syringes has improved workflow in the NICU?</a:t>
            </a:r>
          </a:p>
          <a:p>
            <a:pPr marL="0" indent="0">
              <a:buNone/>
            </a:pPr>
            <a:endParaRPr lang="en-US" dirty="0"/>
          </a:p>
          <a:p>
            <a:r>
              <a:rPr lang="en-US" dirty="0"/>
              <a:t>A. Transfusions with syringes are decreasing turn around times due to the fact that syringe plungers can be used to speed up the process of filling and infusion.</a:t>
            </a:r>
          </a:p>
          <a:p>
            <a:r>
              <a:rPr lang="en-US" dirty="0"/>
              <a:t>B. Transfusions with syringes are decreasing turn around times due to pre-filtering occurring in the laboratory and less patient/product checks have to be performed.</a:t>
            </a:r>
          </a:p>
          <a:p>
            <a:r>
              <a:rPr lang="en-US" dirty="0"/>
              <a:t>C. Transfusions with syringes are not decreased transfusion turn around time, but are more accurate and reliable.</a:t>
            </a:r>
          </a:p>
          <a:p>
            <a:r>
              <a:rPr lang="en-US" dirty="0"/>
              <a:t>D. Transfusions are occurring at the same rate. No improvements have been seen at this time.</a:t>
            </a:r>
          </a:p>
          <a:p>
            <a:pPr marL="0" indent="0">
              <a:buNone/>
            </a:pPr>
            <a:endParaRPr lang="en-US" dirty="0"/>
          </a:p>
        </p:txBody>
      </p:sp>
    </p:spTree>
    <p:extLst>
      <p:ext uri="{BB962C8B-B14F-4D97-AF65-F5344CB8AC3E}">
        <p14:creationId xmlns:p14="http://schemas.microsoft.com/office/powerpoint/2010/main" val="360453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rmAutofit lnSpcReduction="10000"/>
          </a:bodyPr>
          <a:lstStyle/>
          <a:p>
            <a:pPr lvl="0"/>
            <a:endParaRPr lang="en-US" sz="1600" dirty="0"/>
          </a:p>
          <a:p>
            <a:pPr lvl="0"/>
            <a:endParaRPr lang="en-US" sz="1600" dirty="0"/>
          </a:p>
          <a:p>
            <a:pPr lvl="0"/>
            <a:endParaRPr lang="en-US" sz="1600" dirty="0"/>
          </a:p>
          <a:p>
            <a:pPr lvl="0"/>
            <a:endParaRPr lang="en-US" sz="1600" dirty="0"/>
          </a:p>
          <a:p>
            <a:pPr lvl="0"/>
            <a:endParaRPr lang="en-US" sz="1600" dirty="0"/>
          </a:p>
          <a:p>
            <a:pPr lvl="0"/>
            <a:r>
              <a:rPr lang="en-US" sz="1600" dirty="0"/>
              <a:t>Chambers L. A. (1995). Evaluation of a filter-syringe set for preparation of packed cell aliquots for neonatal transfusion. </a:t>
            </a:r>
            <a:r>
              <a:rPr lang="en-US" sz="1600" i="1" dirty="0"/>
              <a:t>American journal of clinical pathology</a:t>
            </a:r>
            <a:r>
              <a:rPr lang="en-US" sz="1600" dirty="0"/>
              <a:t>, </a:t>
            </a:r>
            <a:r>
              <a:rPr lang="en-US" sz="1600" i="1" dirty="0"/>
              <a:t>104</a:t>
            </a:r>
            <a:r>
              <a:rPr lang="en-US" sz="1600" dirty="0"/>
              <a:t>(3), 253–257. doi:10.1093/</a:t>
            </a:r>
            <a:r>
              <a:rPr lang="en-US" sz="1600" dirty="0" err="1"/>
              <a:t>ajcp</a:t>
            </a:r>
            <a:r>
              <a:rPr lang="en-US" sz="1600" dirty="0"/>
              <a:t>/104.3.253</a:t>
            </a:r>
          </a:p>
          <a:p>
            <a:pPr marL="0" indent="0">
              <a:buNone/>
            </a:pPr>
            <a:endParaRPr lang="en-US" sz="1400" dirty="0"/>
          </a:p>
          <a:p>
            <a:pPr lvl="0"/>
            <a:r>
              <a:rPr lang="en-US" sz="1600" dirty="0"/>
              <a:t>Strauss, R. G., Crawford, G. F., Elbert, C., Floss, A. M., &amp; </a:t>
            </a:r>
            <a:r>
              <a:rPr lang="en-US" sz="1600" dirty="0" err="1"/>
              <a:t>Liesch</a:t>
            </a:r>
            <a:r>
              <a:rPr lang="en-US" sz="1600" dirty="0"/>
              <a:t>, M. (1986). Sterility and quality of blood dispensed in syringes for infants. </a:t>
            </a:r>
            <a:r>
              <a:rPr lang="en-US" sz="1600" i="1" dirty="0"/>
              <a:t>Transfusion</a:t>
            </a:r>
            <a:r>
              <a:rPr lang="en-US" sz="1600" dirty="0"/>
              <a:t>, </a:t>
            </a:r>
            <a:r>
              <a:rPr lang="en-US" sz="1600" i="1" dirty="0"/>
              <a:t>26</a:t>
            </a:r>
            <a:r>
              <a:rPr lang="en-US" sz="1600" dirty="0"/>
              <a:t>(2), 163–166. doi:10.1046/j.1537-2995.1986.26286152907.x</a:t>
            </a:r>
          </a:p>
          <a:p>
            <a:pPr lvl="0"/>
            <a:endParaRPr lang="en-US" sz="1600" dirty="0"/>
          </a:p>
          <a:p>
            <a:r>
              <a:rPr lang="en-US" sz="1600" dirty="0"/>
              <a:t>NICU. (</a:t>
            </a:r>
            <a:r>
              <a:rPr lang="en-US" sz="1600" dirty="0" err="1"/>
              <a:t>n.d.</a:t>
            </a:r>
            <a:r>
              <a:rPr lang="en-US" sz="1600" dirty="0"/>
              <a:t>). Retrieved March 22, 2020, from http://</a:t>
            </a:r>
            <a:r>
              <a:rPr lang="en-US" sz="1600" dirty="0" err="1"/>
              <a:t>communitymed.org</a:t>
            </a:r>
            <a:r>
              <a:rPr lang="en-US" sz="1600" dirty="0"/>
              <a:t>/areas-of-care/mother-and-baby/</a:t>
            </a:r>
            <a:r>
              <a:rPr lang="en-US" sz="1600" dirty="0" err="1"/>
              <a:t>nicu</a:t>
            </a:r>
            <a:endParaRPr lang="en-US" sz="1600" dirty="0"/>
          </a:p>
          <a:p>
            <a:pPr lvl="0"/>
            <a:endParaRPr lang="en-US" sz="1600" dirty="0"/>
          </a:p>
          <a:p>
            <a:pPr lvl="0"/>
            <a:endParaRPr lang="en-US" sz="1600" dirty="0"/>
          </a:p>
          <a:p>
            <a:pPr lvl="0"/>
            <a:endParaRPr lang="en-US" sz="1600" dirty="0"/>
          </a:p>
          <a:p>
            <a:endParaRPr lang="en-US" dirty="0"/>
          </a:p>
        </p:txBody>
      </p:sp>
    </p:spTree>
    <p:extLst>
      <p:ext uri="{BB962C8B-B14F-4D97-AF65-F5344CB8AC3E}">
        <p14:creationId xmlns:p14="http://schemas.microsoft.com/office/powerpoint/2010/main" val="334418100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a:t>
            </a:r>
          </a:p>
        </p:txBody>
      </p:sp>
      <p:sp>
        <p:nvSpPr>
          <p:cNvPr id="3" name="Content Placeholder 2"/>
          <p:cNvSpPr>
            <a:spLocks noGrp="1"/>
          </p:cNvSpPr>
          <p:nvPr>
            <p:ph idx="1"/>
          </p:nvPr>
        </p:nvSpPr>
        <p:spPr/>
        <p:txBody>
          <a:bodyPr/>
          <a:lstStyle/>
          <a:p>
            <a:r>
              <a:rPr lang="en-US" dirty="0"/>
              <a:t>After viewing this presentation, participants will be able to summarize the benefits of switching to neonatal transfusion syringes, to both the laboratory and NICU staff.</a:t>
            </a:r>
          </a:p>
          <a:p>
            <a:pPr marL="0" indent="0">
              <a:buNone/>
            </a:pPr>
            <a:endParaRPr lang="en-US" dirty="0"/>
          </a:p>
        </p:txBody>
      </p:sp>
    </p:spTree>
    <p:extLst>
      <p:ext uri="{BB962C8B-B14F-4D97-AF65-F5344CB8AC3E}">
        <p14:creationId xmlns:p14="http://schemas.microsoft.com/office/powerpoint/2010/main" val="8459328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Background</a:t>
            </a:r>
          </a:p>
        </p:txBody>
      </p:sp>
      <p:sp>
        <p:nvSpPr>
          <p:cNvPr id="3" name="Content Placeholder 2"/>
          <p:cNvSpPr>
            <a:spLocks noGrp="1"/>
          </p:cNvSpPr>
          <p:nvPr>
            <p:ph idx="1"/>
          </p:nvPr>
        </p:nvSpPr>
        <p:spPr>
          <a:xfrm>
            <a:off x="762000" y="685800"/>
            <a:ext cx="7543800" cy="4427802"/>
          </a:xfrm>
        </p:spPr>
        <p:txBody>
          <a:bodyPr>
            <a:normAutofit fontScale="92500" lnSpcReduction="20000"/>
          </a:bodyPr>
          <a:lstStyle/>
          <a:p>
            <a:endParaRPr lang="en-US" dirty="0"/>
          </a:p>
          <a:p>
            <a:endParaRPr lang="en-US" dirty="0"/>
          </a:p>
          <a:p>
            <a:r>
              <a:rPr lang="en-US" dirty="0"/>
              <a:t>Community Medical Center runs a </a:t>
            </a:r>
            <a:r>
              <a:rPr lang="en-US" b="1" dirty="0"/>
              <a:t>Level 3 NICU</a:t>
            </a:r>
          </a:p>
          <a:p>
            <a:r>
              <a:rPr lang="en-US" dirty="0"/>
              <a:t>Neonatal RBC transfusions are performed regularly</a:t>
            </a:r>
          </a:p>
          <a:p>
            <a:pPr lvl="1"/>
            <a:r>
              <a:rPr lang="en-US" dirty="0"/>
              <a:t>Premature infants with low birth weights</a:t>
            </a:r>
          </a:p>
          <a:p>
            <a:pPr lvl="1"/>
            <a:r>
              <a:rPr lang="en-US" dirty="0"/>
              <a:t>Infants with anemia</a:t>
            </a:r>
          </a:p>
          <a:p>
            <a:pPr lvl="1"/>
            <a:r>
              <a:rPr lang="en-US" dirty="0"/>
              <a:t>HDFN</a:t>
            </a:r>
          </a:p>
          <a:p>
            <a:pPr marL="230188" lvl="1" indent="-230188"/>
            <a:r>
              <a:rPr lang="en-US" sz="2400" dirty="0"/>
              <a:t>RBC requirements</a:t>
            </a:r>
          </a:p>
          <a:p>
            <a:pPr marL="504508" lvl="2" indent="-230188"/>
            <a:r>
              <a:rPr lang="en-US" sz="2200" dirty="0"/>
              <a:t>Group O-</a:t>
            </a:r>
          </a:p>
          <a:p>
            <a:pPr marL="504508" lvl="2" indent="-230188"/>
            <a:r>
              <a:rPr lang="en-US" sz="2200" dirty="0"/>
              <a:t>Irradiated</a:t>
            </a:r>
          </a:p>
          <a:p>
            <a:pPr marL="504508" lvl="2" indent="-230188"/>
            <a:r>
              <a:rPr lang="en-US" sz="2200" dirty="0"/>
              <a:t>CMV negative (leukocyte reduced)</a:t>
            </a:r>
          </a:p>
          <a:p>
            <a:pPr marL="504508" lvl="2" indent="-230188"/>
            <a:r>
              <a:rPr lang="en-US" sz="2200" dirty="0"/>
              <a:t>&lt;7 days old</a:t>
            </a:r>
          </a:p>
          <a:p>
            <a:pPr marL="504508" lvl="2" indent="-230188"/>
            <a:r>
              <a:rPr lang="en-US" sz="2200" dirty="0"/>
              <a:t>Hgb S negative</a:t>
            </a:r>
          </a:p>
          <a:p>
            <a:pPr marL="504508" lvl="2" indent="-230188"/>
            <a:endParaRPr lang="en-US" dirty="0"/>
          </a:p>
          <a:p>
            <a:pPr lvl="1"/>
            <a:endParaRPr lang="en-US" dirty="0"/>
          </a:p>
          <a:p>
            <a:endParaRPr lang="en-US" dirty="0"/>
          </a:p>
        </p:txBody>
      </p:sp>
      <p:pic>
        <p:nvPicPr>
          <p:cNvPr id="5" name="Picture 4" descr="Unknown-1.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15050" y="2612646"/>
            <a:ext cx="2857500" cy="2857500"/>
          </a:xfrm>
          <a:prstGeom prst="rect">
            <a:avLst/>
          </a:prstGeom>
        </p:spPr>
      </p:pic>
    </p:spTree>
    <p:extLst>
      <p:ext uri="{BB962C8B-B14F-4D97-AF65-F5344CB8AC3E}">
        <p14:creationId xmlns:p14="http://schemas.microsoft.com/office/powerpoint/2010/main" val="2766542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Aliquot Bags</a:t>
            </a:r>
          </a:p>
        </p:txBody>
      </p:sp>
      <p:sp>
        <p:nvSpPr>
          <p:cNvPr id="3" name="Content Placeholder 2"/>
          <p:cNvSpPr>
            <a:spLocks noGrp="1"/>
          </p:cNvSpPr>
          <p:nvPr>
            <p:ph idx="1"/>
          </p:nvPr>
        </p:nvSpPr>
        <p:spPr>
          <a:xfrm>
            <a:off x="762000" y="1098187"/>
            <a:ext cx="7543800" cy="3886200"/>
          </a:xfrm>
        </p:spPr>
        <p:txBody>
          <a:bodyPr/>
          <a:lstStyle/>
          <a:p>
            <a:r>
              <a:rPr lang="en-US" dirty="0"/>
              <a:t>CMC uses </a:t>
            </a:r>
            <a:r>
              <a:rPr lang="en-US" dirty="0" err="1"/>
              <a:t>Fenwal</a:t>
            </a:r>
            <a:r>
              <a:rPr lang="en-US" dirty="0"/>
              <a:t> Transfer Pack Aliquot bags </a:t>
            </a:r>
          </a:p>
          <a:p>
            <a:pPr lvl="1"/>
            <a:r>
              <a:rPr lang="en-US" dirty="0"/>
              <a:t>Bought in cases (48 bags per case)</a:t>
            </a:r>
          </a:p>
          <a:p>
            <a:pPr lvl="1"/>
            <a:r>
              <a:rPr lang="en-US" dirty="0"/>
              <a:t>4 bags come attached as 1 pack</a:t>
            </a:r>
          </a:p>
          <a:p>
            <a:pPr marL="280988" lvl="1" indent="-273050"/>
            <a:r>
              <a:rPr lang="en-US" sz="2400" dirty="0"/>
              <a:t>Maintain a closed system within the original unit and aliquot bags</a:t>
            </a:r>
          </a:p>
          <a:p>
            <a:pPr marL="555308" lvl="2" indent="-273050"/>
            <a:r>
              <a:rPr lang="en-US" sz="2200" dirty="0"/>
              <a:t>Unit can be used more than once </a:t>
            </a:r>
          </a:p>
          <a:p>
            <a:pPr lvl="1"/>
            <a:endParaRPr lang="en-US" dirty="0"/>
          </a:p>
          <a:p>
            <a:pPr marL="320040" lvl="1" indent="0">
              <a:buNone/>
            </a:pPr>
            <a:endParaRPr lang="en-US" dirty="0"/>
          </a:p>
          <a:p>
            <a:pPr lvl="1"/>
            <a:endParaRPr lang="en-US" dirty="0"/>
          </a:p>
          <a:p>
            <a:pPr marL="320040" lvl="1" indent="0">
              <a:buNone/>
            </a:pPr>
            <a:endParaRPr lang="en-US" dirty="0"/>
          </a:p>
        </p:txBody>
      </p:sp>
      <p:pic>
        <p:nvPicPr>
          <p:cNvPr id="5" name="Picture 4" descr="Unknown-3.jpe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02934" y="3143250"/>
            <a:ext cx="2857500" cy="2857500"/>
          </a:xfrm>
          <a:prstGeom prst="rect">
            <a:avLst/>
          </a:prstGeom>
        </p:spPr>
      </p:pic>
    </p:spTree>
    <p:extLst>
      <p:ext uri="{BB962C8B-B14F-4D97-AF65-F5344CB8AC3E}">
        <p14:creationId xmlns:p14="http://schemas.microsoft.com/office/powerpoint/2010/main" val="22620677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Aliquot Bags</a:t>
            </a:r>
          </a:p>
        </p:txBody>
      </p:sp>
      <p:pic>
        <p:nvPicPr>
          <p:cNvPr id="5" name="Picture 4" descr="IMG_2379.jpe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62000" y="580157"/>
            <a:ext cx="2940788" cy="4427614"/>
          </a:xfrm>
          <a:prstGeom prst="rect">
            <a:avLst/>
          </a:prstGeom>
        </p:spPr>
      </p:pic>
      <p:pic>
        <p:nvPicPr>
          <p:cNvPr id="6" name="Picture 5" descr="IMG_2381.jpeg"/>
          <p:cNvPicPr>
            <a:picLocks noChangeAspect="1"/>
          </p:cNvPicPr>
          <p:nvPr/>
        </p:nvPicPr>
        <p:blipFill rotWithShape="1">
          <a:blip r:embed="rId4" cstate="email">
            <a:extLst>
              <a:ext uri="{28A0092B-C50C-407E-A947-70E740481C1C}">
                <a14:useLocalDpi xmlns:a14="http://schemas.microsoft.com/office/drawing/2010/main" val="0"/>
              </a:ext>
            </a:extLst>
          </a:blip>
          <a:srcRect l="3086" t="20120" r="7758" b="13347"/>
          <a:stretch/>
        </p:blipFill>
        <p:spPr>
          <a:xfrm>
            <a:off x="3888062" y="2138348"/>
            <a:ext cx="5126759" cy="2869423"/>
          </a:xfrm>
          <a:prstGeom prst="rect">
            <a:avLst/>
          </a:prstGeom>
        </p:spPr>
      </p:pic>
    </p:spTree>
    <p:extLst>
      <p:ext uri="{BB962C8B-B14F-4D97-AF65-F5344CB8AC3E}">
        <p14:creationId xmlns:p14="http://schemas.microsoft.com/office/powerpoint/2010/main" val="1894961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of Aliquoting</a:t>
            </a:r>
          </a:p>
        </p:txBody>
      </p:sp>
      <p:graphicFrame>
        <p:nvGraphicFramePr>
          <p:cNvPr id="5" name="Diagram 4"/>
          <p:cNvGraphicFramePr/>
          <p:nvPr>
            <p:extLst>
              <p:ext uri="{D42A27DB-BD31-4B8C-83A1-F6EECF244321}">
                <p14:modId xmlns:p14="http://schemas.microsoft.com/office/powerpoint/2010/main" val="3276223789"/>
              </p:ext>
            </p:extLst>
          </p:nvPr>
        </p:nvGraphicFramePr>
        <p:xfrm>
          <a:off x="63914" y="-1498340"/>
          <a:ext cx="9014109" cy="66614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6" name="Diagram 5"/>
          <p:cNvGraphicFramePr/>
          <p:nvPr>
            <p:extLst>
              <p:ext uri="{D42A27DB-BD31-4B8C-83A1-F6EECF244321}">
                <p14:modId xmlns:p14="http://schemas.microsoft.com/office/powerpoint/2010/main" val="1875201614"/>
              </p:ext>
            </p:extLst>
          </p:nvPr>
        </p:nvGraphicFramePr>
        <p:xfrm>
          <a:off x="1515408" y="1822064"/>
          <a:ext cx="6385337" cy="458382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7" name="TextBox 6"/>
          <p:cNvSpPr txBox="1"/>
          <p:nvPr/>
        </p:nvSpPr>
        <p:spPr>
          <a:xfrm>
            <a:off x="63914" y="706090"/>
            <a:ext cx="1913333" cy="369332"/>
          </a:xfrm>
          <a:prstGeom prst="rect">
            <a:avLst/>
          </a:prstGeom>
          <a:noFill/>
        </p:spPr>
        <p:txBody>
          <a:bodyPr wrap="square" rtlCol="0">
            <a:spAutoFit/>
          </a:bodyPr>
          <a:lstStyle/>
          <a:p>
            <a:r>
              <a:rPr lang="en-US" dirty="0"/>
              <a:t>LAB</a:t>
            </a:r>
          </a:p>
        </p:txBody>
      </p:sp>
      <p:sp>
        <p:nvSpPr>
          <p:cNvPr id="8" name="TextBox 7"/>
          <p:cNvSpPr txBox="1"/>
          <p:nvPr/>
        </p:nvSpPr>
        <p:spPr>
          <a:xfrm>
            <a:off x="428851" y="3929142"/>
            <a:ext cx="921615" cy="369332"/>
          </a:xfrm>
          <a:prstGeom prst="rect">
            <a:avLst/>
          </a:prstGeom>
          <a:noFill/>
        </p:spPr>
        <p:txBody>
          <a:bodyPr wrap="square" rtlCol="0">
            <a:spAutoFit/>
          </a:bodyPr>
          <a:lstStyle/>
          <a:p>
            <a:r>
              <a:rPr lang="en-US" dirty="0"/>
              <a:t>NICU</a:t>
            </a:r>
          </a:p>
        </p:txBody>
      </p:sp>
    </p:spTree>
    <p:extLst>
      <p:ext uri="{BB962C8B-B14F-4D97-AF65-F5344CB8AC3E}">
        <p14:creationId xmlns:p14="http://schemas.microsoft.com/office/powerpoint/2010/main" val="2358203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Aliquot Syringes</a:t>
            </a:r>
          </a:p>
        </p:txBody>
      </p:sp>
      <p:sp>
        <p:nvSpPr>
          <p:cNvPr id="3" name="Content Placeholder 2"/>
          <p:cNvSpPr>
            <a:spLocks noGrp="1"/>
          </p:cNvSpPr>
          <p:nvPr>
            <p:ph idx="1"/>
          </p:nvPr>
        </p:nvSpPr>
        <p:spPr/>
        <p:txBody>
          <a:bodyPr/>
          <a:lstStyle/>
          <a:p>
            <a:r>
              <a:rPr lang="en-US" dirty="0"/>
              <a:t>Aliquot syringes are the same syringes used in the NICU</a:t>
            </a:r>
          </a:p>
          <a:p>
            <a:pPr lvl="1"/>
            <a:r>
              <a:rPr lang="en-US" dirty="0"/>
              <a:t>Used by the NICU to filter the blood before transfusion</a:t>
            </a:r>
          </a:p>
          <a:p>
            <a:pPr lvl="1"/>
            <a:r>
              <a:rPr lang="en-US" dirty="0"/>
              <a:t>Attach to the IV line </a:t>
            </a:r>
          </a:p>
          <a:p>
            <a:r>
              <a:rPr lang="en-US" dirty="0"/>
              <a:t>Originally thought to have non sterile ports</a:t>
            </a:r>
          </a:p>
          <a:p>
            <a:pPr lvl="1"/>
            <a:r>
              <a:rPr lang="en-US" dirty="0"/>
              <a:t>Would not maintain a closed environment</a:t>
            </a:r>
          </a:p>
          <a:p>
            <a:pPr lvl="1"/>
            <a:r>
              <a:rPr lang="en-US" dirty="0"/>
              <a:t>However they are sterile </a:t>
            </a:r>
          </a:p>
          <a:p>
            <a:pPr marL="0" indent="0">
              <a:buNone/>
            </a:pPr>
            <a:endParaRPr lang="en-US" dirty="0"/>
          </a:p>
        </p:txBody>
      </p:sp>
    </p:spTree>
    <p:extLst>
      <p:ext uri="{BB962C8B-B14F-4D97-AF65-F5344CB8AC3E}">
        <p14:creationId xmlns:p14="http://schemas.microsoft.com/office/powerpoint/2010/main" val="5192705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Aliquot Syringes</a:t>
            </a:r>
          </a:p>
        </p:txBody>
      </p:sp>
      <p:pic>
        <p:nvPicPr>
          <p:cNvPr id="4" name="Picture 3" descr="IMG_2380.jpe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824700" y="520762"/>
            <a:ext cx="7543800" cy="2260322"/>
          </a:xfrm>
          <a:prstGeom prst="rect">
            <a:avLst/>
          </a:prstGeom>
        </p:spPr>
      </p:pic>
      <p:pic>
        <p:nvPicPr>
          <p:cNvPr id="5" name="Picture 4" descr="IMG_2382.jpeg"/>
          <p:cNvPicPr>
            <a:picLocks noChangeAspect="1"/>
          </p:cNvPicPr>
          <p:nvPr/>
        </p:nvPicPr>
        <p:blipFill rotWithShape="1">
          <a:blip r:embed="rId3" cstate="email">
            <a:extLst>
              <a:ext uri="{28A0092B-C50C-407E-A947-70E740481C1C}">
                <a14:useLocalDpi xmlns:a14="http://schemas.microsoft.com/office/drawing/2010/main" val="0"/>
              </a:ext>
            </a:extLst>
          </a:blip>
          <a:srcRect l="9302" t="37954" b="23178"/>
          <a:stretch/>
        </p:blipFill>
        <p:spPr>
          <a:xfrm>
            <a:off x="824700" y="2781084"/>
            <a:ext cx="7543800" cy="2424646"/>
          </a:xfrm>
          <a:prstGeom prst="rect">
            <a:avLst/>
          </a:prstGeom>
        </p:spPr>
      </p:pic>
      <p:sp>
        <p:nvSpPr>
          <p:cNvPr id="6" name="Oval 5"/>
          <p:cNvSpPr/>
          <p:nvPr/>
        </p:nvSpPr>
        <p:spPr>
          <a:xfrm>
            <a:off x="3183390" y="956738"/>
            <a:ext cx="1583448" cy="133972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n>
                <a:solidFill>
                  <a:srgbClr val="000000"/>
                </a:solidFill>
              </a:ln>
            </a:endParaRPr>
          </a:p>
        </p:txBody>
      </p:sp>
      <p:sp>
        <p:nvSpPr>
          <p:cNvPr id="7" name="TextBox 6"/>
          <p:cNvSpPr txBox="1"/>
          <p:nvPr/>
        </p:nvSpPr>
        <p:spPr>
          <a:xfrm>
            <a:off x="4766838" y="956738"/>
            <a:ext cx="2012299" cy="400110"/>
          </a:xfrm>
          <a:prstGeom prst="rect">
            <a:avLst/>
          </a:prstGeom>
          <a:noFill/>
        </p:spPr>
        <p:txBody>
          <a:bodyPr wrap="square" rtlCol="0">
            <a:spAutoFit/>
          </a:bodyPr>
          <a:lstStyle/>
          <a:p>
            <a:r>
              <a:rPr lang="en-US" sz="2000" dirty="0">
                <a:solidFill>
                  <a:srgbClr val="FF0000"/>
                </a:solidFill>
              </a:rPr>
              <a:t>Filter</a:t>
            </a:r>
            <a:endParaRPr lang="en-US" dirty="0">
              <a:solidFill>
                <a:srgbClr val="FF0000"/>
              </a:solidFill>
            </a:endParaRPr>
          </a:p>
        </p:txBody>
      </p:sp>
    </p:spTree>
    <p:extLst>
      <p:ext uri="{BB962C8B-B14F-4D97-AF65-F5344CB8AC3E}">
        <p14:creationId xmlns:p14="http://schemas.microsoft.com/office/powerpoint/2010/main" val="2774730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Syringe process</a:t>
            </a:r>
          </a:p>
        </p:txBody>
      </p:sp>
      <p:graphicFrame>
        <p:nvGraphicFramePr>
          <p:cNvPr id="8" name="Diagram 7"/>
          <p:cNvGraphicFramePr/>
          <p:nvPr>
            <p:extLst>
              <p:ext uri="{D42A27DB-BD31-4B8C-83A1-F6EECF244321}">
                <p14:modId xmlns:p14="http://schemas.microsoft.com/office/powerpoint/2010/main" val="3780562278"/>
              </p:ext>
            </p:extLst>
          </p:nvPr>
        </p:nvGraphicFramePr>
        <p:xfrm>
          <a:off x="1174957" y="-626828"/>
          <a:ext cx="6940214" cy="48826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9" name="Diagram 8"/>
          <p:cNvGraphicFramePr/>
          <p:nvPr>
            <p:extLst>
              <p:ext uri="{D42A27DB-BD31-4B8C-83A1-F6EECF244321}">
                <p14:modId xmlns:p14="http://schemas.microsoft.com/office/powerpoint/2010/main" val="1479955026"/>
              </p:ext>
            </p:extLst>
          </p:nvPr>
        </p:nvGraphicFramePr>
        <p:xfrm>
          <a:off x="1828800" y="2851521"/>
          <a:ext cx="5486400" cy="32004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10" name="TextBox 9"/>
          <p:cNvSpPr txBox="1"/>
          <p:nvPr/>
        </p:nvSpPr>
        <p:spPr>
          <a:xfrm>
            <a:off x="197931" y="1534081"/>
            <a:ext cx="824713" cy="369332"/>
          </a:xfrm>
          <a:prstGeom prst="rect">
            <a:avLst/>
          </a:prstGeom>
          <a:noFill/>
        </p:spPr>
        <p:txBody>
          <a:bodyPr wrap="square" rtlCol="0">
            <a:spAutoFit/>
          </a:bodyPr>
          <a:lstStyle/>
          <a:p>
            <a:r>
              <a:rPr lang="en-US" dirty="0"/>
              <a:t>LAB</a:t>
            </a:r>
          </a:p>
        </p:txBody>
      </p:sp>
      <p:sp>
        <p:nvSpPr>
          <p:cNvPr id="11" name="TextBox 10"/>
          <p:cNvSpPr txBox="1"/>
          <p:nvPr/>
        </p:nvSpPr>
        <p:spPr>
          <a:xfrm>
            <a:off x="197931" y="4420791"/>
            <a:ext cx="1253563" cy="369332"/>
          </a:xfrm>
          <a:prstGeom prst="rect">
            <a:avLst/>
          </a:prstGeom>
          <a:noFill/>
        </p:spPr>
        <p:txBody>
          <a:bodyPr wrap="square" rtlCol="0">
            <a:spAutoFit/>
          </a:bodyPr>
          <a:lstStyle/>
          <a:p>
            <a:r>
              <a:rPr lang="en-US" dirty="0"/>
              <a:t>NICU</a:t>
            </a:r>
          </a:p>
        </p:txBody>
      </p:sp>
    </p:spTree>
    <p:extLst>
      <p:ext uri="{BB962C8B-B14F-4D97-AF65-F5344CB8AC3E}">
        <p14:creationId xmlns:p14="http://schemas.microsoft.com/office/powerpoint/2010/main" val="35051559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Newsprint.thmx</Template>
  <TotalTime>315</TotalTime>
  <Words>809</Words>
  <Application>Microsoft Office PowerPoint</Application>
  <PresentationFormat>On-screen Show (4:3)</PresentationFormat>
  <Paragraphs>130</Paragraphs>
  <Slides>17</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Calibri</vt:lpstr>
      <vt:lpstr>Impact</vt:lpstr>
      <vt:lpstr>Times New Roman</vt:lpstr>
      <vt:lpstr>Newsprint</vt:lpstr>
      <vt:lpstr>Benefits of Switching to Aliquot Syringes for Neonatal Blood Transfusions </vt:lpstr>
      <vt:lpstr>Objective</vt:lpstr>
      <vt:lpstr>Background</vt:lpstr>
      <vt:lpstr>Aliquot Bags</vt:lpstr>
      <vt:lpstr>Aliquot Bags</vt:lpstr>
      <vt:lpstr>Process of Aliquoting</vt:lpstr>
      <vt:lpstr>Aliquot Syringes</vt:lpstr>
      <vt:lpstr>Aliquot Syringes</vt:lpstr>
      <vt:lpstr>Syringe process</vt:lpstr>
      <vt:lpstr>Effect on the Lab</vt:lpstr>
      <vt:lpstr>Effect on the Lab</vt:lpstr>
      <vt:lpstr>In the NICU</vt:lpstr>
      <vt:lpstr>NICU Survey</vt:lpstr>
      <vt:lpstr>Impressions from the NICU</vt:lpstr>
      <vt:lpstr>Final Verdict</vt:lpstr>
      <vt:lpstr>Question</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Benefits of Switching to Aliquot Syringes for Neonatal Blood Transfusions </dc:title>
  <dc:creator>Madison Trent</dc:creator>
  <cp:lastModifiedBy>Susie Zanto</cp:lastModifiedBy>
  <cp:revision>35</cp:revision>
  <dcterms:created xsi:type="dcterms:W3CDTF">2020-04-03T14:29:48Z</dcterms:created>
  <dcterms:modified xsi:type="dcterms:W3CDTF">2020-04-15T23:09:18Z</dcterms:modified>
</cp:coreProperties>
</file>