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9" r:id="rId8"/>
    <p:sldId id="262" r:id="rId9"/>
    <p:sldId id="263" r:id="rId10"/>
    <p:sldId id="264"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3"/>
  </p:normalViewPr>
  <p:slideViewPr>
    <p:cSldViewPr snapToGrid="0" snapToObjects="1">
      <p:cViewPr varScale="1">
        <p:scale>
          <a:sx n="87" d="100"/>
          <a:sy n="87" d="100"/>
        </p:scale>
        <p:origin x="6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4/14/2020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reviewsinem.com/2018/07/13/c-diff-erens-should-the-treatment-b-diff-erent-a-2018-update/" TargetMode="External"/><Relationship Id="rId3" Type="http://schemas.openxmlformats.org/officeDocument/2006/relationships/hyperlink" Target="https://www.asm.org/Articles/2019/January/C-diff-Diagnosis-versus-Detection-Why-Tests-Remain" TargetMode="External"/><Relationship Id="rId7" Type="http://schemas.openxmlformats.org/officeDocument/2006/relationships/hyperlink" Target="https://www.mdpi.com/2076-3271/7/1/6/htm" TargetMode="External"/><Relationship Id="rId2" Type="http://schemas.openxmlformats.org/officeDocument/2006/relationships/hyperlink" Target="https://www.continence.org.au/pages/bristol-stool-chart.html" TargetMode="External"/><Relationship Id="rId1" Type="http://schemas.openxmlformats.org/officeDocument/2006/relationships/slideLayout" Target="../slideLayouts/slideLayout2.xml"/><Relationship Id="rId6" Type="http://schemas.openxmlformats.org/officeDocument/2006/relationships/hyperlink" Target="https://www.slideshare.net/SantoshNarayankar/antibiotic-associated-diarrhea-clostridium-difficile-infection" TargetMode="External"/><Relationship Id="rId5" Type="http://schemas.openxmlformats.org/officeDocument/2006/relationships/hyperlink" Target="https://www.aacc.org/publications/cln/articles/2018/november/diagnosis-of-c,-d-,-difficile" TargetMode="External"/><Relationship Id="rId4" Type="http://schemas.openxmlformats.org/officeDocument/2006/relationships/hyperlink" Target="https://www.techlab.com/diagnostics/c-difficile/c-diff-quik-chek-complete-30525c-30550c-t30525c-t30550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44E3-16D6-5C47-A170-D65CB4C7FAE7}"/>
              </a:ext>
            </a:extLst>
          </p:cNvPr>
          <p:cNvSpPr>
            <a:spLocks noGrp="1"/>
          </p:cNvSpPr>
          <p:nvPr>
            <p:ph type="ctrTitle"/>
          </p:nvPr>
        </p:nvSpPr>
        <p:spPr/>
        <p:txBody>
          <a:bodyPr/>
          <a:lstStyle/>
          <a:p>
            <a:r>
              <a:rPr lang="en-US" sz="2400" b="1" dirty="0"/>
              <a:t>Clostridium difficile Diagnosis &amp; Detection </a:t>
            </a:r>
            <a:br>
              <a:rPr lang="en-US" dirty="0"/>
            </a:br>
            <a:endParaRPr lang="en-US" dirty="0"/>
          </a:p>
        </p:txBody>
      </p:sp>
      <p:sp>
        <p:nvSpPr>
          <p:cNvPr id="3" name="Subtitle 2">
            <a:extLst>
              <a:ext uri="{FF2B5EF4-FFF2-40B4-BE49-F238E27FC236}">
                <a16:creationId xmlns:a16="http://schemas.microsoft.com/office/drawing/2014/main" id="{1854B101-DD74-4D4D-B04D-903F0D02E1E1}"/>
              </a:ext>
            </a:extLst>
          </p:cNvPr>
          <p:cNvSpPr>
            <a:spLocks noGrp="1"/>
          </p:cNvSpPr>
          <p:nvPr>
            <p:ph type="subTitle" idx="1"/>
          </p:nvPr>
        </p:nvSpPr>
        <p:spPr/>
        <p:txBody>
          <a:bodyPr/>
          <a:lstStyle/>
          <a:p>
            <a:r>
              <a:rPr lang="en-US" dirty="0"/>
              <a:t>Hailey Liss</a:t>
            </a:r>
          </a:p>
        </p:txBody>
      </p:sp>
    </p:spTree>
    <p:extLst>
      <p:ext uri="{BB962C8B-B14F-4D97-AF65-F5344CB8AC3E}">
        <p14:creationId xmlns:p14="http://schemas.microsoft.com/office/powerpoint/2010/main" val="108953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784D-7436-8B4B-8AE7-F678621CA5A0}"/>
              </a:ext>
            </a:extLst>
          </p:cNvPr>
          <p:cNvSpPr>
            <a:spLocks noGrp="1"/>
          </p:cNvSpPr>
          <p:nvPr>
            <p:ph type="title"/>
          </p:nvPr>
        </p:nvSpPr>
        <p:spPr/>
        <p:txBody>
          <a:bodyPr/>
          <a:lstStyle/>
          <a:p>
            <a:r>
              <a:rPr lang="en-US" dirty="0"/>
              <a:t>PCR/NAAT</a:t>
            </a:r>
          </a:p>
        </p:txBody>
      </p:sp>
      <p:sp>
        <p:nvSpPr>
          <p:cNvPr id="3" name="Content Placeholder 2">
            <a:extLst>
              <a:ext uri="{FF2B5EF4-FFF2-40B4-BE49-F238E27FC236}">
                <a16:creationId xmlns:a16="http://schemas.microsoft.com/office/drawing/2014/main" id="{11196817-AC0E-024D-83A6-43F9F49D7397}"/>
              </a:ext>
            </a:extLst>
          </p:cNvPr>
          <p:cNvSpPr>
            <a:spLocks noGrp="1"/>
          </p:cNvSpPr>
          <p:nvPr>
            <p:ph idx="1"/>
          </p:nvPr>
        </p:nvSpPr>
        <p:spPr/>
        <p:txBody>
          <a:bodyPr/>
          <a:lstStyle/>
          <a:p>
            <a:r>
              <a:rPr lang="en-US" dirty="0"/>
              <a:t>More sensitive than toxin EIA and GDH, fast (1-4 hours), easy to perform</a:t>
            </a:r>
          </a:p>
          <a:p>
            <a:r>
              <a:rPr lang="en-US" dirty="0"/>
              <a:t>Target: genes specific to toxigenic C. diff</a:t>
            </a:r>
          </a:p>
          <a:p>
            <a:r>
              <a:rPr lang="en-US" dirty="0"/>
              <a:t>Less sensitive than toxin culture</a:t>
            </a:r>
          </a:p>
          <a:p>
            <a:r>
              <a:rPr lang="en-US" dirty="0"/>
              <a:t>Expensive/concern with detection of colonization &amp; carriers </a:t>
            </a:r>
          </a:p>
        </p:txBody>
      </p:sp>
    </p:spTree>
    <p:extLst>
      <p:ext uri="{BB962C8B-B14F-4D97-AF65-F5344CB8AC3E}">
        <p14:creationId xmlns:p14="http://schemas.microsoft.com/office/powerpoint/2010/main" val="221041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DA2D-4A40-DE4F-933E-33E515B23FC5}"/>
              </a:ext>
            </a:extLst>
          </p:cNvPr>
          <p:cNvSpPr>
            <a:spLocks noGrp="1"/>
          </p:cNvSpPr>
          <p:nvPr>
            <p:ph type="title"/>
          </p:nvPr>
        </p:nvSpPr>
        <p:spPr/>
        <p:txBody>
          <a:bodyPr/>
          <a:lstStyle/>
          <a:p>
            <a:r>
              <a:rPr lang="en-US" dirty="0"/>
              <a:t>Testing methods cont.</a:t>
            </a:r>
          </a:p>
        </p:txBody>
      </p:sp>
      <p:sp>
        <p:nvSpPr>
          <p:cNvPr id="3" name="Content Placeholder 2">
            <a:extLst>
              <a:ext uri="{FF2B5EF4-FFF2-40B4-BE49-F238E27FC236}">
                <a16:creationId xmlns:a16="http://schemas.microsoft.com/office/drawing/2014/main" id="{FF9B9EF5-84B9-874C-9938-230D9E3AA3AB}"/>
              </a:ext>
            </a:extLst>
          </p:cNvPr>
          <p:cNvSpPr>
            <a:spLocks noGrp="1"/>
          </p:cNvSpPr>
          <p:nvPr>
            <p:ph idx="1"/>
          </p:nvPr>
        </p:nvSpPr>
        <p:spPr/>
        <p:txBody>
          <a:bodyPr>
            <a:normAutofit fontScale="92500" lnSpcReduction="10000"/>
          </a:bodyPr>
          <a:lstStyle/>
          <a:p>
            <a:r>
              <a:rPr lang="en-US" dirty="0"/>
              <a:t>Toxin testing alone may be sufficient for CDI</a:t>
            </a:r>
          </a:p>
          <a:p>
            <a:r>
              <a:rPr lang="en-US" dirty="0"/>
              <a:t>Use of only NAAT could lead to over diagnosis &amp; overtreatment</a:t>
            </a:r>
          </a:p>
          <a:p>
            <a:r>
              <a:rPr lang="en-US" dirty="0"/>
              <a:t>NAAT is important for disease epidemiology and carrier identification</a:t>
            </a:r>
          </a:p>
          <a:p>
            <a:r>
              <a:rPr lang="en-US" dirty="0"/>
              <a:t>An ultrasensitive toxin detection method does not solve the issue of colonization vs. infection</a:t>
            </a:r>
          </a:p>
          <a:p>
            <a:r>
              <a:rPr lang="en-US" dirty="0"/>
              <a:t>(?): High levels of toxin = asymptomatic &amp; low levels of toxin = symptomatic</a:t>
            </a:r>
          </a:p>
          <a:p>
            <a:r>
              <a:rPr lang="en-US" dirty="0"/>
              <a:t>Improvements?: Development of antibody detection tests in combination with pathogen detection as well as ultrasensitive &amp; quantitative methods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4443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4E97-2417-CA47-ACBB-369436E8B8D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7A62066-D725-F24D-8A2E-5FCD28FF3633}"/>
              </a:ext>
            </a:extLst>
          </p:cNvPr>
          <p:cNvSpPr>
            <a:spLocks noGrp="1"/>
          </p:cNvSpPr>
          <p:nvPr>
            <p:ph idx="1"/>
          </p:nvPr>
        </p:nvSpPr>
        <p:spPr/>
        <p:txBody>
          <a:bodyPr>
            <a:normAutofit fontScale="47500" lnSpcReduction="20000"/>
          </a:bodyPr>
          <a:lstStyle/>
          <a:p>
            <a:r>
              <a:rPr lang="en-US" sz="2500" dirty="0"/>
              <a:t>Bristol stool chart. (n.d.). Retrieved from </a:t>
            </a:r>
            <a:r>
              <a:rPr lang="en-US" sz="2500" dirty="0">
                <a:hlinkClick r:id="rId2"/>
              </a:rPr>
              <a:t>https://www.continence.org.au/pages/bristol-stool-chart.html</a:t>
            </a:r>
            <a:endParaRPr lang="en-US" sz="2500" dirty="0"/>
          </a:p>
          <a:p>
            <a:r>
              <a:rPr lang="en-US" sz="2500" dirty="0"/>
              <a:t>C. diff Diagnosis versus Detection: Why Tests Remain Ambiguous. (n.d.). Retrieved from </a:t>
            </a:r>
            <a:r>
              <a:rPr lang="en-US" sz="2500" dirty="0">
                <a:hlinkClick r:id="rId3"/>
              </a:rPr>
              <a:t>https://www.asm.org/Articles/2019/January/C-diff-Diagnosis-versus-Detection-Why-Tests-Remain</a:t>
            </a:r>
            <a:endParaRPr lang="en-US" sz="2500" dirty="0"/>
          </a:p>
          <a:p>
            <a:r>
              <a:rPr lang="en-US" sz="2500" dirty="0"/>
              <a:t>C. DIFF QUIK CHEK COMPLETE®. (n.d.). Retrieved from </a:t>
            </a:r>
            <a:r>
              <a:rPr lang="en-US" sz="2500" dirty="0">
                <a:hlinkClick r:id="rId4"/>
              </a:rPr>
              <a:t>https://www.techlab.com/diagnostics/c-difficile/c-diff-quik-chek-complete-30525c-30550c-t30525c-t30550c/</a:t>
            </a:r>
            <a:r>
              <a:rPr lang="en-US" sz="2500" dirty="0"/>
              <a:t> </a:t>
            </a:r>
          </a:p>
          <a:p>
            <a:r>
              <a:rPr lang="en-US" sz="2500" dirty="0"/>
              <a:t>Diagnosis of C. difficile – Why So Difficult? (n.d.). Retrieved from </a:t>
            </a:r>
            <a:r>
              <a:rPr lang="en-US" sz="2500" dirty="0">
                <a:hlinkClick r:id="rId5"/>
              </a:rPr>
              <a:t>https://www.aacc.org/publications/cln/articles/2018/november/diagnosis-of-c,-d-,-difficile</a:t>
            </a:r>
            <a:r>
              <a:rPr lang="en-US" sz="2500" dirty="0"/>
              <a:t> </a:t>
            </a:r>
          </a:p>
          <a:p>
            <a:r>
              <a:rPr lang="en-US" sz="2500" dirty="0"/>
              <a:t>Narayankar, S. (2018, April 7). Antibiotic associated diarrhea &amp; Clostridium difficile infection. Retrieved from </a:t>
            </a:r>
            <a:r>
              <a:rPr lang="en-US" sz="2500" dirty="0">
                <a:hlinkClick r:id="rId6"/>
              </a:rPr>
              <a:t>https://www.slideshare.net/SantoshNarayankar/antibiotic-associated-diarrhea-clostridium-difficile-infection</a:t>
            </a:r>
            <a:r>
              <a:rPr lang="en-US" sz="2500" dirty="0"/>
              <a:t> </a:t>
            </a:r>
          </a:p>
          <a:p>
            <a:r>
              <a:rPr lang="en-US" sz="2500" dirty="0"/>
              <a:t>Qutub, Mohammed, Govindan, &amp; Anupama. (2019, January 8). Effectiveness of a Two-Step Testing Algorithm for Reliable and Cost-Effective Detection of Clostridium difficile Infection in a Tertiary Care Hospital in Saudi Arabia. Retrieved from </a:t>
            </a:r>
            <a:r>
              <a:rPr lang="en-US" sz="2500" dirty="0">
                <a:hlinkClick r:id="rId7"/>
              </a:rPr>
              <a:t>https://www.mdpi.com/2076-3271/7/1/6/htm</a:t>
            </a:r>
            <a:r>
              <a:rPr lang="en-US" sz="2500" dirty="0"/>
              <a:t> </a:t>
            </a:r>
          </a:p>
          <a:p>
            <a:r>
              <a:rPr lang="en-US" sz="2500" dirty="0"/>
              <a:t>Shriki, J. (2018, July 26). C. Diff-(iccile): Should the treatment B. Diff-(erent)? A 2018 Update. Retrieved from </a:t>
            </a:r>
            <a:r>
              <a:rPr lang="en-US" sz="2500" dirty="0">
                <a:hlinkClick r:id="rId8"/>
              </a:rPr>
              <a:t>https://reviewsinem.com/2018/07/13/c-diff-erens-should-the-treatment-b-diff-erent-a-2018-update/</a:t>
            </a:r>
            <a:r>
              <a:rPr lang="en-US" sz="2500" dirty="0"/>
              <a:t> </a:t>
            </a:r>
          </a:p>
          <a:p>
            <a:r>
              <a:rPr lang="en-US" sz="2500" dirty="0"/>
              <a:t>Yoldas, O., Altindis, M., Cufali, D., Asik, G., &amp; Kesli, R. (2016). A Diagnostic Algorithm for the Detection of Clostridium difficile-Associated Diarrhea. </a:t>
            </a:r>
            <a:r>
              <a:rPr lang="en-US" sz="2500" i="1" dirty="0"/>
              <a:t>Balkan Medical Journal</a:t>
            </a:r>
            <a:r>
              <a:rPr lang="en-US" sz="2500" dirty="0"/>
              <a:t>, </a:t>
            </a:r>
            <a:r>
              <a:rPr lang="en-US" sz="2500" i="1" dirty="0"/>
              <a:t>33</a:t>
            </a:r>
            <a:r>
              <a:rPr lang="en-US" sz="2500" dirty="0"/>
              <a:t>(1), 80–86. doi: 10.5152/balkanmedj.2015.15159 </a:t>
            </a:r>
          </a:p>
          <a:p>
            <a:endParaRPr lang="en-US" dirty="0"/>
          </a:p>
        </p:txBody>
      </p:sp>
    </p:spTree>
    <p:extLst>
      <p:ext uri="{BB962C8B-B14F-4D97-AF65-F5344CB8AC3E}">
        <p14:creationId xmlns:p14="http://schemas.microsoft.com/office/powerpoint/2010/main" val="154914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8A01-2DC2-A14A-A8B8-44C93D7CD304}"/>
              </a:ext>
            </a:extLst>
          </p:cNvPr>
          <p:cNvSpPr>
            <a:spLocks noGrp="1"/>
          </p:cNvSpPr>
          <p:nvPr>
            <p:ph type="title"/>
          </p:nvPr>
        </p:nvSpPr>
        <p:spPr/>
        <p:txBody>
          <a:bodyPr/>
          <a:lstStyle/>
          <a:p>
            <a:r>
              <a:rPr lang="en-US" dirty="0"/>
              <a:t>Gold Standard for Testing C. diff</a:t>
            </a:r>
          </a:p>
        </p:txBody>
      </p:sp>
      <p:sp>
        <p:nvSpPr>
          <p:cNvPr id="3" name="Content Placeholder 2">
            <a:extLst>
              <a:ext uri="{FF2B5EF4-FFF2-40B4-BE49-F238E27FC236}">
                <a16:creationId xmlns:a16="http://schemas.microsoft.com/office/drawing/2014/main" id="{BDDE9956-52E7-664D-AEDA-4B90209F7B34}"/>
              </a:ext>
            </a:extLst>
          </p:cNvPr>
          <p:cNvSpPr>
            <a:spLocks noGrp="1"/>
          </p:cNvSpPr>
          <p:nvPr>
            <p:ph idx="1"/>
          </p:nvPr>
        </p:nvSpPr>
        <p:spPr/>
        <p:txBody>
          <a:bodyPr>
            <a:normAutofit lnSpcReduction="10000"/>
          </a:bodyPr>
          <a:lstStyle/>
          <a:p>
            <a:r>
              <a:rPr lang="en-US" dirty="0"/>
              <a:t>What is considered the gold standard method of testing for Clostridium difficile?</a:t>
            </a:r>
          </a:p>
          <a:p>
            <a:pPr marL="0" indent="0">
              <a:buNone/>
            </a:pPr>
            <a:endParaRPr lang="en-US" dirty="0"/>
          </a:p>
          <a:p>
            <a:pPr lvl="0"/>
            <a:r>
              <a:rPr lang="en-US" dirty="0"/>
              <a:t>A) PCR/Nucleic acid amplification test</a:t>
            </a:r>
          </a:p>
          <a:p>
            <a:pPr lvl="0"/>
            <a:r>
              <a:rPr lang="en-US" dirty="0"/>
              <a:t>B) EIA</a:t>
            </a:r>
          </a:p>
          <a:p>
            <a:pPr lvl="0"/>
            <a:r>
              <a:rPr lang="en-US" dirty="0"/>
              <a:t>C) Latex agglutination test</a:t>
            </a:r>
          </a:p>
          <a:p>
            <a:pPr lvl="0"/>
            <a:r>
              <a:rPr lang="en-US" dirty="0"/>
              <a:t>D) Culture</a:t>
            </a:r>
          </a:p>
          <a:p>
            <a:endParaRPr lang="en-US" dirty="0"/>
          </a:p>
        </p:txBody>
      </p:sp>
    </p:spTree>
    <p:extLst>
      <p:ext uri="{BB962C8B-B14F-4D97-AF65-F5344CB8AC3E}">
        <p14:creationId xmlns:p14="http://schemas.microsoft.com/office/powerpoint/2010/main" val="194832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9984-578F-2647-BF10-C66B7D13F3E5}"/>
              </a:ext>
            </a:extLst>
          </p:cNvPr>
          <p:cNvSpPr>
            <a:spLocks noGrp="1"/>
          </p:cNvSpPr>
          <p:nvPr>
            <p:ph type="title"/>
          </p:nvPr>
        </p:nvSpPr>
        <p:spPr/>
        <p:txBody>
          <a:bodyPr/>
          <a:lstStyle/>
          <a:p>
            <a:r>
              <a:rPr lang="en-US" dirty="0"/>
              <a:t>Clostridium difficile</a:t>
            </a:r>
          </a:p>
        </p:txBody>
      </p:sp>
      <p:sp>
        <p:nvSpPr>
          <p:cNvPr id="3" name="Content Placeholder 2">
            <a:extLst>
              <a:ext uri="{FF2B5EF4-FFF2-40B4-BE49-F238E27FC236}">
                <a16:creationId xmlns:a16="http://schemas.microsoft.com/office/drawing/2014/main" id="{6FB5D869-5878-544C-8F16-D06E5FFE84DA}"/>
              </a:ext>
            </a:extLst>
          </p:cNvPr>
          <p:cNvSpPr>
            <a:spLocks noGrp="1"/>
          </p:cNvSpPr>
          <p:nvPr>
            <p:ph idx="1"/>
          </p:nvPr>
        </p:nvSpPr>
        <p:spPr/>
        <p:txBody>
          <a:bodyPr>
            <a:normAutofit fontScale="92500" lnSpcReduction="20000"/>
          </a:bodyPr>
          <a:lstStyle/>
          <a:p>
            <a:r>
              <a:rPr lang="en-US" dirty="0"/>
              <a:t>Gram-positive anaerobic bacterium</a:t>
            </a:r>
          </a:p>
          <a:p>
            <a:r>
              <a:rPr lang="en-US" dirty="0"/>
              <a:t>An opportunistic pathogen that can reside in the gastrointestinal track due to antibiotic use. </a:t>
            </a:r>
          </a:p>
          <a:p>
            <a:r>
              <a:rPr lang="en-US" dirty="0"/>
              <a:t>There are two types of C. diff, one that carries the toxigenic strain encoded on the gene, and the other nontoxigenic strain without the encoded gene. </a:t>
            </a:r>
          </a:p>
          <a:p>
            <a:r>
              <a:rPr lang="en-US" dirty="0"/>
              <a:t>The toxins that are associated with the disease are toxin A, a tissue-damaging enterotoxin, and toxin B, a cytotoxin. The toxigenic form of C. diff produces toxin A &amp; B, or only toxin B. Glutamate dehydrogenase, an antigen marker, is produced by both toxigenic and nontoxigenic strains that are markers for an infection with C. diff and together can rule in or rule out the disease. </a:t>
            </a:r>
          </a:p>
        </p:txBody>
      </p:sp>
    </p:spTree>
    <p:extLst>
      <p:ext uri="{BB962C8B-B14F-4D97-AF65-F5344CB8AC3E}">
        <p14:creationId xmlns:p14="http://schemas.microsoft.com/office/powerpoint/2010/main" val="273911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8B4A-69D8-1647-98C7-C56B96F277D6}"/>
              </a:ext>
            </a:extLst>
          </p:cNvPr>
          <p:cNvSpPr>
            <a:spLocks noGrp="1"/>
          </p:cNvSpPr>
          <p:nvPr>
            <p:ph type="title"/>
          </p:nvPr>
        </p:nvSpPr>
        <p:spPr/>
        <p:txBody>
          <a:bodyPr/>
          <a:lstStyle/>
          <a:p>
            <a:r>
              <a:rPr lang="en-US" dirty="0"/>
              <a:t>Increased risk for C. diff infections </a:t>
            </a:r>
          </a:p>
        </p:txBody>
      </p:sp>
      <p:sp>
        <p:nvSpPr>
          <p:cNvPr id="3" name="Content Placeholder 2">
            <a:extLst>
              <a:ext uri="{FF2B5EF4-FFF2-40B4-BE49-F238E27FC236}">
                <a16:creationId xmlns:a16="http://schemas.microsoft.com/office/drawing/2014/main" id="{36D962FF-6324-2E4C-8C06-B42E3B257EFE}"/>
              </a:ext>
            </a:extLst>
          </p:cNvPr>
          <p:cNvSpPr>
            <a:spLocks noGrp="1"/>
          </p:cNvSpPr>
          <p:nvPr>
            <p:ph idx="1"/>
          </p:nvPr>
        </p:nvSpPr>
        <p:spPr/>
        <p:txBody>
          <a:bodyPr>
            <a:normAutofit/>
          </a:bodyPr>
          <a:lstStyle/>
          <a:p>
            <a:r>
              <a:rPr lang="en-US" dirty="0"/>
              <a:t>Exposure to antibiotics</a:t>
            </a:r>
          </a:p>
          <a:p>
            <a:r>
              <a:rPr lang="en-US" dirty="0"/>
              <a:t>Age 65 or older</a:t>
            </a:r>
          </a:p>
          <a:p>
            <a:r>
              <a:rPr lang="en-US" dirty="0"/>
              <a:t>Immunocompromised status</a:t>
            </a:r>
          </a:p>
          <a:p>
            <a:r>
              <a:rPr lang="en-US" dirty="0"/>
              <a:t>Previous exposure to C. diff. </a:t>
            </a:r>
          </a:p>
          <a:p>
            <a:r>
              <a:rPr lang="en-US" dirty="0"/>
              <a:t>Antibiotic use due to hospitalization</a:t>
            </a:r>
          </a:p>
          <a:p>
            <a:r>
              <a:rPr lang="en-US" dirty="0"/>
              <a:t>Colonization/carriers</a:t>
            </a:r>
          </a:p>
        </p:txBody>
      </p:sp>
    </p:spTree>
    <p:extLst>
      <p:ext uri="{BB962C8B-B14F-4D97-AF65-F5344CB8AC3E}">
        <p14:creationId xmlns:p14="http://schemas.microsoft.com/office/powerpoint/2010/main" val="378181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32EE-3292-4142-B5D2-1CED0C96E7E7}"/>
              </a:ext>
            </a:extLst>
          </p:cNvPr>
          <p:cNvSpPr>
            <a:spLocks noGrp="1"/>
          </p:cNvSpPr>
          <p:nvPr>
            <p:ph type="title"/>
          </p:nvPr>
        </p:nvSpPr>
        <p:spPr/>
        <p:txBody>
          <a:bodyPr/>
          <a:lstStyle/>
          <a:p>
            <a:r>
              <a:rPr lang="en-US" dirty="0"/>
              <a:t> C. Diff Testing </a:t>
            </a:r>
          </a:p>
        </p:txBody>
      </p:sp>
      <p:sp>
        <p:nvSpPr>
          <p:cNvPr id="3" name="Content Placeholder 2">
            <a:extLst>
              <a:ext uri="{FF2B5EF4-FFF2-40B4-BE49-F238E27FC236}">
                <a16:creationId xmlns:a16="http://schemas.microsoft.com/office/drawing/2014/main" id="{707A6002-7E6A-3A40-8A39-C2F9B80B94B7}"/>
              </a:ext>
            </a:extLst>
          </p:cNvPr>
          <p:cNvSpPr>
            <a:spLocks noGrp="1"/>
          </p:cNvSpPr>
          <p:nvPr>
            <p:ph idx="1"/>
          </p:nvPr>
        </p:nvSpPr>
        <p:spPr/>
        <p:txBody>
          <a:bodyPr>
            <a:normAutofit lnSpcReduction="10000"/>
          </a:bodyPr>
          <a:lstStyle/>
          <a:p>
            <a:r>
              <a:rPr lang="en-US" dirty="0"/>
              <a:t>The variation in all possible choices for C. diff testing have caused confusion for interpretation &amp; the question remains: Colonization or true infection?</a:t>
            </a:r>
          </a:p>
          <a:p>
            <a:r>
              <a:rPr lang="en-US" dirty="0"/>
              <a:t>Guidelines has been established to help eliminate unnecessary treatment and exposure to antibiotics </a:t>
            </a:r>
          </a:p>
          <a:p>
            <a:r>
              <a:rPr lang="en-US" dirty="0"/>
              <a:t>The Bristol Stool Chart also helps to determine acceptable specimens for testing. </a:t>
            </a:r>
          </a:p>
          <a:p>
            <a:r>
              <a:rPr lang="en-US" dirty="0"/>
              <a:t>A minimum of 3 or more unformed stools within 24 hours is also required before testing ensues. </a:t>
            </a:r>
          </a:p>
        </p:txBody>
      </p:sp>
    </p:spTree>
    <p:extLst>
      <p:ext uri="{BB962C8B-B14F-4D97-AF65-F5344CB8AC3E}">
        <p14:creationId xmlns:p14="http://schemas.microsoft.com/office/powerpoint/2010/main" val="189001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 Diff-(iccile): Should the treatment B. Diff-(erent)? A 2018 Update">
            <a:extLst>
              <a:ext uri="{FF2B5EF4-FFF2-40B4-BE49-F238E27FC236}">
                <a16:creationId xmlns:a16="http://schemas.microsoft.com/office/drawing/2014/main" id="{BA8B2D46-3D5A-0748-B535-A64E7EA08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08" y="1918009"/>
            <a:ext cx="4915017" cy="41180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FE49D94-9978-9F48-9B6A-8938404646AD}"/>
              </a:ext>
            </a:extLst>
          </p:cNvPr>
          <p:cNvPicPr>
            <a:picLocks noChangeAspect="1"/>
          </p:cNvPicPr>
          <p:nvPr/>
        </p:nvPicPr>
        <p:blipFill>
          <a:blip r:embed="rId3"/>
          <a:stretch>
            <a:fillRect/>
          </a:stretch>
        </p:blipFill>
        <p:spPr>
          <a:xfrm>
            <a:off x="2111842" y="2115330"/>
            <a:ext cx="2884296" cy="3760538"/>
          </a:xfrm>
          <a:prstGeom prst="rect">
            <a:avLst/>
          </a:prstGeom>
        </p:spPr>
      </p:pic>
      <p:sp>
        <p:nvSpPr>
          <p:cNvPr id="2" name="Title 1">
            <a:extLst>
              <a:ext uri="{FF2B5EF4-FFF2-40B4-BE49-F238E27FC236}">
                <a16:creationId xmlns:a16="http://schemas.microsoft.com/office/drawing/2014/main" id="{DB8AC94F-A558-C741-AFEF-97A391E083E7}"/>
              </a:ext>
            </a:extLst>
          </p:cNvPr>
          <p:cNvSpPr>
            <a:spLocks noGrp="1"/>
          </p:cNvSpPr>
          <p:nvPr>
            <p:ph type="title"/>
          </p:nvPr>
        </p:nvSpPr>
        <p:spPr/>
        <p:txBody>
          <a:bodyPr/>
          <a:lstStyle/>
          <a:p>
            <a:r>
              <a:rPr lang="en-US" dirty="0"/>
              <a:t>Bristol Chart &amp; Guideline</a:t>
            </a:r>
          </a:p>
        </p:txBody>
      </p:sp>
    </p:spTree>
    <p:extLst>
      <p:ext uri="{BB962C8B-B14F-4D97-AF65-F5344CB8AC3E}">
        <p14:creationId xmlns:p14="http://schemas.microsoft.com/office/powerpoint/2010/main" val="345553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0F8D-884D-7847-B56C-A719A4EE234F}"/>
              </a:ext>
            </a:extLst>
          </p:cNvPr>
          <p:cNvSpPr>
            <a:spLocks noGrp="1"/>
          </p:cNvSpPr>
          <p:nvPr>
            <p:ph type="title"/>
          </p:nvPr>
        </p:nvSpPr>
        <p:spPr/>
        <p:txBody>
          <a:bodyPr/>
          <a:lstStyle/>
          <a:p>
            <a:r>
              <a:rPr lang="en-US" dirty="0"/>
              <a:t>North Valley Hospital</a:t>
            </a:r>
          </a:p>
        </p:txBody>
      </p:sp>
      <p:sp>
        <p:nvSpPr>
          <p:cNvPr id="3" name="Content Placeholder 2">
            <a:extLst>
              <a:ext uri="{FF2B5EF4-FFF2-40B4-BE49-F238E27FC236}">
                <a16:creationId xmlns:a16="http://schemas.microsoft.com/office/drawing/2014/main" id="{15A715D2-E42E-DE4C-BE57-41B693C11F76}"/>
              </a:ext>
            </a:extLst>
          </p:cNvPr>
          <p:cNvSpPr>
            <a:spLocks noGrp="1"/>
          </p:cNvSpPr>
          <p:nvPr>
            <p:ph idx="1"/>
          </p:nvPr>
        </p:nvSpPr>
        <p:spPr>
          <a:xfrm>
            <a:off x="1295401" y="2556931"/>
            <a:ext cx="4800599" cy="3431273"/>
          </a:xfrm>
        </p:spPr>
        <p:txBody>
          <a:bodyPr/>
          <a:lstStyle/>
          <a:p>
            <a:r>
              <a:rPr lang="en-US" dirty="0"/>
              <a:t>C. Diff Quik Check Complete test</a:t>
            </a:r>
          </a:p>
          <a:p>
            <a:r>
              <a:rPr lang="en-US" dirty="0"/>
              <a:t>Rapid EIA method</a:t>
            </a:r>
          </a:p>
          <a:p>
            <a:r>
              <a:rPr lang="en-US" dirty="0"/>
              <a:t>Simultaneously detects GDH (glutamate dehydrogenase) &amp; toxin A/B</a:t>
            </a:r>
          </a:p>
        </p:txBody>
      </p:sp>
      <p:pic>
        <p:nvPicPr>
          <p:cNvPr id="4" name="Picture 3">
            <a:extLst>
              <a:ext uri="{FF2B5EF4-FFF2-40B4-BE49-F238E27FC236}">
                <a16:creationId xmlns:a16="http://schemas.microsoft.com/office/drawing/2014/main" id="{B3415E8F-8B36-7A47-99C2-6B34082130B1}"/>
              </a:ext>
            </a:extLst>
          </p:cNvPr>
          <p:cNvPicPr>
            <a:picLocks noChangeAspect="1"/>
          </p:cNvPicPr>
          <p:nvPr/>
        </p:nvPicPr>
        <p:blipFill>
          <a:blip r:embed="rId2"/>
          <a:stretch>
            <a:fillRect/>
          </a:stretch>
        </p:blipFill>
        <p:spPr>
          <a:xfrm>
            <a:off x="5895562" y="2084707"/>
            <a:ext cx="5157774" cy="3903497"/>
          </a:xfrm>
          <a:prstGeom prst="rect">
            <a:avLst/>
          </a:prstGeom>
        </p:spPr>
      </p:pic>
    </p:spTree>
    <p:extLst>
      <p:ext uri="{BB962C8B-B14F-4D97-AF65-F5344CB8AC3E}">
        <p14:creationId xmlns:p14="http://schemas.microsoft.com/office/powerpoint/2010/main" val="333417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48A6-BED7-214F-8E31-FF159AB00383}"/>
              </a:ext>
            </a:extLst>
          </p:cNvPr>
          <p:cNvSpPr>
            <a:spLocks noGrp="1"/>
          </p:cNvSpPr>
          <p:nvPr>
            <p:ph type="title"/>
          </p:nvPr>
        </p:nvSpPr>
        <p:spPr/>
        <p:txBody>
          <a:bodyPr/>
          <a:lstStyle/>
          <a:p>
            <a:r>
              <a:rPr lang="en-US" dirty="0"/>
              <a:t>Toxin Detection by Culture</a:t>
            </a:r>
          </a:p>
        </p:txBody>
      </p:sp>
      <p:sp>
        <p:nvSpPr>
          <p:cNvPr id="3" name="Content Placeholder 2">
            <a:extLst>
              <a:ext uri="{FF2B5EF4-FFF2-40B4-BE49-F238E27FC236}">
                <a16:creationId xmlns:a16="http://schemas.microsoft.com/office/drawing/2014/main" id="{CC1A0DA7-FC65-B042-A20D-2F6F836A9128}"/>
              </a:ext>
            </a:extLst>
          </p:cNvPr>
          <p:cNvSpPr>
            <a:spLocks noGrp="1"/>
          </p:cNvSpPr>
          <p:nvPr>
            <p:ph idx="1"/>
          </p:nvPr>
        </p:nvSpPr>
        <p:spPr/>
        <p:txBody>
          <a:bodyPr>
            <a:normAutofit lnSpcReduction="10000"/>
          </a:bodyPr>
          <a:lstStyle/>
          <a:p>
            <a:r>
              <a:rPr lang="en-US" dirty="0"/>
              <a:t>Considered “gold standard”</a:t>
            </a:r>
          </a:p>
          <a:p>
            <a:r>
              <a:rPr lang="en-US" dirty="0"/>
              <a:t>Target: toxigenic &amp; nontoxigenic strains of C. diff</a:t>
            </a:r>
          </a:p>
          <a:p>
            <a:r>
              <a:rPr lang="en-US" dirty="0"/>
              <a:t>Sensitive, can allow for strain typing in an epidemic</a:t>
            </a:r>
          </a:p>
          <a:p>
            <a:r>
              <a:rPr lang="en-US" dirty="0"/>
              <a:t>Requires anaerobic culture, isolates have to be tested to toxigenicity </a:t>
            </a:r>
          </a:p>
          <a:p>
            <a:r>
              <a:rPr lang="en-US" dirty="0"/>
              <a:t>Slow growth: 2-5 days </a:t>
            </a:r>
          </a:p>
          <a:p>
            <a:r>
              <a:rPr lang="en-US" dirty="0"/>
              <a:t>Toxin detection is critical for CDI</a:t>
            </a:r>
          </a:p>
          <a:p>
            <a:r>
              <a:rPr lang="en-US" dirty="0"/>
              <a:t>Not used for routine testing </a:t>
            </a:r>
          </a:p>
        </p:txBody>
      </p:sp>
    </p:spTree>
    <p:extLst>
      <p:ext uri="{BB962C8B-B14F-4D97-AF65-F5344CB8AC3E}">
        <p14:creationId xmlns:p14="http://schemas.microsoft.com/office/powerpoint/2010/main" val="396420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A783-5E4E-8847-B517-CB7CA369FFFC}"/>
              </a:ext>
            </a:extLst>
          </p:cNvPr>
          <p:cNvSpPr>
            <a:spLocks noGrp="1"/>
          </p:cNvSpPr>
          <p:nvPr>
            <p:ph type="title"/>
          </p:nvPr>
        </p:nvSpPr>
        <p:spPr/>
        <p:txBody>
          <a:bodyPr>
            <a:normAutofit/>
          </a:bodyPr>
          <a:lstStyle/>
          <a:p>
            <a:r>
              <a:rPr lang="en-US" dirty="0"/>
              <a:t>EIA (Enzyme immunoassay)</a:t>
            </a:r>
          </a:p>
        </p:txBody>
      </p:sp>
      <p:sp>
        <p:nvSpPr>
          <p:cNvPr id="3" name="Content Placeholder 2">
            <a:extLst>
              <a:ext uri="{FF2B5EF4-FFF2-40B4-BE49-F238E27FC236}">
                <a16:creationId xmlns:a16="http://schemas.microsoft.com/office/drawing/2014/main" id="{1D0CF057-DA27-AD4A-A72F-CF9C1BA0CD65}"/>
              </a:ext>
            </a:extLst>
          </p:cNvPr>
          <p:cNvSpPr>
            <a:spLocks noGrp="1"/>
          </p:cNvSpPr>
          <p:nvPr>
            <p:ph idx="1"/>
          </p:nvPr>
        </p:nvSpPr>
        <p:spPr/>
        <p:txBody>
          <a:bodyPr>
            <a:normAutofit lnSpcReduction="10000"/>
          </a:bodyPr>
          <a:lstStyle/>
          <a:p>
            <a:r>
              <a:rPr lang="en-US" dirty="0"/>
              <a:t>Target: GDH (glutamate dehydrogenase) and toxin A and/or B </a:t>
            </a:r>
          </a:p>
          <a:p>
            <a:r>
              <a:rPr lang="en-US" b="1" dirty="0"/>
              <a:t>Toxin A and/or B</a:t>
            </a:r>
            <a:r>
              <a:rPr lang="en-US" dirty="0"/>
              <a:t>: </a:t>
            </a:r>
          </a:p>
          <a:p>
            <a:r>
              <a:rPr lang="en-US" dirty="0"/>
              <a:t> Fast (2-6 hours), easy to perform, specific </a:t>
            </a:r>
          </a:p>
          <a:p>
            <a:r>
              <a:rPr lang="en-US" dirty="0"/>
              <a:t>Not as sensitive as NAAT/PCR</a:t>
            </a:r>
          </a:p>
          <a:p>
            <a:r>
              <a:rPr lang="en-US" b="1" dirty="0"/>
              <a:t>GDH</a:t>
            </a:r>
            <a:r>
              <a:rPr lang="en-US" dirty="0"/>
              <a:t>:</a:t>
            </a:r>
          </a:p>
          <a:p>
            <a:r>
              <a:rPr lang="en-US" dirty="0"/>
              <a:t>Fast (2-6 hours), easy to perform, sensitive</a:t>
            </a:r>
          </a:p>
          <a:p>
            <a:r>
              <a:rPr lang="en-US" dirty="0"/>
              <a:t>Not specific, positive results need to be confirmed by another assay</a:t>
            </a:r>
          </a:p>
        </p:txBody>
      </p:sp>
    </p:spTree>
    <p:extLst>
      <p:ext uri="{BB962C8B-B14F-4D97-AF65-F5344CB8AC3E}">
        <p14:creationId xmlns:p14="http://schemas.microsoft.com/office/powerpoint/2010/main" val="4860606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19999</TotalTime>
  <Words>842</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Clostridium difficile Diagnosis &amp; Detection  </vt:lpstr>
      <vt:lpstr>Gold Standard for Testing C. diff</vt:lpstr>
      <vt:lpstr>Clostridium difficile</vt:lpstr>
      <vt:lpstr>Increased risk for C. diff infections </vt:lpstr>
      <vt:lpstr> C. Diff Testing </vt:lpstr>
      <vt:lpstr>Bristol Chart &amp; Guideline</vt:lpstr>
      <vt:lpstr>North Valley Hospital</vt:lpstr>
      <vt:lpstr>Toxin Detection by Culture</vt:lpstr>
      <vt:lpstr>EIA (Enzyme immunoassay)</vt:lpstr>
      <vt:lpstr>PCR/NAAT</vt:lpstr>
      <vt:lpstr>Testing methods cont.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Clostridium difficile Diagnosis &amp; Detection  </dc:title>
  <dc:creator>Hailey Liss</dc:creator>
  <cp:lastModifiedBy>Susie Zanto</cp:lastModifiedBy>
  <cp:revision>62</cp:revision>
  <dcterms:created xsi:type="dcterms:W3CDTF">2020-03-31T01:21:25Z</dcterms:created>
  <dcterms:modified xsi:type="dcterms:W3CDTF">2020-04-15T02:32:57Z</dcterms:modified>
</cp:coreProperties>
</file>