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Oswald" panose="020B0604020202020204" charset="0"/>
      <p:regular r:id="rId20"/>
      <p:bold r:id="rId21"/>
    </p:embeddedFont>
    <p:embeddedFont>
      <p:font typeface="Average" panose="020B0604020202020204" charset="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812A816-40EB-4011-B416-C4EDBB1B9FD1}">
  <a:tblStyle styleId="{3812A816-40EB-4011-B416-C4EDBB1B9FD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37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578510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32289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2ae41f821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82ae41f821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1217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72c6307915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72c6307915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74491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72c630791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72c630791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3854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2c630791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2c630791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6405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72e7ad683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72e7ad683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8650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82ae41f821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82ae41f821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79505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731a07a3b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731a07a3b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12525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82ae41f821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82ae41f821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810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2ae41f82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2ae41f82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0651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2ae41f821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2ae41f821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1275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27259123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27259123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6611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27259123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27259123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0982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2b7681c3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2b7681c3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0005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2ae41f821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2ae41f821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8730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2b7681c3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2b7681c3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8994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2b7681c3c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2b7681c3c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9263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ointofcare.abbott/us/en/product-letter-CG4+%20and%20G3+" TargetMode="External"/><Relationship Id="rId3" Type="http://schemas.openxmlformats.org/officeDocument/2006/relationships/hyperlink" Target="https://www.pointofcare.abbott/int/en/offerings/istat/istat-test-cartridges/CG4+" TargetMode="External"/><Relationship Id="rId7" Type="http://schemas.openxmlformats.org/officeDocument/2006/relationships/hyperlink" Target="https://www.accessdata.fda.gov/scripts/cdrh/cfdocs/cfRes/res.cfm?ID=179123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westgard.com/lesson23.htm" TargetMode="External"/><Relationship Id="rId5" Type="http://schemas.openxmlformats.org/officeDocument/2006/relationships/hyperlink" Target="https://www.westgard.com/bmv3edfaqs.htm" TargetMode="External"/><Relationship Id="rId4" Type="http://schemas.openxmlformats.org/officeDocument/2006/relationships/hyperlink" Target="https://labtestsonline.org/tests/lactate" TargetMode="External"/><Relationship Id="rId9" Type="http://schemas.openxmlformats.org/officeDocument/2006/relationships/hyperlink" Target="https://www.uofmhealth.org/health-library/hw787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Point of Care testing for Lactate 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Kaitlin McMahon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Montana Medical Laboratory Science Program</a:t>
            </a:r>
            <a:r>
              <a:rPr lang="en"/>
              <a:t> 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Results: Correlation </a:t>
            </a:r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Patient samples were analyzed by the i-STAT and Roche methods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Slope = 1.1025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 intercept = 0.0076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Correlation (r) = 0.9779</a:t>
            </a:r>
            <a:endParaRPr/>
          </a:p>
        </p:txBody>
      </p:sp>
      <p:pic>
        <p:nvPicPr>
          <p:cNvPr id="120" name="Google Shape;12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2125" y="2215525"/>
            <a:ext cx="4572000" cy="286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Results: Correlation </a:t>
            </a:r>
            <a:endParaRPr/>
          </a:p>
        </p:txBody>
      </p:sp>
      <p:sp>
        <p:nvSpPr>
          <p:cNvPr id="126" name="Google Shape;126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Difference (Bland - Altman) Plot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Useful in evaluating if problems occur at certain ranges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Patient #9 had the highest lactic acid concentration - exceeds the lower LoA  </a:t>
            </a:r>
            <a:endParaRPr/>
          </a:p>
        </p:txBody>
      </p:sp>
      <p:pic>
        <p:nvPicPr>
          <p:cNvPr id="127" name="Google Shape;12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4600" y="2181500"/>
            <a:ext cx="4763425" cy="2900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Results: Linearity </a:t>
            </a:r>
            <a:endParaRPr/>
          </a:p>
        </p:txBody>
      </p:sp>
      <p:sp>
        <p:nvSpPr>
          <p:cNvPr id="133" name="Google Shape;133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5 different levels of lactate concentrations were measured to assess the analytical range of the i-STAT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Slope= 1.0678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 intercept= 0.0729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Correlation (r) = 0.9995</a:t>
            </a:r>
            <a:endParaRPr/>
          </a:p>
        </p:txBody>
      </p:sp>
      <p:pic>
        <p:nvPicPr>
          <p:cNvPr id="134" name="Google Shape;13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41975" y="1784725"/>
            <a:ext cx="4656675" cy="3011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Results: Precision </a:t>
            </a:r>
            <a:endParaRPr/>
          </a:p>
        </p:txBody>
      </p:sp>
      <p:sp>
        <p:nvSpPr>
          <p:cNvPr id="140" name="Google Shape;140;p25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87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141" name="Google Shape;141;p25"/>
          <p:cNvGraphicFramePr/>
          <p:nvPr/>
        </p:nvGraphicFramePr>
        <p:xfrm>
          <a:off x="800100" y="1265608"/>
          <a:ext cx="7102700" cy="3620605"/>
        </p:xfrm>
        <a:graphic>
          <a:graphicData uri="http://schemas.openxmlformats.org/drawingml/2006/table">
            <a:tbl>
              <a:tblPr>
                <a:noFill/>
                <a:tableStyleId>{3812A816-40EB-4011-B416-C4EDBB1B9FD1}</a:tableStyleId>
              </a:tblPr>
              <a:tblGrid>
                <a:gridCol w="1775675"/>
                <a:gridCol w="1775675"/>
                <a:gridCol w="1775675"/>
                <a:gridCol w="1775675"/>
              </a:tblGrid>
              <a:tr h="450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RUN 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LEVEL 1 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LEVEL 2 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LEVEL 3 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59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EFEFEF"/>
                          </a:solidFill>
                        </a:rPr>
                        <a:t>1</a:t>
                      </a:r>
                      <a:endParaRPr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6.71 mmol/L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1.88 mmol/L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0.96 mmol/L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53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EFEFEF"/>
                          </a:solidFill>
                        </a:rPr>
                        <a:t>2</a:t>
                      </a:r>
                      <a:endParaRPr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6.75 mmol/L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1.88 mmol/L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0.90 mmol/L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53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EFEFEF"/>
                          </a:solidFill>
                        </a:rPr>
                        <a:t>3</a:t>
                      </a:r>
                      <a:endParaRPr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6.78 mmol/L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2.14 mmol/L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0.94 mmol/L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59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EFEFEF"/>
                          </a:solidFill>
                        </a:rPr>
                        <a:t>4</a:t>
                      </a:r>
                      <a:endParaRPr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6.71 mmol/L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2.14 mmol/L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0.91 mmol/L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53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EFEFEF"/>
                          </a:solidFill>
                        </a:rPr>
                        <a:t>5</a:t>
                      </a:r>
                      <a:endParaRPr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6.78 mmol/L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2.13 mmol/L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0.91 mmol/L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53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EFEFEF"/>
                          </a:solidFill>
                        </a:rPr>
                        <a:t>MEAN </a:t>
                      </a:r>
                      <a:endParaRPr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6.75 mmol/L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2.03 mmol/L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0.92 mmol/L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53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EFEFEF"/>
                          </a:solidFill>
                        </a:rPr>
                        <a:t>SD</a:t>
                      </a:r>
                      <a:endParaRPr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0.04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0.14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0.03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53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EFEFEF"/>
                          </a:solidFill>
                        </a:rPr>
                        <a:t>CV</a:t>
                      </a:r>
                      <a:endParaRPr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0.52%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6.84%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3F3F3"/>
                          </a:solidFill>
                        </a:rPr>
                        <a:t>2.72%</a:t>
                      </a:r>
                      <a:endParaRPr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Status on FDA approval:  </a:t>
            </a:r>
            <a:endParaRPr/>
          </a:p>
        </p:txBody>
      </p:sp>
      <p:sp>
        <p:nvSpPr>
          <p:cNvPr id="147" name="Google Shape;147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 1/15/2020 the i-STAT CG4+ and CHEM8+ cartridges were recalled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Since previously obtaining FDA clearance Abbott modified the white cartridges to introduce a blue cartridge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Changes were observed and did not pursue FDA clearance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timeline on approval as of right now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FDA and CMS are allowing the use of cartridges in labs/facilities that hold a certificate or accreditation to run tests of moderate complexity during COVID-19</a:t>
            </a:r>
            <a:endParaRPr/>
          </a:p>
        </p:txBody>
      </p:sp>
      <p:pic>
        <p:nvPicPr>
          <p:cNvPr id="148" name="Google Shape;14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80375" y="3470300"/>
            <a:ext cx="2280500" cy="149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Conclusion: </a:t>
            </a:r>
            <a:endParaRPr/>
          </a:p>
        </p:txBody>
      </p:sp>
      <p:sp>
        <p:nvSpPr>
          <p:cNvPr id="154" name="Google Shape;154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method validation study was performed to assess performance of the i-STAT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CG4+ cartridges showed good diagnostic accuracy, precision and linearity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Bozeman Health and other labs with certification can use the cartridges during the pandemic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Currently looking at other possible options due to failure to pursue FDA approval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Overall was a good experience to become familiar with the process of a method validation 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Multiple choice question:  </a:t>
            </a:r>
            <a:endParaRPr/>
          </a:p>
        </p:txBody>
      </p:sp>
      <p:sp>
        <p:nvSpPr>
          <p:cNvPr id="160" name="Google Shape;160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concentration of serum lactate is indicative of lactic acidosis? 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A) 0.5 mmol/L 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B) 2.0 mmol/L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C) 3.5 mmol/L 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D) 5.0 mmol/L </a:t>
            </a:r>
            <a:endParaRPr/>
          </a:p>
        </p:txBody>
      </p:sp>
      <p:pic>
        <p:nvPicPr>
          <p:cNvPr id="161" name="Google Shape;16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59288" y="1948950"/>
            <a:ext cx="2962275" cy="154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References:</a:t>
            </a:r>
            <a:endParaRPr/>
          </a:p>
        </p:txBody>
      </p:sp>
      <p:sp>
        <p:nvSpPr>
          <p:cNvPr id="167" name="Google Shape;167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https://www.pointofcare.abbott/int/en/offerings/istat/istat-test-cartridges/CG4+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https://labtestsonline.org/tests/lactate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https://www.westgard.com/bmv3edfaqs.htm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https://www.westgard.com/lesson23.htm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https://www.accessdata.fda.gov/scripts/cdrh/cfdocs/cfRes/res.cfm?ID=179123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https://www.pointofcare.abbott/us/en/product-letter-CG4+%20and%20G3+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https://www.uofmhealth.org/health-library/hw7871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Objective: 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 encourage FDA approval on the i-STAT CG4+ cartridge for use as a point of care test in monitoring lactate levels in patients and neonates.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Perform specimen testing to assess correlation, linearity and precision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Introduction: What is lactate?  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 intermediary in carbohydrate metabolism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Predominantly derived from erythrocytes, brain, white skeletal muscle and renal medulla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Blood lactate levels are dependent on the rate of production and the rate of metabolism in the liver and kidneys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Lactate is removed from the body by oxidation in red skeletal muscle and the renal cortex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Produced in excess when there is decreased oxygen at the cellular level </a:t>
            </a: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44397" y="61972"/>
            <a:ext cx="1884100" cy="150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Introduction: Lactic Acidosis </a:t>
            </a:r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Serum lactate level above 4 mmol/L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Two clinical settings: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Type A (hypoxic): decreased tissue oxygenation, associated with hypovolemia, left ventricular failure and shock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Type B (metabolic): associated with disease, drugs/toxins or inborn errors of metabolism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Mortality rate &gt; 60%, approaches 100% if hypotension is also present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Most common cause of metabolic acidosis in hospitalized patients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Signs and Symptoms: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Fast shallow breathing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Muscle pain/cramping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Abdominal discomfort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weakness/fatigue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Introduction: When is a lactate test ordered? </a:t>
            </a:r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Ordered when a patient has signs and symptoms of hypoxia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Healthcare practitioner suspects sepsis, heart attack, kidney failure, severe congestive heart failure or uncontrolled diabetes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Initially ordered with other tests to help evaluate the state of condition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Measured in neonates to assess the adequacy of O2 delivery to tissues </a:t>
            </a:r>
            <a:endParaRPr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4125" y="3036525"/>
            <a:ext cx="2799100" cy="179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Intro: Why POC? </a:t>
            </a:r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Neonatologists at Bozeman Health are interested in performing lactate tests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 Beneficial to have an at bedside test - common test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Could save time not having to send sample to the lab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 Requires less blood to be taken from neonate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Having an accurate beside test would also help other areas of the hospital: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ER patients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ICU patients </a:t>
            </a:r>
            <a:endParaRPr/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6150" y="2704338"/>
            <a:ext cx="2038350" cy="223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Materials and Methods </a:t>
            </a:r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23 ER patient specimens were analyzed for comparison of in vitro quantification of lactate in venous whole blood.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Samples were first tested on the i-STAT CG4+ cartridge upon arrival to the lab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After results were obtained specimens were tested on the Cobas C502 chemistry analyzer for comparison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samples were processed as STAT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Materials and methods: Cobas C502 </a:t>
            </a:r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Cobas c502 clinical chemistry module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Measures analytes using a photometric assay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Specimens were loaded into the STAT lane of the automation line and transported to the chemistry analyzer </a:t>
            </a:r>
            <a:endParaRPr/>
          </a:p>
        </p:txBody>
      </p:sp>
      <p:pic>
        <p:nvPicPr>
          <p:cNvPr id="106" name="Google Shape;10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9750" y="2362750"/>
            <a:ext cx="2924975" cy="236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Materials and Methods: i-STAT CG4+ </a:t>
            </a:r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196675" y="12144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Handheld blood analyzer for Point of Care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Sample type: Arterial, Venous or capillary whole blood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Intended use: in vitro quantification of lactate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Diagnosis and treatment of lactic acidosis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Monitoring tissue hypoxia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Diagnosis of hyperlactatemia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Capable of analyzing pH, PCO2, TCO2, HCO3, PO2, SO2 and base excess </a:t>
            </a:r>
            <a:endParaRPr/>
          </a:p>
        </p:txBody>
      </p:sp>
      <p:pic>
        <p:nvPicPr>
          <p:cNvPr id="113" name="Google Shape;11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4138" y="445013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838</Words>
  <Application>Microsoft Office PowerPoint</Application>
  <PresentationFormat>On-screen Show (16:9)</PresentationFormat>
  <Paragraphs>131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Oswald</vt:lpstr>
      <vt:lpstr>Arial</vt:lpstr>
      <vt:lpstr>Average</vt:lpstr>
      <vt:lpstr>Slate</vt:lpstr>
      <vt:lpstr>Point of Care testing for Lactate </vt:lpstr>
      <vt:lpstr>Objective: </vt:lpstr>
      <vt:lpstr>Introduction: What is lactate?  </vt:lpstr>
      <vt:lpstr>Introduction: Lactic Acidosis </vt:lpstr>
      <vt:lpstr>Introduction: When is a lactate test ordered? </vt:lpstr>
      <vt:lpstr>Intro: Why POC? </vt:lpstr>
      <vt:lpstr>Materials and Methods </vt:lpstr>
      <vt:lpstr>Materials and methods: Cobas C502 </vt:lpstr>
      <vt:lpstr>Materials and Methods: i-STAT CG4+ </vt:lpstr>
      <vt:lpstr>Results: Correlation </vt:lpstr>
      <vt:lpstr>Results: Correlation </vt:lpstr>
      <vt:lpstr>Results: Linearity </vt:lpstr>
      <vt:lpstr>Results: Precision </vt:lpstr>
      <vt:lpstr>Status on FDA approval:  </vt:lpstr>
      <vt:lpstr>Conclusion: </vt:lpstr>
      <vt:lpstr>Multiple choice question:  </vt:lpstr>
      <vt:lpstr>References: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of Care testing for Lactate </dc:title>
  <dc:creator>Kaitlin McMahon</dc:creator>
  <cp:lastModifiedBy>Kaitlin McMahon</cp:lastModifiedBy>
  <cp:revision>1</cp:revision>
  <dcterms:modified xsi:type="dcterms:W3CDTF">2020-04-16T17:30:33Z</dcterms:modified>
</cp:coreProperties>
</file>