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58" r:id="rId5"/>
    <p:sldId id="259" r:id="rId6"/>
    <p:sldId id="263" r:id="rId7"/>
    <p:sldId id="267" r:id="rId8"/>
    <p:sldId id="268" r:id="rId9"/>
    <p:sldId id="269" r:id="rId10"/>
    <p:sldId id="270" r:id="rId11"/>
    <p:sldId id="271" r:id="rId12"/>
    <p:sldId id="261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la Bauman" initials="KB" lastIdx="1" clrIdx="0">
    <p:extLst>
      <p:ext uri="{19B8F6BF-5375-455C-9EA6-DF929625EA0E}">
        <p15:presenceInfo xmlns:p15="http://schemas.microsoft.com/office/powerpoint/2012/main" userId="9054bc9c8f99b8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2T18:56:02.1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1,'101'27,"0"-5,1-4,13-3,69 1,59-8,43 5,-17 0,313-29,-459 14,0 5,62 11,-7-3,-1-8,11-9,-24 2,203-11,45-1,11 3,54 0,583 14,-1049-1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2T18:56:14.2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1 262,'0'-212,"0"218,-1 3,2 0,-1 0,1 0,0-1,1 1,0 0,-1-7,-1 1,1-1,0 0,0 0,0 0,1 0,-1 0,0 0,1 0,-1 0,1-1,0 1,-1-1,1 1,0-1,0 1,0-1,0 0,0 0,0 0,1 0,-1-1,0 1,0 0,2-1,6 1,-1 0,0-1,1-1,-1 0,0 0,0-1,0 0,0 0,2-1,40-9,49 4,0 4,50 6,104-3,142-39,-117 9,-168 25,0 4,81 11,37-1,-112-6,0 5,4 6,-12 3,1-4,0-6,30-5,-38-3,0 5,39 8,-36-2,67-4,106-13,-36 0,-178 8,493-16,-235 6,24-2,97-20,-348 25,242-22,-328 28,0-1,0 0,0 0,0-1,0 0,3-1,-3-1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2T18:56:27.8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0 201,'29'-20,"0"2,1 1,1 2,0 1,2 1,-1 2,1 1,11-1,64-13,-16 3,3 3,-65 14,1 1,0 2,-1 1,1 1,5 2,108 23,-87-14,1-2,35 0,31-6,81 5,-111-1,327 22,2-22,-266-18,4-6,108-9,162 10,-41 4,-161 6,-124 1,103-1,527 16,-471 3,3-1,217-14,-471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2T18:56:32.8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54,'144'-16,"93"3,148 14,-156 1,3346-2,-3283-13,-46 0,237 12,-239 2,-235-1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2T18:56:43.6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0 100,'3230'0,"-3037"-7,32-13,128-5,389 23,-363 4,-242-5,50-11,-20 4,113 8,-133 3,-133-1,1-1,0 0,0-2,0 1,-1-2,1 0,-1-1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F28FFC-46CE-4112-B069-130ACF9A8E4B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184364-146C-4271-B5A9-69AFF606D45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3219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8FFC-46CE-4112-B069-130ACF9A8E4B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4364-146C-4271-B5A9-69AFF606D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8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8FFC-46CE-4112-B069-130ACF9A8E4B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4364-146C-4271-B5A9-69AFF606D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7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8FFC-46CE-4112-B069-130ACF9A8E4B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4364-146C-4271-B5A9-69AFF606D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8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F28FFC-46CE-4112-B069-130ACF9A8E4B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184364-146C-4271-B5A9-69AFF606D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65074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8FFC-46CE-4112-B069-130ACF9A8E4B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4364-146C-4271-B5A9-69AFF606D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8FFC-46CE-4112-B069-130ACF9A8E4B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4364-146C-4271-B5A9-69AFF606D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8FFC-46CE-4112-B069-130ACF9A8E4B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4364-146C-4271-B5A9-69AFF606D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7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8FFC-46CE-4112-B069-130ACF9A8E4B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4364-146C-4271-B5A9-69AFF606D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F28FFC-46CE-4112-B069-130ACF9A8E4B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184364-146C-4271-B5A9-69AFF606D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075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F28FFC-46CE-4112-B069-130ACF9A8E4B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184364-146C-4271-B5A9-69AFF606D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413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7F28FFC-46CE-4112-B069-130ACF9A8E4B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1184364-146C-4271-B5A9-69AFF606D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371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1246-0C53-4C64-8E63-CA1855698F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Coagulation Mini-Study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8539A-AB11-440C-8A46-BE611737B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Kyla Bauman</a:t>
            </a:r>
          </a:p>
        </p:txBody>
      </p:sp>
    </p:spTree>
    <p:extLst>
      <p:ext uri="{BB962C8B-B14F-4D97-AF65-F5344CB8AC3E}">
        <p14:creationId xmlns:p14="http://schemas.microsoft.com/office/powerpoint/2010/main" val="32502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22ACE-4DBD-408F-AA2C-4C1B9F35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271115"/>
            <a:ext cx="3855720" cy="2157884"/>
          </a:xfrm>
        </p:spPr>
        <p:txBody>
          <a:bodyPr/>
          <a:lstStyle/>
          <a:p>
            <a:r>
              <a:rPr lang="en-US" dirty="0"/>
              <a:t>D-Dimer Results</a:t>
            </a:r>
          </a:p>
        </p:txBody>
      </p:sp>
      <p:pic>
        <p:nvPicPr>
          <p:cNvPr id="6" name="Picture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B006C7B-AD34-4EDB-B156-9CAEF9C765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 b="516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A80CD-1725-4163-9F14-1995AF451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sz="1800" dirty="0">
                <a:solidFill>
                  <a:srgbClr val="191B0E"/>
                </a:solidFill>
              </a:rPr>
              <a:t>Acceptance Criteria PASSED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AACB7C7-E597-4484-83DC-C7D38232CE87}"/>
                  </a:ext>
                </a:extLst>
              </p14:cNvPr>
              <p14:cNvContentPartPr/>
              <p14:nvPr/>
            </p14:nvContentPartPr>
            <p14:xfrm>
              <a:off x="8851035" y="3442305"/>
              <a:ext cx="2104560" cy="19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AACB7C7-E597-4484-83DC-C7D38232CE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97395" y="3334665"/>
                <a:ext cx="2212200" cy="2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09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5F995-98B1-45D9-A938-3CABF19A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233015"/>
            <a:ext cx="3855720" cy="2157884"/>
          </a:xfrm>
        </p:spPr>
        <p:txBody>
          <a:bodyPr/>
          <a:lstStyle/>
          <a:p>
            <a:r>
              <a:rPr lang="en-US" dirty="0"/>
              <a:t>Anti-Xa Results</a:t>
            </a:r>
          </a:p>
        </p:txBody>
      </p:sp>
      <p:pic>
        <p:nvPicPr>
          <p:cNvPr id="6" name="Picture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62DF49D-110F-4BCF-A766-074FE7210A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" b="556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A48C2-59D9-424D-AB98-778E35B8C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sz="1800" dirty="0">
                <a:solidFill>
                  <a:srgbClr val="191B0E"/>
                </a:solidFill>
              </a:rPr>
              <a:t>Acceptance Criteria PASSED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2C8076B-EC33-4588-9556-7F97DEA767A7}"/>
                  </a:ext>
                </a:extLst>
              </p14:cNvPr>
              <p14:cNvContentPartPr/>
              <p14:nvPr/>
            </p14:nvContentPartPr>
            <p14:xfrm>
              <a:off x="8879835" y="3615825"/>
              <a:ext cx="221652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2C8076B-EC33-4588-9556-7F97DEA767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5835" y="3507825"/>
                <a:ext cx="2324160" cy="2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383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03BC-6AD4-4081-BA69-48ABECD6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5F02-15DC-4622-A50C-7E40D7856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Success!</a:t>
            </a:r>
          </a:p>
          <a:p>
            <a:r>
              <a:rPr lang="en-US" dirty="0"/>
              <a:t>The necessary criteria was met </a:t>
            </a:r>
          </a:p>
          <a:p>
            <a:r>
              <a:rPr lang="en-US" dirty="0"/>
              <a:t>No clinically significant effect on patient results </a:t>
            </a:r>
          </a:p>
          <a:p>
            <a:r>
              <a:rPr lang="en-US" dirty="0"/>
              <a:t>Medical Director approval  </a:t>
            </a:r>
          </a:p>
          <a:p>
            <a:r>
              <a:rPr lang="en-US" dirty="0"/>
              <a:t>Improvement of patient care, especially in stat situations </a:t>
            </a:r>
          </a:p>
          <a:p>
            <a:r>
              <a:rPr lang="en-US" dirty="0">
                <a:highlight>
                  <a:srgbClr val="FFFF00"/>
                </a:highlight>
              </a:rPr>
              <a:t>Study Outcome: Stago reagent can be directly loaded onto the analyzer from the refrigerator. </a:t>
            </a:r>
          </a:p>
        </p:txBody>
      </p:sp>
    </p:spTree>
    <p:extLst>
      <p:ext uri="{BB962C8B-B14F-4D97-AF65-F5344CB8AC3E}">
        <p14:creationId xmlns:p14="http://schemas.microsoft.com/office/powerpoint/2010/main" val="160725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D203-AC52-47A6-8BC9-D8CA37C6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DF12F-4900-4372-B20D-393A88365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Gained more experience with the analyzer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Navigating modules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Troubleshooting QC</a:t>
            </a:r>
          </a:p>
          <a:p>
            <a:r>
              <a:rPr lang="en-US" dirty="0"/>
              <a:t>Stago Reagents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Reconstitution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Stability </a:t>
            </a:r>
          </a:p>
          <a:p>
            <a:r>
              <a:rPr lang="en-US" dirty="0"/>
              <a:t>Hemostasis reference ranges </a:t>
            </a:r>
          </a:p>
          <a:p>
            <a:r>
              <a:rPr lang="en-US" dirty="0"/>
              <a:t>Introduction into correlation studies in the clinical laboratory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279B4D5-1BA6-461C-B2B0-15B0D22D6C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5" y="491801"/>
            <a:ext cx="3720954" cy="4175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22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484A-495F-4861-B511-410E0E658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MULTIPLE CHOICE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BA103-A49A-423D-AA9D-BA0754AD8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What methodology does the Stago Coagulation Analyzer use to measure PT, PTT, and Fibrinogen?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A) Chromatographic</a:t>
            </a:r>
          </a:p>
          <a:p>
            <a:pPr marL="0" indent="0">
              <a:buNone/>
            </a:pPr>
            <a:r>
              <a:rPr lang="en-US" dirty="0"/>
              <a:t>B) Nephelometric</a:t>
            </a:r>
          </a:p>
          <a:p>
            <a:pPr marL="0" indent="0">
              <a:buNone/>
            </a:pPr>
            <a:r>
              <a:rPr lang="en-US" dirty="0"/>
              <a:t>C) Immunologic </a:t>
            </a:r>
          </a:p>
          <a:p>
            <a:pPr marL="0" indent="0">
              <a:buNone/>
            </a:pPr>
            <a:r>
              <a:rPr lang="en-US" dirty="0"/>
              <a:t>D) Mechanical/Magnetic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026D7E62-211C-4CAE-BA0A-13D0CD9AC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95" y="2952751"/>
            <a:ext cx="4793105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5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2EC6-3578-4387-AFF5-B7B5D937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STAGO ANALYZER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D7739-0704-4461-B4EE-DEB2988CC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286000"/>
            <a:ext cx="3629024" cy="3581400"/>
          </a:xfrm>
        </p:spPr>
        <p:txBody>
          <a:bodyPr/>
          <a:lstStyle/>
          <a:p>
            <a:r>
              <a:rPr lang="en-US" dirty="0"/>
              <a:t>Coagulation analyzer </a:t>
            </a:r>
          </a:p>
          <a:p>
            <a:r>
              <a:rPr lang="en-US" dirty="0"/>
              <a:t>PT, PTT, Fibrinogen, D-dimer, Heparin Xa</a:t>
            </a:r>
          </a:p>
          <a:p>
            <a:r>
              <a:rPr lang="en-US" dirty="0"/>
              <a:t>Methodologies Used: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Viscosity-based (mechanical) detection system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Immunoturbidometric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Colorimetric Assay </a:t>
            </a:r>
          </a:p>
          <a:p>
            <a:endParaRPr lang="en-US" dirty="0"/>
          </a:p>
        </p:txBody>
      </p:sp>
      <p:pic>
        <p:nvPicPr>
          <p:cNvPr id="5" name="Picture 4" descr="A picture containing sitting, table, microwave, monitor&#10;&#10;Description automatically generated">
            <a:extLst>
              <a:ext uri="{FF2B5EF4-FFF2-40B4-BE49-F238E27FC236}">
                <a16:creationId xmlns:a16="http://schemas.microsoft.com/office/drawing/2014/main" id="{C01C49E0-2DA3-41F5-BF34-811355A47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2286000"/>
            <a:ext cx="6908800" cy="42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9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77CA-AA93-4E31-BFD6-11DA4510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6E20A-4DBA-4E29-8059-B5BA2774E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Manufacturer’s Instructions for reagents are timely and unnecessary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Refrigerated reagent rack </a:t>
            </a:r>
          </a:p>
          <a:p>
            <a:r>
              <a:rPr lang="en-US" dirty="0"/>
              <a:t>Poses a risk for potentially delaying patient care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Incident during stat situation</a:t>
            </a:r>
          </a:p>
          <a:p>
            <a:r>
              <a:rPr lang="en-US" dirty="0">
                <a:highlight>
                  <a:srgbClr val="FFFF00"/>
                </a:highlight>
              </a:rPr>
              <a:t>Study Objective: Correlate results obtained using reagent that was allowed to come to room temperature, versus reagent that was loaded cold (directly from the refrigerator).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0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B273-3717-4A07-A071-06971E10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CRITERIA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AD4D56-EDB9-45D8-B9B4-A502A0686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911953"/>
              </p:ext>
            </p:extLst>
          </p:nvPr>
        </p:nvGraphicFramePr>
        <p:xfrm>
          <a:off x="1371599" y="1913573"/>
          <a:ext cx="8505824" cy="4258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456">
                  <a:extLst>
                    <a:ext uri="{9D8B030D-6E8A-4147-A177-3AD203B41FA5}">
                      <a16:colId xmlns:a16="http://schemas.microsoft.com/office/drawing/2014/main" val="2598177420"/>
                    </a:ext>
                  </a:extLst>
                </a:gridCol>
                <a:gridCol w="2126456">
                  <a:extLst>
                    <a:ext uri="{9D8B030D-6E8A-4147-A177-3AD203B41FA5}">
                      <a16:colId xmlns:a16="http://schemas.microsoft.com/office/drawing/2014/main" val="74869165"/>
                    </a:ext>
                  </a:extLst>
                </a:gridCol>
                <a:gridCol w="2126456">
                  <a:extLst>
                    <a:ext uri="{9D8B030D-6E8A-4147-A177-3AD203B41FA5}">
                      <a16:colId xmlns:a16="http://schemas.microsoft.com/office/drawing/2014/main" val="2861457711"/>
                    </a:ext>
                  </a:extLst>
                </a:gridCol>
                <a:gridCol w="2126456">
                  <a:extLst>
                    <a:ext uri="{9D8B030D-6E8A-4147-A177-3AD203B41FA5}">
                      <a16:colId xmlns:a16="http://schemas.microsoft.com/office/drawing/2014/main" val="1865226165"/>
                    </a:ext>
                  </a:extLst>
                </a:gridCol>
              </a:tblGrid>
              <a:tr h="7473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ANALYTE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 Value 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Slope =/-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Medical Director’s TEa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411339"/>
                  </a:ext>
                </a:extLst>
              </a:tr>
              <a:tr h="702255">
                <a:tc>
                  <a:txBody>
                    <a:bodyPr/>
                    <a:lstStyle/>
                    <a:p>
                      <a:r>
                        <a:rPr lang="en-US" dirty="0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Within 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772448"/>
                  </a:ext>
                </a:extLst>
              </a:tr>
              <a:tr h="702255">
                <a:tc>
                  <a:txBody>
                    <a:bodyPr/>
                    <a:lstStyle/>
                    <a:p>
                      <a:r>
                        <a:rPr lang="en-US" dirty="0"/>
                        <a:t>PTT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Within 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026449"/>
                  </a:ext>
                </a:extLst>
              </a:tr>
              <a:tr h="702255">
                <a:tc>
                  <a:txBody>
                    <a:bodyPr/>
                    <a:lstStyle/>
                    <a:p>
                      <a:r>
                        <a:rPr lang="en-US" dirty="0"/>
                        <a:t>Fibrinogen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Within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495287"/>
                  </a:ext>
                </a:extLst>
              </a:tr>
              <a:tr h="702255">
                <a:tc>
                  <a:txBody>
                    <a:bodyPr/>
                    <a:lstStyle/>
                    <a:p>
                      <a:r>
                        <a:rPr lang="en-US" dirty="0"/>
                        <a:t>D-Dimer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Within 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618484"/>
                  </a:ext>
                </a:extLst>
              </a:tr>
              <a:tr h="702255">
                <a:tc>
                  <a:txBody>
                    <a:bodyPr/>
                    <a:lstStyle/>
                    <a:p>
                      <a:r>
                        <a:rPr lang="en-US" dirty="0"/>
                        <a:t>Anti-Xa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Within 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4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35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0E1CC-3A75-4FA5-9F4D-847A369CE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8F08E-075B-4017-8F9C-BB0249C92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38374"/>
            <a:ext cx="9601200" cy="3933826"/>
          </a:xfrm>
        </p:spPr>
        <p:txBody>
          <a:bodyPr>
            <a:normAutofit/>
          </a:bodyPr>
          <a:lstStyle/>
          <a:p>
            <a:r>
              <a:rPr lang="en-US" dirty="0"/>
              <a:t>Collect sample pool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91B0E"/>
                </a:solidFill>
              </a:rPr>
              <a:t>20 Samples per analyte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91B0E"/>
                </a:solidFill>
              </a:rPr>
              <a:t>Split between each analyzer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91B0E"/>
                </a:solidFill>
              </a:rPr>
              <a:t>High, Normal, and Low values</a:t>
            </a:r>
            <a:endParaRPr lang="en-US" dirty="0"/>
          </a:p>
          <a:p>
            <a:r>
              <a:rPr lang="en-US" dirty="0"/>
              <a:t>2 sets of reagent were prepared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Room temperature  (RT)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Refrigerated (COLD)</a:t>
            </a:r>
          </a:p>
          <a:p>
            <a:r>
              <a:rPr lang="en-US" dirty="0"/>
              <a:t>Each analyte was tested using either RT reagent or COLD Reagent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On each analyzer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4A440111-8AAE-422E-8E17-FA11E08C08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2" r="16528"/>
          <a:stretch/>
        </p:blipFill>
        <p:spPr>
          <a:xfrm rot="5400000">
            <a:off x="7400929" y="38101"/>
            <a:ext cx="38481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6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EFD40-E1D4-4F8E-AAD8-69624850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LINE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A6A31-12D2-40AF-984E-578DEDD5B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 was printed and transferred to a spread sheet</a:t>
            </a:r>
          </a:p>
          <a:p>
            <a:r>
              <a:rPr lang="en-US" dirty="0"/>
              <a:t>Programmed calculations were made </a:t>
            </a:r>
          </a:p>
          <a:p>
            <a:r>
              <a:rPr lang="en-US" dirty="0"/>
              <a:t>Criteria review to follow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 value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Slope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Total Allowable Error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screen, building, ready, large&#10;&#10;Description automatically generated">
            <a:extLst>
              <a:ext uri="{FF2B5EF4-FFF2-40B4-BE49-F238E27FC236}">
                <a16:creationId xmlns:a16="http://schemas.microsoft.com/office/drawing/2014/main" id="{138EBC33-EA26-4DBB-9611-6C40B1319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237" y="276225"/>
            <a:ext cx="3731449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3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F5D8-DA63-4C1F-8EAD-E6A4DE7D3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271115"/>
            <a:ext cx="3855720" cy="2157884"/>
          </a:xfrm>
        </p:spPr>
        <p:txBody>
          <a:bodyPr/>
          <a:lstStyle/>
          <a:p>
            <a:r>
              <a:rPr lang="en-US" dirty="0"/>
              <a:t>Protime Results</a:t>
            </a:r>
          </a:p>
        </p:txBody>
      </p:sp>
      <p:pic>
        <p:nvPicPr>
          <p:cNvPr id="6" name="Picture Placeholder 5" descr="A close up of a receipt&#10;&#10;Description automatically generated">
            <a:extLst>
              <a:ext uri="{FF2B5EF4-FFF2-40B4-BE49-F238E27FC236}">
                <a16:creationId xmlns:a16="http://schemas.microsoft.com/office/drawing/2014/main" id="{6FBC68C0-BC45-46FE-995B-738FAF4B05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1" b="5144"/>
          <a:stretch/>
        </p:blipFill>
        <p:spPr>
          <a:xfrm>
            <a:off x="5532120" y="0"/>
            <a:ext cx="6659880" cy="68579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67AF6-BED7-4A34-8172-F8D6924F3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Acceptance Criteria PASSED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68FBA9B-17FF-4145-96EC-6E0E4E653A29}"/>
                  </a:ext>
                </a:extLst>
              </p14:cNvPr>
              <p14:cNvContentPartPr/>
              <p14:nvPr/>
            </p14:nvContentPartPr>
            <p14:xfrm>
              <a:off x="8870475" y="3461385"/>
              <a:ext cx="2113920" cy="52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68FBA9B-17FF-4145-96EC-6E0E4E653A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6475" y="3353745"/>
                <a:ext cx="2221560" cy="2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68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3ECC7-B9F9-419B-8AB4-060826C6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628775"/>
            <a:ext cx="3855720" cy="2157884"/>
          </a:xfrm>
        </p:spPr>
        <p:txBody>
          <a:bodyPr>
            <a:normAutofit/>
          </a:bodyPr>
          <a:lstStyle/>
          <a:p>
            <a:r>
              <a:rPr lang="en-US" dirty="0"/>
              <a:t>PTT Results </a:t>
            </a:r>
          </a:p>
        </p:txBody>
      </p:sp>
      <p:pic>
        <p:nvPicPr>
          <p:cNvPr id="6" name="Picture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849741F-772E-4E9B-9742-11D914DF49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" b="5711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7A146-2EB2-4CEF-9403-1BB3F0E37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sz="1800" dirty="0">
                <a:solidFill>
                  <a:srgbClr val="191B0E"/>
                </a:solidFill>
              </a:rPr>
              <a:t>Acceptance Criteria PASSED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940D635-6B32-4A88-9226-48D292FD1C7F}"/>
                  </a:ext>
                </a:extLst>
              </p14:cNvPr>
              <p14:cNvContentPartPr/>
              <p14:nvPr/>
            </p14:nvContentPartPr>
            <p14:xfrm>
              <a:off x="8841675" y="3500985"/>
              <a:ext cx="2276640" cy="94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940D635-6B32-4A88-9226-48D292FD1C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7675" y="3393345"/>
                <a:ext cx="2384280" cy="30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153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1566A-E788-4D12-B0F7-BB3A1F9C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271116"/>
            <a:ext cx="3855720" cy="2157884"/>
          </a:xfrm>
        </p:spPr>
        <p:txBody>
          <a:bodyPr/>
          <a:lstStyle/>
          <a:p>
            <a:r>
              <a:rPr lang="en-US" dirty="0"/>
              <a:t>Fibrinogen Results </a:t>
            </a:r>
          </a:p>
        </p:txBody>
      </p:sp>
      <p:pic>
        <p:nvPicPr>
          <p:cNvPr id="6" name="Picture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A39C022-9961-40FD-8BAD-AD83463756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6094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32F59-4639-48F0-BA14-FDEFA67B9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sz="1800" dirty="0">
                <a:solidFill>
                  <a:srgbClr val="191B0E"/>
                </a:solidFill>
              </a:rPr>
              <a:t>Acceptance Criteria PASSED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62C314B-1BD9-471E-9F1B-6048340E626A}"/>
                  </a:ext>
                </a:extLst>
              </p14:cNvPr>
              <p14:cNvContentPartPr/>
              <p14:nvPr/>
            </p14:nvContentPartPr>
            <p14:xfrm>
              <a:off x="8937075" y="3522945"/>
              <a:ext cx="2199240" cy="72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62C314B-1BD9-471E-9F1B-6048340E62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3075" y="3415305"/>
                <a:ext cx="2306880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569887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3969</TotalTime>
  <Words>331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Franklin Gothic Book</vt:lpstr>
      <vt:lpstr>Wingdings</vt:lpstr>
      <vt:lpstr>Crop</vt:lpstr>
      <vt:lpstr>Coagulation Mini-Study</vt:lpstr>
      <vt:lpstr>STAGO ANALYZER </vt:lpstr>
      <vt:lpstr>STUDY OBJECTIVE</vt:lpstr>
      <vt:lpstr>ACCEPTANCE CRITERIA </vt:lpstr>
      <vt:lpstr>PROCEDURE OUTLINE</vt:lpstr>
      <vt:lpstr>REGRESSION LINE REVIEW</vt:lpstr>
      <vt:lpstr>Protime Results</vt:lpstr>
      <vt:lpstr>PTT Results </vt:lpstr>
      <vt:lpstr>Fibrinogen Results </vt:lpstr>
      <vt:lpstr>D-Dimer Results</vt:lpstr>
      <vt:lpstr>Anti-Xa Results</vt:lpstr>
      <vt:lpstr>CONCLUSION</vt:lpstr>
      <vt:lpstr>What I Learned</vt:lpstr>
      <vt:lpstr>MULTIPLE CHOICE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Kyla Bauman</dc:creator>
  <cp:lastModifiedBy>Susie Zanto</cp:lastModifiedBy>
  <cp:revision>26</cp:revision>
  <dcterms:created xsi:type="dcterms:W3CDTF">2020-04-10T02:12:47Z</dcterms:created>
  <dcterms:modified xsi:type="dcterms:W3CDTF">2020-04-15T02:20:41Z</dcterms:modified>
</cp:coreProperties>
</file>