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17"/>
  </p:notesMasterIdLst>
  <p:sldIdLst>
    <p:sldId id="258" r:id="rId2"/>
    <p:sldId id="269" r:id="rId3"/>
    <p:sldId id="260" r:id="rId4"/>
    <p:sldId id="259" r:id="rId5"/>
    <p:sldId id="270" r:id="rId6"/>
    <p:sldId id="261" r:id="rId7"/>
    <p:sldId id="266" r:id="rId8"/>
    <p:sldId id="273" r:id="rId9"/>
    <p:sldId id="271" r:id="rId10"/>
    <p:sldId id="268" r:id="rId11"/>
    <p:sldId id="267" r:id="rId12"/>
    <p:sldId id="263" r:id="rId13"/>
    <p:sldId id="264" r:id="rId14"/>
    <p:sldId id="265"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3754" autoAdjust="0"/>
  </p:normalViewPr>
  <p:slideViewPr>
    <p:cSldViewPr snapToGrid="0">
      <p:cViewPr varScale="1">
        <p:scale>
          <a:sx n="83" d="100"/>
          <a:sy n="83" d="100"/>
        </p:scale>
        <p:origin x="45" y="1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dis\OneDrive\Clinical%20Lab%20Practice\State%20Poster%20Project\MM%20Projec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dis\OneDrive\Clinical%20Lab%20Practice\State%20Poster%20Project\MM%20Projec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dis\OneDrive\Clinical%20Lab%20Practice\State%20Poster%20Project\MM%20Projec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dis\OneDrive\Clinical%20Lab%20Practice\State%20Poster%20Project\MM%20Projec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Sheet1!$AQ$2</c:f>
              <c:strCache>
                <c:ptCount val="1"/>
                <c:pt idx="0">
                  <c:v>Pip/Tazo Etest</c:v>
                </c:pt>
              </c:strCache>
            </c:strRef>
          </c:tx>
          <c:dPt>
            <c:idx val="0"/>
            <c:bubble3D val="0"/>
            <c:spPr>
              <a:solidFill>
                <a:schemeClr val="accent3">
                  <a:shade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EBD-416D-9CCB-7614D4825132}"/>
              </c:ext>
            </c:extLst>
          </c:dPt>
          <c:dPt>
            <c:idx val="1"/>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EBD-416D-9CCB-7614D4825132}"/>
              </c:ext>
            </c:extLst>
          </c:dPt>
          <c:dPt>
            <c:idx val="2"/>
            <c:bubble3D val="0"/>
            <c:spPr>
              <a:solidFill>
                <a:schemeClr val="accent3">
                  <a:tint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EBD-416D-9CCB-7614D4825132}"/>
              </c:ext>
            </c:extLst>
          </c:dPt>
          <c:dLbls>
            <c:dLbl>
              <c:idx val="0"/>
              <c:tx>
                <c:rich>
                  <a:bodyPr/>
                  <a:lstStyle/>
                  <a:p>
                    <a:fld id="{09AFFBEA-11D3-4E85-9DA6-FA935AA49D02}" type="CATEGORYNAME">
                      <a:rPr lang="en-US"/>
                      <a:pPr/>
                      <a:t>[CATEGORY NAME]</a:t>
                    </a:fld>
                    <a:endParaRPr lang="en-US" baseline="0"/>
                  </a:p>
                  <a:p>
                    <a:r>
                      <a:rPr lang="en-US"/>
                      <a:t>(</a:t>
                    </a:r>
                    <a:fld id="{EDFEF330-0391-4008-A840-1C80957424B1}" type="VALUE">
                      <a:rPr lang="en-US" smtClean="0"/>
                      <a:pPr/>
                      <a:t>[VALUE]</a:t>
                    </a:fld>
                    <a:r>
                      <a:rPr lang="en-US"/>
                      <a:t>)</a:t>
                    </a:r>
                    <a:endParaRPr lang="en-US" baseline="0" dirty="0"/>
                  </a:p>
                  <a:p>
                    <a:fld id="{FBCF69F9-6BCC-43A0-BF0D-272E0227A2D1}" type="PERCENTAGE">
                      <a:rPr lang="en-US"/>
                      <a:pPr/>
                      <a:t>[PERCENTAGE]</a:t>
                    </a:fld>
                    <a:endParaRPr lang="en-US"/>
                  </a:p>
                </c:rich>
              </c:tx>
              <c:dLblPos val="inEnd"/>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EEBD-416D-9CCB-7614D4825132}"/>
                </c:ext>
              </c:extLst>
            </c:dLbl>
            <c:dLbl>
              <c:idx val="1"/>
              <c:tx>
                <c:rich>
                  <a:bodyPr/>
                  <a:lstStyle/>
                  <a:p>
                    <a:fld id="{5E6CE3E6-DB51-4763-8C15-58E15B1FCF8C}" type="CATEGORYNAME">
                      <a:rPr lang="en-US"/>
                      <a:pPr/>
                      <a:t>[CATEGORY NAME]</a:t>
                    </a:fld>
                    <a:endParaRPr lang="en-US" baseline="0"/>
                  </a:p>
                  <a:p>
                    <a:r>
                      <a:rPr lang="en-US"/>
                      <a:t>(</a:t>
                    </a:r>
                    <a:fld id="{422CD2DE-F2F4-4A1E-B05F-0DEF2A670E44}" type="VALUE">
                      <a:rPr lang="en-US" smtClean="0"/>
                      <a:pPr/>
                      <a:t>[VALUE]</a:t>
                    </a:fld>
                    <a:r>
                      <a:rPr lang="en-US"/>
                      <a:t>)</a:t>
                    </a:r>
                    <a:endParaRPr lang="en-US" baseline="0" dirty="0"/>
                  </a:p>
                  <a:p>
                    <a:fld id="{27E3D822-6410-4FCB-A423-42CF24AC15FE}" type="PERCENTAGE">
                      <a:rPr lang="en-US"/>
                      <a:pPr/>
                      <a:t>[PERCENTAGE]</a:t>
                    </a:fld>
                    <a:endParaRPr lang="en-US"/>
                  </a:p>
                </c:rich>
              </c:tx>
              <c:dLblPos val="inEnd"/>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EEBD-416D-9CCB-7614D4825132}"/>
                </c:ext>
              </c:extLst>
            </c:dLbl>
            <c:dLbl>
              <c:idx val="2"/>
              <c:tx>
                <c:rich>
                  <a:bodyPr/>
                  <a:lstStyle/>
                  <a:p>
                    <a:fld id="{DF92E344-D851-468F-AB3C-116F77DECD6D}" type="CATEGORYNAME">
                      <a:rPr lang="en-US"/>
                      <a:pPr/>
                      <a:t>[CATEGORY NAME]</a:t>
                    </a:fld>
                    <a:endParaRPr lang="en-US" baseline="0"/>
                  </a:p>
                  <a:p>
                    <a:r>
                      <a:rPr lang="en-US"/>
                      <a:t>(</a:t>
                    </a:r>
                    <a:fld id="{778B2038-8EB9-475F-8EB0-7E0A94E5880A}" type="VALUE">
                      <a:rPr lang="en-US" smtClean="0"/>
                      <a:pPr/>
                      <a:t>[VALUE]</a:t>
                    </a:fld>
                    <a:r>
                      <a:rPr lang="en-US"/>
                      <a:t>)</a:t>
                    </a:r>
                    <a:endParaRPr lang="en-US" baseline="0" dirty="0"/>
                  </a:p>
                  <a:p>
                    <a:fld id="{808A120F-A654-485F-8D5A-14A86222A0CE}" type="PERCENTAGE">
                      <a:rPr lang="en-US"/>
                      <a:pPr/>
                      <a:t>[PERCENTAGE]</a:t>
                    </a:fld>
                    <a:endParaRPr lang="en-US"/>
                  </a:p>
                </c:rich>
              </c:tx>
              <c:dLblPos val="inEnd"/>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EEBD-416D-9CCB-7614D482513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in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Sheet1!$AO$3:$AO$5</c:f>
              <c:strCache>
                <c:ptCount val="3"/>
                <c:pt idx="0">
                  <c:v>Sensitive</c:v>
                </c:pt>
                <c:pt idx="1">
                  <c:v>Intermediate</c:v>
                </c:pt>
                <c:pt idx="2">
                  <c:v>Resistant</c:v>
                </c:pt>
              </c:strCache>
            </c:strRef>
          </c:cat>
          <c:val>
            <c:numRef>
              <c:f>Sheet1!$AQ$3:$AQ$5</c:f>
              <c:numCache>
                <c:formatCode>General</c:formatCode>
                <c:ptCount val="3"/>
                <c:pt idx="0">
                  <c:v>3</c:v>
                </c:pt>
                <c:pt idx="1">
                  <c:v>6</c:v>
                </c:pt>
                <c:pt idx="2">
                  <c:v>9</c:v>
                </c:pt>
              </c:numCache>
            </c:numRef>
          </c:val>
          <c:extLst>
            <c:ext xmlns:c16="http://schemas.microsoft.com/office/drawing/2014/chart" uri="{C3380CC4-5D6E-409C-BE32-E72D297353CC}">
              <c16:uniqueId val="{00000006-EEBD-416D-9CCB-7614D4825132}"/>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lumMod val="60000"/>
        <a:lumOff val="40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Sheet1!$AP$2</c:f>
              <c:strCache>
                <c:ptCount val="1"/>
                <c:pt idx="0">
                  <c:v>Pip/Tazo Disk</c:v>
                </c:pt>
              </c:strCache>
            </c:strRef>
          </c:tx>
          <c:dPt>
            <c:idx val="0"/>
            <c:bubble3D val="0"/>
            <c:spPr>
              <a:solidFill>
                <a:schemeClr val="accent2">
                  <a:shade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FAD-4EF7-B757-E773962C810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FAD-4EF7-B757-E773962C8100}"/>
              </c:ext>
            </c:extLst>
          </c:dPt>
          <c:dPt>
            <c:idx val="2"/>
            <c:bubble3D val="0"/>
            <c:spPr>
              <a:solidFill>
                <a:schemeClr val="accent2">
                  <a:tint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FAD-4EF7-B757-E773962C8100}"/>
              </c:ext>
            </c:extLst>
          </c:dPt>
          <c:dLbls>
            <c:dLbl>
              <c:idx val="0"/>
              <c:tx>
                <c:rich>
                  <a:bodyPr/>
                  <a:lstStyle/>
                  <a:p>
                    <a:fld id="{FEE82203-EF3E-4CCA-A740-A9EC37F45532}" type="CATEGORYNAME">
                      <a:rPr lang="en-US"/>
                      <a:pPr/>
                      <a:t>[CATEGORY NAME]</a:t>
                    </a:fld>
                    <a:endParaRPr lang="en-US" baseline="0"/>
                  </a:p>
                  <a:p>
                    <a:r>
                      <a:rPr lang="en-US"/>
                      <a:t>(</a:t>
                    </a:r>
                    <a:fld id="{08E5CA07-FDFB-428A-9121-1CB00F47B2B3}" type="VALUE">
                      <a:rPr lang="en-US" smtClean="0"/>
                      <a:pPr/>
                      <a:t>[VALUE]</a:t>
                    </a:fld>
                    <a:r>
                      <a:rPr lang="en-US"/>
                      <a:t>)</a:t>
                    </a:r>
                    <a:endParaRPr lang="en-US" baseline="0" dirty="0"/>
                  </a:p>
                  <a:p>
                    <a:fld id="{55C113BC-C48C-4658-B8C8-961E6D8F045F}" type="PERCENTAGE">
                      <a:rPr lang="en-US"/>
                      <a:pPr/>
                      <a:t>[PERCENTAGE]</a:t>
                    </a:fld>
                    <a:endParaRPr lang="en-US"/>
                  </a:p>
                </c:rich>
              </c:tx>
              <c:dLblPos val="inEnd"/>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FAD-4EF7-B757-E773962C8100}"/>
                </c:ext>
              </c:extLst>
            </c:dLbl>
            <c:dLbl>
              <c:idx val="1"/>
              <c:tx>
                <c:rich>
                  <a:bodyPr/>
                  <a:lstStyle/>
                  <a:p>
                    <a:fld id="{61BE74EB-1130-427B-8E73-EDFDA5187AE0}" type="CATEGORYNAME">
                      <a:rPr lang="en-US"/>
                      <a:pPr/>
                      <a:t>[CATEGORY NAME]</a:t>
                    </a:fld>
                    <a:endParaRPr lang="en-US" baseline="0" dirty="0"/>
                  </a:p>
                  <a:p>
                    <a:r>
                      <a:rPr lang="en-US"/>
                      <a:t>(</a:t>
                    </a:r>
                    <a:fld id="{5BFE107A-FFEB-4951-B3BB-3BEBE4CEF190}" type="VALUE">
                      <a:rPr lang="en-US" smtClean="0"/>
                      <a:pPr/>
                      <a:t>[VALUE]</a:t>
                    </a:fld>
                    <a:r>
                      <a:rPr lang="en-US"/>
                      <a:t>)</a:t>
                    </a:r>
                    <a:endParaRPr lang="en-US" baseline="0"/>
                  </a:p>
                  <a:p>
                    <a:fld id="{0E9E77B6-FBCF-4294-BCF1-8C5EB57031FF}" type="PERCENTAGE">
                      <a:rPr lang="en-US"/>
                      <a:pPr/>
                      <a:t>[PERCENTAGE]</a:t>
                    </a:fld>
                    <a:endParaRPr lang="en-US"/>
                  </a:p>
                </c:rich>
              </c:tx>
              <c:dLblPos val="inEnd"/>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FFAD-4EF7-B757-E773962C8100}"/>
                </c:ext>
              </c:extLst>
            </c:dLbl>
            <c:dLbl>
              <c:idx val="2"/>
              <c:tx>
                <c:rich>
                  <a:bodyPr/>
                  <a:lstStyle/>
                  <a:p>
                    <a:fld id="{0B27B720-D9DB-47CF-9A33-08E58C4EB5D2}" type="CATEGORYNAME">
                      <a:rPr lang="en-US"/>
                      <a:pPr/>
                      <a:t>[CATEGORY NAME]</a:t>
                    </a:fld>
                    <a:endParaRPr lang="en-US" baseline="0" dirty="0"/>
                  </a:p>
                  <a:p>
                    <a:r>
                      <a:rPr lang="en-US"/>
                      <a:t>(</a:t>
                    </a:r>
                    <a:fld id="{A518B01C-6231-4EAC-825D-D423B58D0155}" type="VALUE">
                      <a:rPr lang="en-US" smtClean="0"/>
                      <a:pPr/>
                      <a:t>[VALUE]</a:t>
                    </a:fld>
                    <a:r>
                      <a:rPr lang="en-US"/>
                      <a:t>)</a:t>
                    </a:r>
                    <a:endParaRPr lang="en-US" baseline="0" dirty="0"/>
                  </a:p>
                  <a:p>
                    <a:fld id="{181F7B1D-4EBD-4307-859F-E04C0575E8D6}" type="PERCENTAGE">
                      <a:rPr lang="en-US"/>
                      <a:pPr/>
                      <a:t>[PERCENTAGE]</a:t>
                    </a:fld>
                    <a:endParaRPr lang="en-US"/>
                  </a:p>
                </c:rich>
              </c:tx>
              <c:dLblPos val="inEnd"/>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FFAD-4EF7-B757-E773962C810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in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Sheet1!$AO$3:$AO$5</c:f>
              <c:strCache>
                <c:ptCount val="3"/>
                <c:pt idx="0">
                  <c:v>Sensitive</c:v>
                </c:pt>
                <c:pt idx="1">
                  <c:v>Intermediate</c:v>
                </c:pt>
                <c:pt idx="2">
                  <c:v>Resistant</c:v>
                </c:pt>
              </c:strCache>
            </c:strRef>
          </c:cat>
          <c:val>
            <c:numRef>
              <c:f>Sheet1!$AP$3:$AP$5</c:f>
              <c:numCache>
                <c:formatCode>General</c:formatCode>
                <c:ptCount val="3"/>
                <c:pt idx="0">
                  <c:v>13</c:v>
                </c:pt>
                <c:pt idx="1">
                  <c:v>2</c:v>
                </c:pt>
                <c:pt idx="2">
                  <c:v>3</c:v>
                </c:pt>
              </c:numCache>
            </c:numRef>
          </c:val>
          <c:extLst>
            <c:ext xmlns:c16="http://schemas.microsoft.com/office/drawing/2014/chart" uri="{C3380CC4-5D6E-409C-BE32-E72D297353CC}">
              <c16:uniqueId val="{00000006-FFAD-4EF7-B757-E773962C8100}"/>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lumMod val="60000"/>
        <a:lumOff val="40000"/>
      </a:schemeClr>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Sheet1!$AR$2</c:f>
              <c:strCache>
                <c:ptCount val="1"/>
                <c:pt idx="0">
                  <c:v>Pip/Tazo Vitek </c:v>
                </c:pt>
              </c:strCache>
            </c:strRef>
          </c:tx>
          <c:dPt>
            <c:idx val="0"/>
            <c:bubble3D val="0"/>
            <c:spPr>
              <a:solidFill>
                <a:schemeClr val="accent1">
                  <a:tint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B43-4374-8BCC-7B22E833EC7E}"/>
              </c:ext>
            </c:extLst>
          </c:dPt>
          <c:dPt>
            <c:idx val="1"/>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B43-4374-8BCC-7B22E833EC7E}"/>
              </c:ext>
            </c:extLst>
          </c:dPt>
          <c:dPt>
            <c:idx val="2"/>
            <c:bubble3D val="0"/>
            <c:spPr>
              <a:solidFill>
                <a:schemeClr val="accent1">
                  <a:shade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B43-4374-8BCC-7B22E833EC7E}"/>
              </c:ext>
            </c:extLst>
          </c:dPt>
          <c:dLbls>
            <c:dLbl>
              <c:idx val="0"/>
              <c:tx>
                <c:rich>
                  <a:bodyPr/>
                  <a:lstStyle/>
                  <a:p>
                    <a:fld id="{AB912614-FC78-4FAA-A9DF-798FD352F916}" type="CATEGORYNAME">
                      <a:rPr lang="en-US"/>
                      <a:pPr/>
                      <a:t>[CATEGORY NAME]</a:t>
                    </a:fld>
                    <a:endParaRPr lang="en-US" baseline="0" dirty="0"/>
                  </a:p>
                  <a:p>
                    <a:r>
                      <a:rPr lang="en-US"/>
                      <a:t>(</a:t>
                    </a:r>
                    <a:fld id="{A159F10F-DE74-428A-84FF-BFCE96F03777}" type="VALUE">
                      <a:rPr lang="en-US" smtClean="0"/>
                      <a:pPr/>
                      <a:t>[VALUE]</a:t>
                    </a:fld>
                    <a:r>
                      <a:rPr lang="en-US"/>
                      <a:t>)</a:t>
                    </a:r>
                    <a:endParaRPr lang="en-US" baseline="0"/>
                  </a:p>
                  <a:p>
                    <a:fld id="{24E6C677-D141-4318-A02C-72C8EA682457}" type="PERCENTAGE">
                      <a:rPr lang="en-US"/>
                      <a:pPr/>
                      <a:t>[PERCENTAGE]</a:t>
                    </a:fld>
                    <a:endParaRPr lang="en-US"/>
                  </a:p>
                </c:rich>
              </c:tx>
              <c:dLblPos val="inEnd"/>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9B43-4374-8BCC-7B22E833EC7E}"/>
                </c:ext>
              </c:extLst>
            </c:dLbl>
            <c:dLbl>
              <c:idx val="1"/>
              <c:tx>
                <c:rich>
                  <a:bodyPr/>
                  <a:lstStyle/>
                  <a:p>
                    <a:fld id="{173F4FFE-0A5F-4728-9098-5D4EE994D7D1}" type="CATEGORYNAME">
                      <a:rPr lang="en-US"/>
                      <a:pPr/>
                      <a:t>[CATEGORY NAME]</a:t>
                    </a:fld>
                    <a:endParaRPr lang="en-US" baseline="0" dirty="0"/>
                  </a:p>
                  <a:p>
                    <a:r>
                      <a:rPr lang="en-US" dirty="0"/>
                      <a:t>(</a:t>
                    </a:r>
                    <a:fld id="{47507008-8B42-499B-AC3C-09C55FF682D1}" type="VALUE">
                      <a:rPr lang="en-US" smtClean="0"/>
                      <a:pPr/>
                      <a:t>[VALUE]</a:t>
                    </a:fld>
                    <a:r>
                      <a:rPr lang="en-US" dirty="0"/>
                      <a:t>)</a:t>
                    </a:r>
                    <a:endParaRPr lang="en-US" baseline="0" dirty="0"/>
                  </a:p>
                  <a:p>
                    <a:fld id="{5D5CE6A8-42E3-4F01-B465-70BEDC80CB51}" type="PERCENTAGE">
                      <a:rPr lang="en-US"/>
                      <a:pPr/>
                      <a:t>[PERCENTAGE]</a:t>
                    </a:fld>
                    <a:endParaRPr lang="en-US"/>
                  </a:p>
                </c:rich>
              </c:tx>
              <c:dLblPos val="inEnd"/>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9B43-4374-8BCC-7B22E833EC7E}"/>
                </c:ext>
              </c:extLst>
            </c:dLbl>
            <c:dLbl>
              <c:idx val="2"/>
              <c:tx>
                <c:rich>
                  <a:bodyPr/>
                  <a:lstStyle/>
                  <a:p>
                    <a:fld id="{2B2FBBBF-010A-4B0C-B33F-69B9511D7D76}" type="CATEGORYNAME">
                      <a:rPr lang="en-US"/>
                      <a:pPr/>
                      <a:t>[CATEGORY NAME]</a:t>
                    </a:fld>
                    <a:endParaRPr lang="en-US" baseline="0"/>
                  </a:p>
                  <a:p>
                    <a:r>
                      <a:rPr lang="en-US"/>
                      <a:t>(</a:t>
                    </a:r>
                    <a:fld id="{B8C66DC3-85E4-49E3-98E1-61E71F0F2F68}" type="VALUE">
                      <a:rPr lang="en-US" smtClean="0"/>
                      <a:pPr/>
                      <a:t>[VALUE]</a:t>
                    </a:fld>
                    <a:r>
                      <a:rPr lang="en-US"/>
                      <a:t>)</a:t>
                    </a:r>
                    <a:endParaRPr lang="en-US" baseline="0" dirty="0"/>
                  </a:p>
                  <a:p>
                    <a:fld id="{1D4ED56A-1B42-4BCA-9618-DDF253890BD1}" type="PERCENTAGE">
                      <a:rPr lang="en-US" smtClean="0"/>
                      <a:pPr/>
                      <a:t>[PERCENTAGE]</a:t>
                    </a:fld>
                    <a:endParaRPr lang="en-US"/>
                  </a:p>
                </c:rich>
              </c:tx>
              <c:dLblPos val="inEnd"/>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9B43-4374-8BCC-7B22E833EC7E}"/>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in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Sheet1!$AO$3:$AO$5</c:f>
              <c:strCache>
                <c:ptCount val="3"/>
                <c:pt idx="0">
                  <c:v>Sensitive</c:v>
                </c:pt>
                <c:pt idx="1">
                  <c:v>Intermediate</c:v>
                </c:pt>
                <c:pt idx="2">
                  <c:v>Resistant</c:v>
                </c:pt>
              </c:strCache>
            </c:strRef>
          </c:cat>
          <c:val>
            <c:numRef>
              <c:f>Sheet1!$AR$3:$AR$5</c:f>
              <c:numCache>
                <c:formatCode>General</c:formatCode>
                <c:ptCount val="3"/>
                <c:pt idx="0">
                  <c:v>3</c:v>
                </c:pt>
                <c:pt idx="1">
                  <c:v>7</c:v>
                </c:pt>
                <c:pt idx="2">
                  <c:v>8</c:v>
                </c:pt>
              </c:numCache>
            </c:numRef>
          </c:val>
          <c:extLst>
            <c:ext xmlns:c16="http://schemas.microsoft.com/office/drawing/2014/chart" uri="{C3380CC4-5D6E-409C-BE32-E72D297353CC}">
              <c16:uniqueId val="{00000006-9B43-4374-8BCC-7B22E833EC7E}"/>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lumMod val="60000"/>
        <a:lumOff val="40000"/>
      </a:schemeClr>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Sensitvity of Each Specimen in Relation to Method</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Sheet1!$AP$2</c:f>
              <c:strCache>
                <c:ptCount val="1"/>
                <c:pt idx="0">
                  <c:v>Pip/Tazo Disk</c:v>
                </c:pt>
              </c:strCache>
            </c:strRef>
          </c:tx>
          <c:spPr>
            <a:gradFill rotWithShape="1">
              <a:gsLst>
                <a:gs pos="0">
                  <a:schemeClr val="accent1">
                    <a:tint val="97000"/>
                    <a:satMod val="100000"/>
                    <a:lumMod val="102000"/>
                  </a:schemeClr>
                </a:gs>
                <a:gs pos="50000">
                  <a:schemeClr val="accent1">
                    <a:shade val="100000"/>
                    <a:satMod val="103000"/>
                    <a:lumMod val="100000"/>
                  </a:schemeClr>
                </a:gs>
                <a:gs pos="100000">
                  <a:schemeClr val="accent1">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F5-487E-9CB0-E347C77174AF}"/>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F5-487E-9CB0-E347C77174AF}"/>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1F5-487E-9CB0-E347C77174A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Sheet1!$AO$3:$AO$5</c:f>
              <c:strCache>
                <c:ptCount val="3"/>
                <c:pt idx="0">
                  <c:v>Sensitive</c:v>
                </c:pt>
                <c:pt idx="1">
                  <c:v>Intermediate</c:v>
                </c:pt>
                <c:pt idx="2">
                  <c:v>Resistant</c:v>
                </c:pt>
              </c:strCache>
            </c:strRef>
          </c:cat>
          <c:val>
            <c:numRef>
              <c:f>Sheet1!$AP$3:$AP$5</c:f>
              <c:numCache>
                <c:formatCode>General</c:formatCode>
                <c:ptCount val="3"/>
                <c:pt idx="0">
                  <c:v>13</c:v>
                </c:pt>
                <c:pt idx="1">
                  <c:v>2</c:v>
                </c:pt>
                <c:pt idx="2">
                  <c:v>3</c:v>
                </c:pt>
              </c:numCache>
            </c:numRef>
          </c:val>
          <c:extLst>
            <c:ext xmlns:c16="http://schemas.microsoft.com/office/drawing/2014/chart" uri="{C3380CC4-5D6E-409C-BE32-E72D297353CC}">
              <c16:uniqueId val="{00000000-21F5-487E-9CB0-E347C77174AF}"/>
            </c:ext>
          </c:extLst>
        </c:ser>
        <c:ser>
          <c:idx val="1"/>
          <c:order val="1"/>
          <c:tx>
            <c:strRef>
              <c:f>Sheet1!$AQ$2</c:f>
              <c:strCache>
                <c:ptCount val="1"/>
                <c:pt idx="0">
                  <c:v>Pip/Tazo Etest</c:v>
                </c:pt>
              </c:strCache>
            </c:strRef>
          </c:tx>
          <c:spPr>
            <a:gradFill rotWithShape="1">
              <a:gsLst>
                <a:gs pos="0">
                  <a:schemeClr val="accent2">
                    <a:tint val="97000"/>
                    <a:satMod val="100000"/>
                    <a:lumMod val="102000"/>
                  </a:schemeClr>
                </a:gs>
                <a:gs pos="50000">
                  <a:schemeClr val="accent2">
                    <a:shade val="100000"/>
                    <a:satMod val="103000"/>
                    <a:lumMod val="100000"/>
                  </a:schemeClr>
                </a:gs>
                <a:gs pos="100000">
                  <a:schemeClr val="accent2">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Sheet1!$AO$3:$AO$5</c:f>
              <c:strCache>
                <c:ptCount val="3"/>
                <c:pt idx="0">
                  <c:v>Sensitive</c:v>
                </c:pt>
                <c:pt idx="1">
                  <c:v>Intermediate</c:v>
                </c:pt>
                <c:pt idx="2">
                  <c:v>Resistant</c:v>
                </c:pt>
              </c:strCache>
            </c:strRef>
          </c:cat>
          <c:val>
            <c:numRef>
              <c:f>Sheet1!$AQ$3:$AQ$5</c:f>
              <c:numCache>
                <c:formatCode>General</c:formatCode>
                <c:ptCount val="3"/>
                <c:pt idx="0">
                  <c:v>3</c:v>
                </c:pt>
                <c:pt idx="1">
                  <c:v>6</c:v>
                </c:pt>
                <c:pt idx="2">
                  <c:v>9</c:v>
                </c:pt>
              </c:numCache>
            </c:numRef>
          </c:val>
          <c:extLst>
            <c:ext xmlns:c16="http://schemas.microsoft.com/office/drawing/2014/chart" uri="{C3380CC4-5D6E-409C-BE32-E72D297353CC}">
              <c16:uniqueId val="{00000001-21F5-487E-9CB0-E347C77174AF}"/>
            </c:ext>
          </c:extLst>
        </c:ser>
        <c:ser>
          <c:idx val="2"/>
          <c:order val="2"/>
          <c:tx>
            <c:strRef>
              <c:f>Sheet1!$AR$2</c:f>
              <c:strCache>
                <c:ptCount val="1"/>
                <c:pt idx="0">
                  <c:v>Pip/Tazo Vitek </c:v>
                </c:pt>
              </c:strCache>
            </c:strRef>
          </c:tx>
          <c:spPr>
            <a:gradFill rotWithShape="1">
              <a:gsLst>
                <a:gs pos="0">
                  <a:schemeClr val="accent3">
                    <a:tint val="97000"/>
                    <a:satMod val="100000"/>
                    <a:lumMod val="102000"/>
                  </a:schemeClr>
                </a:gs>
                <a:gs pos="50000">
                  <a:schemeClr val="accent3">
                    <a:shade val="100000"/>
                    <a:satMod val="103000"/>
                    <a:lumMod val="100000"/>
                  </a:schemeClr>
                </a:gs>
                <a:gs pos="100000">
                  <a:schemeClr val="accent3">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Sheet1!$AO$3:$AO$5</c:f>
              <c:strCache>
                <c:ptCount val="3"/>
                <c:pt idx="0">
                  <c:v>Sensitive</c:v>
                </c:pt>
                <c:pt idx="1">
                  <c:v>Intermediate</c:v>
                </c:pt>
                <c:pt idx="2">
                  <c:v>Resistant</c:v>
                </c:pt>
              </c:strCache>
            </c:strRef>
          </c:cat>
          <c:val>
            <c:numRef>
              <c:f>Sheet1!$AR$3:$AR$5</c:f>
              <c:numCache>
                <c:formatCode>General</c:formatCode>
                <c:ptCount val="3"/>
                <c:pt idx="0">
                  <c:v>3</c:v>
                </c:pt>
                <c:pt idx="1">
                  <c:v>7</c:v>
                </c:pt>
                <c:pt idx="2">
                  <c:v>8</c:v>
                </c:pt>
              </c:numCache>
            </c:numRef>
          </c:val>
          <c:extLst>
            <c:ext xmlns:c16="http://schemas.microsoft.com/office/drawing/2014/chart" uri="{C3380CC4-5D6E-409C-BE32-E72D297353CC}">
              <c16:uniqueId val="{00000002-21F5-487E-9CB0-E347C77174AF}"/>
            </c:ext>
          </c:extLst>
        </c:ser>
        <c:dLbls>
          <c:dLblPos val="outEnd"/>
          <c:showLegendKey val="0"/>
          <c:showVal val="1"/>
          <c:showCatName val="0"/>
          <c:showSerName val="0"/>
          <c:showPercent val="0"/>
          <c:showBubbleSize val="0"/>
        </c:dLbls>
        <c:gapWidth val="100"/>
        <c:overlap val="-24"/>
        <c:axId val="800250064"/>
        <c:axId val="799606704"/>
      </c:barChart>
      <c:catAx>
        <c:axId val="8002500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799606704"/>
        <c:crosses val="autoZero"/>
        <c:auto val="1"/>
        <c:lblAlgn val="ctr"/>
        <c:lblOffset val="100"/>
        <c:noMultiLvlLbl val="0"/>
      </c:catAx>
      <c:valAx>
        <c:axId val="799606704"/>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sz="1600" dirty="0"/>
                  <a:t>Number of Specimen</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800250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3-30T00:31:21.629"/>
    </inkml:context>
    <inkml:brush xml:id="br0">
      <inkml:brushProperty name="width" value="0.025" units="cm"/>
      <inkml:brushProperty name="height" value="0.025" units="cm"/>
      <inkml:brushProperty name="color" value="#FFFFFF"/>
    </inkml:brush>
  </inkml:definitions>
  <inkml:trace contextRef="#ctx0" brushRef="#br0">7 179 1376 0 0,'-6'8'3532'0'0,"6"-7"-3456"0"0,0-1-4 0 0,0 0 1 0 0,0 0 6 0 0,0 0 1 0 0,0 0 0 0 0,0 0 19 0 0,0 0 76 0 0,0 0 32 0 0,0 0 8 0 0,0 0 9 0 0,11 8 2342 0 0,16-6-1956 0 0,-26-2-522 0 0,22-10 2736 0 0,24-9-1760 0 0,-27 15-958 0 0,-8 2 377 0 0,35-13 48 0 0,-46 15-492 0 0,0 0-34 0 0,-1 1 0 0 0,1-1 0 0 0,0 0 0 0 0,-1 0-1 0 0,1 0 1 0 0,0 0 0 0 0,-1 0 0 0 0,1 0 0 0 0,0 0 0 0 0,-1 0 0 0 0,1 0 0 0 0,-1-1 0 0 0,1 1-1 0 0,0 0 1 0 0,-1 0 0 0 0,1 0 0 0 0,0-1 0 0 0,-1 1 0 0 0,1 0 0 0 0,-1-1 0 0 0,1 1 0 0 0,-1 0 0 0 0,1-1-5 0 0,27-3 1200 0 0,-24 3-1194 0 0,0 0-38 0 0,0 0 0 0 0,0 0 0 0 0,0 1 1 0 0,0-1-1 0 0,0 1 0 0 0,0 0 1 0 0,3 0 31 0 0,-1-1-3 0 0,-4 0 11 0 0,-1 0 0 0 0,1 1 0 0 0,0 0 0 0 0,-1-1 0 0 0,1 1 0 0 0,0 0 0 0 0,-1 0 0 0 0,1 0 0 0 0,0 0 0 0 0,1 0-8 0 0,25-11 192 0 0,-23 9-107 0 0,0 0 0 0 0,1 0 0 0 0,-1 0 0 0 0,6-1-85 0 0,-10 3 111 0 0,-1 0 0 0 0,0 0 4 0 0,0 0 12 0 0,0 0 7 0 0,0 0 2 0 0,0 0 0 0 0,0 0 0 0 0,23-4 816 0 0,-21 5-940 0 0,18-4 56 0 0,-16 2 27 0 0,1 0-1 0 0,0 0 0 0 0,-1 1 0 0 0,1-1 0 0 0,0 1 0 0 0,0 0 0 0 0,3 0-94 0 0,18 1 152 0 0,-22-1-127 0 0,0-1-1 0 0,0 0 1 0 0,0 0 0 0 0,-1 0-1 0 0,1-1 1 0 0,0 1 0 0 0,-1-1-1 0 0,3-1-24 0 0,18-2 240 0 0,-23 5-227 0 0,0 0 0 0 0,0 0 0 0 0,0 0 0 0 0,0-1 0 0 0,0 1 0 0 0,0 0 0 0 0,0 0 0 0 0,0-1 0 0 0,0 1 0 0 0,0-1 0 0 0,0 1 0 0 0,0-1 0 0 0,-1 1 0 0 0,1-1 0 0 0,0 1 0 0 0,0-1 0 0 0,0 0 0 0 0,0 0-13 0 0,0 0-10 0 0,0-1 1 0 0,1 1 0 0 0,-1 0 0 0 0,0 0 0 0 0,1 0 0 0 0,-1 0 0 0 0,1 1 0 0 0,-1-1 0 0 0,1 0 0 0 0,-1 1 0 0 0,1-1 9 0 0,-1 1 102 0 0,-1 0 5 0 0,21-3-338 0 0,13 7 270 0 0,-33-3 30 0 0,-1-1-1 0 0,11 1-209 0 0,-7-3 136 0 0,1 0 4 0 0,0 0 0 0 0,0 0 0 0 0,0-1 0 0 0,0 0 0 0 0,0 0 0 0 0,1-2 1 0 0,22-6 0 0 0,-13 6 0 0 0,30 1 0 0 0,-20 4 280 0 0,-19 1-280 0 0,-2 0 0 0 0,2 2 0 0 0,-5-3 0 0 0,-1 0 0 0 0,1 1 0 0 0,0-1 0 0 0,0 0 0 0 0,0 0 0 0 0,-1 0 0 0 0,1 0 0 0 0,0 0 0 0 0,0 0 0 0 0,0 0 0 0 0,-1 0 0 0 0,1 0 0 0 0,0-1 0 0 0,0 1 0 0 0,0 0 0 0 0,-1 0 0 0 0,1-1 0 0 0,0 1 0 0 0,11-4-8 0 0,-8-9-1522 0 0,-2 5-3979 0 0,0 4-75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3-30T00:31:24.861"/>
    </inkml:context>
    <inkml:brush xml:id="br0">
      <inkml:brushProperty name="width" value="0.025" units="cm"/>
      <inkml:brushProperty name="height" value="0.025" units="cm"/>
      <inkml:brushProperty name="color" value="#FFFFFF"/>
    </inkml:brush>
  </inkml:definitions>
  <inkml:trace contextRef="#ctx0" brushRef="#br0">49 129 920 0 0,'6'-13'2657'0'0,"-6"10"-2378"0"0,0 1 0 0 0,1-1 0 0 0,-1 1-1 0 0,-1 0 1 0 0,1-1 0 0 0,0 1 0 0 0,0-1-1 0 0,-1 1 1 0 0,0-1 0 0 0,1 1 0 0 0,-2-1-279 0 0,-2-17 4356 0 0,4 19-4246 0 0,0 0 1 0 0,-1 0 0 0 0,1 0 0 0 0,0 0-1 0 0,-1 0 1 0 0,1 0 0 0 0,-1 0-1 0 0,0 0 1 0 0,1 1 0 0 0,-1-1-1 0 0,0 0 1 0 0,1 0 0 0 0,-2 0-111 0 0,-5-9 145 0 0,0 3-32 0 0,6 7 40 0 0,1 0-32 0 0,-1 0 1 0 0,1 0-1 0 0,0-1 0 0 0,-1 1 0 0 0,1 0 0 0 0,-1 0 0 0 0,1 0 0 0 0,-1 0 1 0 0,1 0-1 0 0,-1 0 0 0 0,1 0 0 0 0,0 0 0 0 0,-1 1 0 0 0,1-1 1 0 0,-1 0-1 0 0,1 0 0 0 0,-1 0 0 0 0,1 0 0 0 0,0 1 0 0 0,-1-1 0 0 0,1 0 1 0 0,-1 0-1 0 0,1 1 0 0 0,0-1 0 0 0,-1 0 0 0 0,1 1 0 0 0,0-1 1 0 0,-1 0-1 0 0,1 1 0 0 0,0-1-121 0 0,-11 24 3361 0 0,11-23-3280 0 0,3 1 2 0 0,8 7 330 0 0,-9-8-359 0 0,24 2-43 0 0,-21-4-11 0 0,-4 1-5 0 0,2 2-1 0 0,-1-2-37 0 0,2 0 36 0 0,0 0-1 0 0,0 0 0 0 0,0-1 1 0 0,0 1-1 0 0,0-1 1 0 0,-1 0-1 0 0,1 0 1 0 0,0 0-1 0 0,0-1 1 0 0,-1 1-1 0 0,1-1 8 0 0,5 0 0 0 0,-7 2 0 0 0,1 0 0 0 0,0-1 0 0 0,0 1 0 0 0,-1-1 0 0 0,1 0 0 0 0,0 0 0 0 0,-1 0 0 0 0,1 0 0 0 0,1-1 0 0 0,5 1 0 0 0,5 1 134 0 0,-14 0-190 0 0,0 0-35 0 0,0 0 10 0 0,0 0 7 0 0,4-1-151 0 0,10 7 116 0 0,-10-5 156 0 0,-1-1 0 0 0,1 1-1 0 0,0 0 1 0 0,-1-1 0 0 0,1 0 0 0 0,-1 0 0 0 0,1 0 0 0 0,0 0 0 0 0,-1-1 0 0 0,1 1 0 0 0,2-1-47 0 0,-3-1 1 0 0,1 1 0 0 0,-1 0 0 0 0,0 0 0 0 0,1 0 0 0 0,-1 0 0 0 0,1 1 0 0 0,0 0 0 0 0,-1-1 0 0 0,1 1 0 0 0,1 1-1 0 0,33-1 0 0 0,-30 1-8 0 0,-1 0 0 0 0,1-1 0 0 0,-1 0-1 0 0,0 0 1 0 0,1-1 0 0 0,-1 0 0 0 0,0 0 0 0 0,1-1-1 0 0,-1 0 1 0 0,0 0 0 0 0,0-1 0 0 0,6-3 8 0 0,-9 5-13 0 0,0 0 0 0 0,-1 0-1 0 0,1 1 1 0 0,0-1 0 0 0,0 1 0 0 0,0-1 0 0 0,1 1 13 0 0,24-2 62 0 0,-22 1-87 0 0,1 0 26 0 0,0-1-1 0 0,-1 0 0 0 0,8-2 0 0 0,4-2-114 0 0,0 1-1 0 0,5 0 115 0 0,11-3-11 0 0,-32 7 16 0 0,0 1-1 0 0,1-1 1 0 0,-1 1-1 0 0,0 0 0 0 0,0 0 1 0 0,0 1-1 0 0,0-1 1 0 0,0 0-1 0 0,0 1 1 0 0,0 0-1 0 0,1 0-4 0 0,21 4 193 0 0,-22-4-269 0 0,-2 0 75 0 0,0-1 0 0 0,-1 1 0 0 0,1-1 1 0 0,0 1-1 0 0,0-1 0 0 0,-1 1 0 0 0,1-1 0 0 0,0 0 1 0 0,0 0-1 0 0,-1 1 0 0 0,1-1 0 0 0,0 0 1 0 0,0 0-1 0 0,0 0 0 0 0,0 0 0 0 0,-1 0 0 0 0,2 0 1 0 0,0 0-64 0 0,24 21 288 0 0,-22-18-224 0 0,1-2 0 0 0,0 1 0 0 0,0 0 0 0 0,-1-1 0 0 0,0 2 0 0 0,17 6-17 0 0,-21-9-63 0 0,12 0-1231 0 0,-10 0 1253 0 0,0 1 1 0 0,0-1-1 0 0,0 0 0 0 0,0 0 0 0 0,0 0 0 0 0,0 0 0 0 0,0 0 0 0 0,0-1 0 0 0,0 1 0 0 0,0-1 0 0 0,0 1 0 0 0,0-1 0 0 0,0 1 0 0 0,-1-1 0 0 0,1 0 0 0 0,0 0 0 0 0,0 0 0 0 0,-1 0 0 0 0,1 0 0 0 0,0-1 0 0 0,-1 1 1 0 0,1 0-1 0 0,0-2 58 0 0,5-2-329 0 0,-5 4 249 0 0,-1 0-8 0 0,2 0 8 0 0,1 0 8 0 0,-3 1-13 0 0,-1 0 15 0 0,0 0 6 0 0,0 0-16 0 0,0 0-65 0 0,0 0-23 0 0,0 0-33 0 0,1 0-1 0 0,-1 0 0 0 0,1 0 1 0 0,-1 0-1 0 0,1 0 0 0 0,-1 0 1 0 0,1-1-1 0 0,-1 1 0 0 0,1 0 1 0 0,-1 0-1 0 0,1-1 0 0 0,-1 1 1 0 0,0 0-1 0 0,1 0 0 0 0,-1-1 1 0 0,1 1-1 0 0,-1 0 0 0 0,0-1 1 0 0,1 1-1 0 0,-1-1 0 0 0,0 1 1 0 0,1 0-1 0 0,-1-1 0 0 0,0 1 1 0 0,0-1-1 0 0,1 1 0 0 0,-1-1 1 0 0,0 1 201 0 0,2-4-3880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3-30T00:31:31.100"/>
    </inkml:context>
    <inkml:brush xml:id="br0">
      <inkml:brushProperty name="width" value="0.025" units="cm"/>
      <inkml:brushProperty name="height" value="0.025" units="cm"/>
      <inkml:brushProperty name="color" value="#FFFFFF"/>
    </inkml:brush>
  </inkml:definitions>
  <inkml:trace contextRef="#ctx0" brushRef="#br0">578 96 2304 0 0,'0'0'293'0'0,"0"0"391"0"0,0 0 168 0 0,0 0 39 0 0,0 0-97 0 0,0 0-426 0 0,0 0-189 0 0,0 0-34 0 0,0 0-17 0 0,0 0-41 0 0,0 0-20 0 0,0 0-3 0 0,0 0 34 0 0,0 0 146 0 0,-3 6 1375 0 0,2-2 5108 0 0,48-26-6813 0 0,-47 21 102 0 0,1 1 0 0 0,0-1 0 0 0,0 1 0 0 0,0 0 0 0 0,0 0 0 0 0,0-1-1 0 0,-1 1 1 0 0,1 0 0 0 0,0 0 0 0 0,0 0 0 0 0,0 0 0 0 0,0 0 0 0 0,0 0 0 0 0,0 0 0 0 0,0 0 0 0 0,0 0-1 0 0,-1 0 1 0 0,1 1 0 0 0,0-1 0 0 0,0 0 0 0 0,0 0 0 0 0,0 1 0 0 0,0-1 0 0 0,-1 1 0 0 0,1-1 0 0 0,0 1-16 0 0,14 1 638 0 0,-14-2-569 0 0,-1 0-1 0 0,0 0-4 0 0,5 3 526 0 0,-2-2-569 0 0,3 0-3 0 0,13 1 492 0 0,-18-2-451 0 0,2-3-49 0 0,-1 2 3 0 0,0 0 0 0 0,1 0 0 0 0,-1 0 0 0 0,1 1 0 0 0,-1-1 0 0 0,1 1-1 0 0,-1-1 1 0 0,1 1 0 0 0,-1 0 0 0 0,1 0 0 0 0,-1 0 0 0 0,1 0 0 0 0,-1 1-1 0 0,2-1-12 0 0,8 1-89 0 0,11 3 186 0 0,-21-4-195 0 0,4 0 46 0 0,2-1 166 0 0,-4 1-114 0 0,0 1 0 0 0,10-1-45 0 0,9-2-46 0 0,1-1-205 0 0,-20 3 341 0 0,1-1-1 0 0,-1 1 0 0 0,0-1 0 0 0,0 0 0 0 0,1 0 1 0 0,-1-1-1 0 0,3-1-44 0 0,-6 3-59 0 0,19-5-160 0 0,-1 0-45 0 0,4 2 603 0 0,-22 2-286 0 0,-1 1 19 0 0,0 0 30 0 0,0 0-5 0 0,1 2-41 0 0,1-1-1 0 0,0 0 1 0 0,0 0 0 0 0,0-1-1 0 0,0 1 1 0 0,0 0 0 0 0,0-1-1 0 0,0 1 1 0 0,0-1 0 0 0,0 1-1 0 0,0-1 1 0 0,2 0-56 0 0,18 9 565 0 0,-17-9-566 0 0,1 1-1 0 0,0-2 0 0 0,-1 1 0 0 0,1 0 0 0 0,3-2 2 0 0,14 0 191 0 0,-22 2-183 0 0,1 0 1 0 0,0 0-1 0 0,0 0 0 0 0,0 0 1 0 0,-1-1-1 0 0,1 1 1 0 0,0-1-1 0 0,0 1 0 0 0,-1-1 1 0 0,3 0-9 0 0,2-2-10 0 0,32-13 10 0 0,-37 16 15 0 0,0-1 0 0 0,0 1 0 0 0,0 0 0 0 0,0-1 0 0 0,0 1 0 0 0,0 0 0 0 0,0 0 0 0 0,0-1 0 0 0,0 1 0 0 0,0 0-1 0 0,0 0 1 0 0,0 0 0 0 0,0 0 0 0 0,0 0 0 0 0,0 1-15 0 0,18 0-41 0 0,-18-1 110 0 0,-1-1-65 0 0,0 1 0 0 0,1 0 0 0 0,-1 0 0 0 0,0 0 0 0 0,1-1 0 0 0,-1 1 0 0 0,0 0 0 0 0,1 0 0 0 0,-1 0 0 0 0,0 0 0 0 0,1 0 0 0 0,-1 0 0 0 0,0 0 0 0 0,1-1 0 0 0,-1 1 0 0 0,1 0 0 0 0,-1 0 0 0 0,0 1 0 0 0,1-1 0 0 0,-1 0 0 0 0,1 0 0 0 0,-1 0-1 0 0,0 0 1 0 0,1 0 0 0 0,-1 0-4 0 0,12 3 73 0 0,-10-2-109 0 0,18 5 511 0 0,-11-4-410 0 0,-5-2-65 0 0,3 1 1 0 0,4-4 175 0 0,-6 1-81 0 0,-1-1-95 0 0,-1 0 0 0 0,4-1 0 0 0,10-4 0 0 0,-15 8 0 0 0,0 2 0 0 0,8-5 0 0 0,-9 1-4 0 0,2-1 40 0 0,12 2-76 0 0,5 1-1113 0 0,-12 3-434 0 0,-6 0 1551 0 0,-2-3-86 0 0,0 0-36 0 0,0 0-2 0 0,-1 1 141 0 0,1 0-1 0 0,0-1 1 0 0,-1 1-1 0 0,1 0 1 0 0,-1-1-1 0 0,1 1 1 0 0,-1-1-1 0 0,1 1 1 0 0,-1-1-1 0 0,0 1 1 0 0,1-1-1 0 0,-1 0 1 0 0,0 1-1 0 0,1-1 1 0 0,-1 0-1 0 0,0 1 1 0 0,1-1-1 0 0,-1 0 0 0 0,0 0 1 0 0,0 1-1 0 0,1-1 1 0 0,-1 0-1 0 0,-1 0 20 0 0,-19 3 9 0 0,-37 0-197 0 0,18 1 760 0 0,25-2-416 0 0,0 1 0 0 0,0 1 0 0 0,0 1 0 0 0,-5 2-156 0 0,15-6 10 0 0,0 0 0 0 0,0 0 0 0 0,0-1 0 0 0,0 0 0 0 0,0 1 0 0 0,-3-2-10 0 0,-28 3 84 0 0,-8 8-84 0 0,-16-8 460 0 0,49-2-408 0 0,7-1-51 0 0,1 1 0 0 0,-1 0 0 0 0,1 0 0 0 0,-1 0-1 0 0,1 1 1 0 0,-1-1 0 0 0,1 1 0 0 0,0 0 0 0 0,-1 0-1 0 0,-1 1 0 0 0,1-1 51 0 0,-1 0-1 0 0,1 0 0 0 0,-1-1 0 0 0,0 1 1 0 0,1-1-1 0 0,-2 0-50 0 0,-9-4 8 0 0,14 4-3 0 0,-1-1-1 0 0,1 1 0 0 0,0-1 0 0 0,-1 1 1 0 0,1 0-1 0 0,0 0 0 0 0,-1 0 0 0 0,1 0 1 0 0,-1-1-1 0 0,1 2 0 0 0,0-1 0 0 0,-1 0 1 0 0,0 0-5 0 0,-21 2 234 0 0,19-4-234 0 0,2 2 0 0 0,1-1 0 0 0,0 1 0 0 0,-1 0 0 0 0,1 0 0 0 0,0 0 0 0 0,-1 0 0 0 0,1 0 0 0 0,0 0 0 0 0,-1 0 0 0 0,1 0 0 0 0,0 0 0 0 0,-1 1 0 0 0,-7-1 0 0 0,-1 3 27 0 0,8-2 102 0 0,-6 0-90 0 0,0 0 0 0 0,1 0 1 0 0,-1-1-1 0 0,0 0 0 0 0,-1 0-39 0 0,6 0 14 0 0,1 0 0 0 0,-1 0 0 0 0,1 0 0 0 0,-1-1-1 0 0,1 1 1 0 0,-1-1 0 0 0,1 0 0 0 0,-1 0 0 0 0,1 1 0 0 0,0-2-1 0 0,-3 0-13 0 0,5 2 2 0 0,-1-1 0 0 0,0 1 0 0 0,0 0-1 0 0,0-1 1 0 0,0 1 0 0 0,0 0 0 0 0,0 0-1 0 0,0-1 1 0 0,0 1 0 0 0,0 0 0 0 0,0 0-1 0 0,0 0 1 0 0,0 0 0 0 0,0 0-1 0 0,0 1 1 0 0,0-1 0 0 0,0 0 0 0 0,-1 1-2 0 0,-3-1 124 0 0,-41-5-241 0 0,45 5 118 0 0,-2 0 34 0 0,1 0 0 0 0,-1 0-1 0 0,0-1 1 0 0,0 1 0 0 0,0-1-1 0 0,0 0 1 0 0,0 0 0 0 0,1 0-1 0 0,-3-1-34 0 0,1-1 1 0 0,4 1-2 0 0,-7-6-9 0 0,6 7-10 0 0,1 0 1 0 0,-1 0 0 0 0,1 1 0 0 0,0-1-1 0 0,0 0 1 0 0,-1 0 0 0 0,1 0 0 0 0,0 0-1 0 0,0 0 1 0 0,0 0 0 0 0,0 0-1 0 0,0 0 1 0 0,0 0 0 0 0,0 0 0 0 0,0 0-1 0 0,0 0 20 0 0,1-8-177 0 0,-5 1-315 0 0,3 7 455 0 0,1 1 39 0 0,0 0 0 0 0,0 0 0 0 0,0 0 0 0 0,0 0 0 0 0,0 0 0 0 0,0 0 0 0 0,0 0 0 0 0,0 0 0 0 0,0 0 0 0 0,0 0 0 0 0,0 0 0 0 0,0 0 0 0 0,0 0 0 0 0,0 0 0 0 0,0 0 0 0 0,0 0 0 0 0,0 0 0 0 0,0-1 0 0 0,0 1 0 0 0,-1 0 0 0 0,1 0 0 0 0,0 0 0 0 0,0 0 0 0 0,0 0 0 0 0,0 0 0 0 0,0 0 0 0 0,0 0 0 0 0,0 0 0 0 0,0 0 0 0 0,0 0 0 0 0,0 0 0 0 0,0 0 0 0 0,0 0 0 0 0,0 0 0 0 0,-1 0 0 0 0,1 0 0 0 0,0 0 0 0 0,0 0 0 0 0,0 0 0 0 0,0 0 0 0 0,0 0 0 0 0,0 1 1 0 0,0-1-1 0 0,0 0 0 0 0,0 0 0 0 0,0 0 0 0 0,0 0 0 0 0,0 0 0 0 0,0 0 0 0 0,0 0 0 0 0,0 0 0 0 0,0 0 0 0 0,0 0 0 0 0,0 0 0 0 0,0 0 0 0 0,-1 0 0 0 0,1 0 0 0 0,0 0 0 0 0,0 0 0 0 0,0 0 0 0 0,0 1 0 0 0,0-1 0 0 0,0 0 0 0 0,0 0-2 0 0,-7 7 293 0 0,4-4-244 0 0,3-3 20 0 0,0 0 20 0 0,0 0-13 0 0,0 0-28 0 0,-2 6-186 0 0,3-5 147 0 0,-1 0-1 0 0,1 0 1 0 0,-1 0 0 0 0,1 0 0 0 0,0 0 0 0 0,-1 0 0 0 0,1-1 0 0 0,0 1-1 0 0,0 0 1 0 0,-1 0 0 0 0,1-1 0 0 0,0 1 0 0 0,0-1 0 0 0,0 1-1 0 0,0 0 1 0 0,0-1 0 0 0,0 0 0 0 0,0 1 0 0 0,0-1 0 0 0,0 1 0 0 0,0-1-1 0 0,0 0-8 0 0,119 1 982 0 0,-49-9-652 0 0,-68 8-320 0 0,1-1 0 0 0,0 1 0 0 0,-1-1 0 0 0,1 0 0 0 0,-1 0 0 0 0,0 0 0 0 0,4-2-10 0 0,-3 1 0 0 0,0 1-1 0 0,0-1 0 0 0,0 1 0 0 0,1 0 1 0 0,-1 0-1 0 0,0 0 0 0 0,1 1 0 0 0,0 0 1 0 0,66-5 280 0 0,-56 1-280 0 0,-10 4 0 0 0,0 1 0 0 0,0-1 0 0 0,22 3 22 0 0,-3-2 372 0 0,-20-1-410 0 0,-3 0-61 0 0,14 4 164 0 0,10-9-1321 0 0,-23 4 973 0 0,-1 1-1 0 0,1-1 1 0 0,0 0-1 0 0,-1 0 1 0 0,1 1-1 0 0,0-1 1 0 0,-1 0-1 0 0,1 0 1 0 0,-1 0 0 0 0,0-1-1 0 0,1 1 1 0 0,-1 0-1 0 0,0 0 1 0 0,1-1-1 0 0,-1 1 1 0 0,0-1-1 0 0,0 1 1 0 0,0-1-1 0 0,-1 1 1 0 0,1-1-1 0 0,0 0 1 0 0,0 1-1 0 0,-1-1 1 0 0,1 0-1 0 0,-1-1 262 0 0,3-5-1486 0 0</inkml:trace>
  <inkml:trace contextRef="#ctx0" brushRef="#br0" timeOffset="2648.469">76 209 2304 0 0,'5'1'364'0'0,"-4"-1"689"0"0,-1 0 305 0 0,0 0 60 0 0,-6 1 2167 0 0,7-1-2674 0 0,-2 1-540 0 0,1-1-83 0 0,0 0-38 0 0,0 0-8 0 0,-2-13 214 0 0,3 12 16 0 0,0 1-368 0 0,-1 0 84 0 0,0 0 17 0 0,0 0 10 0 0,0 0 1 0 0,0 0-15 0 0,0 0-60 0 0,0 0-21 0 0,0 0-6 0 0,0 0-6 0 0,0 0-18 0 0,-13 9 616 0 0,10-7-551 0 0,1 0 1 0 0,0-1-1 0 0,0 1 1 0 0,-1-1-1 0 0,1 0 1 0 0,-1 0-1 0 0,1 0 0 0 0,-2 1-155 0 0,3-2 132 0 0,1 0-4 0 0,-13 8 824 0 0,12-7-818 0 0,1-1-13 0 0,0 0-8 0 0,-2 3 103 0 0,-1 0-140 0 0,2-1-6 0 0,1-2-70 0 0,0 0 1 0 0,0 0-1 0 0,0 0 1 0 0,0 0-1 0 0,0 1 1 0 0,0-1-1 0 0,0 0 1 0 0,0 0 0 0 0,0 0-1 0 0,0 0 1 0 0,0 0-1 0 0,0 1 1 0 0,0-1-1 0 0,0 0 1 0 0,0 0-1 0 0,0 0 1 0 0,0 0-1 0 0,0 0 1 0 0,0 0-1 0 0,0 0 1 0 0,1 1-1 0 0,-1-1 1 0 0,0 0 0 0 0,0 0-1 0 0,0 0 1 0 0,0 0-1 0 0,0 0 1 0 0,0 0-1 0 0,0 0 1 0 0,0 0-1 0 0,1 0 1 0 0,-1 0-1 0 0,0 0 1 0 0,0 0-1 0 0,0 0 1 0 0,0 0-1 0 0,0 1 1 0 0,1-1-1 0 0,-1 0 1 0 0,0 0 0 0 0,0 0-1 0 0,0 0 1 0 0,0 0-1 0 0,0-1 1 0 0,0 1-1 0 0,1 0 1 0 0,-1 0-1 0 0,0 0 1 0 0,0 0-1 0 0,0 0 1 0 0,0 0-1 0 0,0 0 1 0 0,0 0-1 0 0,15-3-154 0 0,-9 1 162 0 0,0 1 0 0 0,0 0 0 0 0,0 0-1 0 0,1 0 1 0 0,-1 1 0 0 0,0 0 0 0 0,0 0-1 0 0,5 1-7 0 0,9-1 242 0 0,-19 0-142 0 0,-1 0-4 0 0,-1 1-5 0 0,-1 2-18 0 0,3-1-3 0 0,-3 1-56 0 0,4 0-3 0 0,-2-2 46 0 0,0-1 26 0 0,-1 1-49 0 0,-1 0 0 0 0,0 0 0 0 0,1 0 0 0 0,-1 0 0 0 0,0 0 0 0 0,0 0 0 0 0,0 0 0 0 0,1-1 1 0 0,-1 1-1 0 0,0 0 0 0 0,0-1 0 0 0,0 0 0 0 0,-2 1-34 0 0,-14 1-345 0 0,0 0 0 0 0,0-1 0 0 0,-5-2 345 0 0,15 4-15 0 0,4-2 26 0 0,3-1 21 0 0,1 0-75 0 0,23 2-85 0 0,-16-2 126 0 0,-4-2 22 0 0,1 2-1 0 0,0-1 0 0 0,-1 0 0 0 0,1 1 1 0 0,0 0-1 0 0,0-1 0 0 0,-1 1 0 0 0,3 1-19 0 0,26-1 288 0 0,-15 0-133 0 0,-16 0-112 0 0,2 2-33 0 0,2-2-10 0 0,-2 0-16 0 0,-2 0-60 0 0,-1 0 2 0 0,0 0 2 0 0,0 0-27 0 0,0 0-12 0 0,0 0-1 0 0,0 0-24 0 0,0 0-101 0 0,0 0-47 0 0,0 0-11 0 0,0 0-139 0 0,0 0-583 0 0,0 0-257 0 0,-1-1-50 0 0,-1-2-10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3-30T00:31:36.972"/>
    </inkml:context>
    <inkml:brush xml:id="br0">
      <inkml:brushProperty name="width" value="0.025" units="cm"/>
      <inkml:brushProperty name="height" value="0.025" units="cm"/>
      <inkml:brushProperty name="color" value="#FFFFFF"/>
    </inkml:brush>
  </inkml:definitions>
  <inkml:trace contextRef="#ctx0" brushRef="#br0">47 78 1840 0 0,'2'-1'1176'0'0,"4"-3"-172"0"0,-4 3-1109 0 0,-1 0-1 0 0,0 0 1 0 0,1-1 0 0 0,-1 1 0 0 0,0 0 0 0 0,0-1-1 0 0,0 1 1 0 0,0-1 0 0 0,0 1 0 0 0,0-1 0 0 0,1-1 105 0 0,-2 2 202 0 0,0 1 160 0 0,0 0 28 0 0,-4-2 2460 0 0,4 1-2567 0 0,-1 1 0 0 0,1 0 1 0 0,0-1-1 0 0,0 1 0 0 0,-1 0 1 0 0,1-1-1 0 0,0 1 0 0 0,-1 0 1 0 0,1 0-1 0 0,0 0 1 0 0,-1-1-1 0 0,1 1 0 0 0,-1 0 1 0 0,1 0-1 0 0,0 0 0 0 0,-1 0 1 0 0,1-1-1 0 0,-1 1 0 0 0,1 0 1 0 0,0 0-1 0 0,-1 0-283 0 0,-11 2 3530 0 0,9-2-3548 0 0,0 1 0 0 0,0-1-1 0 0,0 1 1 0 0,0 0 0 0 0,0 0 0 0 0,0 0 0 0 0,0 1 0 0 0,-1-1 18 0 0,3 0-66 0 0,15-5-236 0 0,-12 4 301 0 0,0 0 1 0 0,0 0-1 0 0,0-1 0 0 0,0 1 0 0 0,0-1 1 0 0,0 1-1 0 0,0-1 0 0 0,0 0 0 0 0,0 0 1 0 0,0 0-1 0 0,-1 0 0 0 0,1 0 0 0 0,1-1 1 0 0,0 0 0 0 0,19-10 66 0 0,-7 2-68 0 0,9-3-334 0 0,-20 10 320 0 0,-1 0 26 0 0,-3 3 44 0 0,0 0 10 0 0,0 0 0 0 0,0 0 2 0 0,0 0 12 0 0,0 0-67 0 0,0 1 0 0 0,-1 0 0 0 0,1-1 0 0 0,-1 1 0 0 0,1-1 1 0 0,-1 1-1 0 0,1 0 0 0 0,-1-1 0 0 0,0 1 0 0 0,1-1 0 0 0,-1 1 1 0 0,0-1-1 0 0,1 0 0 0 0,-1 1 0 0 0,0-1 0 0 0,1 0 0 0 0,-1 1 1 0 0,0-1-1 0 0,0 0 0 0 0,1 0 0 0 0,-1 0 0 0 0,0 1-11 0 0,-18 8 69 0 0,1 0-22 0 0,13-8 44 0 0,0 1 0 0 0,1 0 0 0 0,-1 1 1 0 0,1-1-1 0 0,-4 3-91 0 0,0-1 169 0 0,7-2-156 0 0,4-1-23 0 0,20 2-278 0 0,-20-3 238 0 0,-1 0 1 0 0,1-1 0 0 0,0 1-1 0 0,-1-1 1 0 0,1 0-1 0 0,-1 0 1 0 0,1 0 49 0 0,18-4-411 0 0,-21 5 323 0 0,0 0 1 0 0,0 0 6 0 0,0 0 26 0 0,-2 0 147 0 0,0 1 0 0 0,-1 0-1 0 0,1 0 1 0 0,0 0 0 0 0,0 0 0 0 0,0 0 0 0 0,0 1 0 0 0,-2 0-92 0 0,-10 3 176 0 0,-40 24 205 0 0,53-28-284 0 0,-10 4 390 0 0,5-1-55 0 0,10-5-334 0 0,26-6-266 0 0,-14 1 169 0 0,-3 1-14 0 0,-11 4 0 0 0,-1 0-1 0 0,0 0 1 0 0,1 0-1 0 0,-1 1 0 0 0,1-1 1 0 0,-1 0-1 0 0,1 1 0 0 0,0-1 1 0 0,-1 1-1 0 0,1 0 1 0 0,-1-1-1 0 0,1 1 0 0 0,0 0 1 0 0,1 0 13 0 0,16-2-238 0 0,-11 1-505 0 0,-12 2 858 0 0,4-1-88 0 0,-1 0 0 0 0,1 0 0 0 0,-1 0 0 0 0,0 1 0 0 0,1-1 1 0 0,-1 0-1 0 0,1 0 0 0 0,-1 1 0 0 0,1-1 0 0 0,-1 0 0 0 0,1 1 0 0 0,-1-1 1 0 0,1 0-1 0 0,-1 1 0 0 0,1-1 0 0 0,-1 1 0 0 0,1-1 0 0 0,-1 1 0 0 0,1-1 1 0 0,0 1-1 0 0,-1-1 0 0 0,1 1 0 0 0,0-1 0 0 0,-1 1-27 0 0,-12 6 193 0 0,1 1-466 0 0,8-7-766 0 0,6-3-150 0 0,2-1-101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3-30T00:31:43.359"/>
    </inkml:context>
    <inkml:brush xml:id="br0">
      <inkml:brushProperty name="width" value="0.025" units="cm"/>
      <inkml:brushProperty name="height" value="0.025" units="cm"/>
      <inkml:brushProperty name="color" value="#FFFFFF"/>
    </inkml:brush>
  </inkml:definitions>
  <inkml:trace contextRef="#ctx0" brushRef="#br0">46 173 920 0 0,'0'0'179'0'0,"0"0"415"0"0,6-3 8031 0 0,-5 2-9111 0 0,-2 0 415 0 0,-1 1-1 0 0,1-1 1 0 0,-1 1 0 0 0,1 0 0 0 0,-1-1 0 0 0,1 1-1 0 0,-1 0 1 0 0,1 0 0 0 0,-1 0 0 0 0,1 0 0 0 0,-1 0 71 0 0,2 0 1 0 0,-1 0 141 0 0,-4-1 2780 0 0,6 0-2862 0 0,24-7 1262 0 0,4-3-290 0 0,-28 11-936 0 0,17-9 229 0 0,-13 9-100 0 0,0-1 1 0 0,0 0 0 0 0,0-1-1 0 0,0 1 1 0 0,0-1-1 0 0,1-1-225 0 0,-6 3 121 0 0,23-4 519 0 0,-2 1-45 0 0,7 0-51 0 0,-16 0-396 0 0,0 1 1 0 0,0 1-1 0 0,0 0 0 0 0,0 1 0 0 0,4 0-148 0 0,-2 0 24 0 0,-13 0 51 0 0,11-4 522 0 0,47-1-306 0 0,-55 5-252 0 0,-2 1-29 0 0,-1-1 1 0 0,0 0-1 0 0,1 0 0 0 0,-1 0 1 0 0,0-1-1 0 0,1 1 0 0 0,-1 0 1 0 0,0 0-1 0 0,0-1 0 0 0,1 1 0 0 0,-1-1 1 0 0,0 1-1 0 0,0-1 0 0 0,1 1 1 0 0,-1-1-11 0 0,0 0 22 0 0,6-2-13 0 0,-1 1 0 0 0,0-1 0 0 0,1 1 0 0 0,-1 0 0 0 0,1 1 0 0 0,-1 0 1 0 0,1 0-1 0 0,6 0-9 0 0,-1 0-1 0 0,0-1-1 0 0,1 0 1 0 0,2-1 1 0 0,60-9 195 0 0,-40 3-622 0 0,-30 7 427 0 0,-1 2 16 0 0,1 0 123 0 0,18-1-222 0 0,-18 0 83 0 0,7 2 0 0 0,-9-1 0 0 0,1 0 0 0 0,0 0 0 0 0,-1 0 0 0 0,1-1 0 0 0,0 1 0 0 0,1-1 0 0 0,-1-1 18 0 0,-3 1-13 0 0,0 1 1 0 0,0-1 0 0 0,0 0-1 0 0,1 1 1 0 0,-1-1 0 0 0,0 1-1 0 0,1 0 1 0 0,-1-1 0 0 0,0 1-1 0 0,1 0 1 0 0,-1 0 0 0 0,0 0-1 0 0,1 0 1 0 0,-1 0 0 0 0,1 0-6 0 0,-1 0 1 0 0,0 0 1 0 0,0 0-1 0 0,0 0 1 0 0,0 0 0 0 0,0 0-1 0 0,0 0 1 0 0,0 0-1 0 0,0-1 1 0 0,0 1 0 0 0,0 0-1 0 0,0 0 1 0 0,0-1 0 0 0,0 1-1 0 0,-1-1 1 0 0,1 1-1 0 0,0-1-1 0 0,3 0 0 0 0,-1 1-12 0 0,6-3-52 0 0,8-3-225 0 0,-14 4 330 0 0,-2 2 14 0 0,-1 0-110 0 0,0 0-13 0 0,0 0 4 0 0,1 1 6 0 0,12-2-564 0 0,6 0 622 0 0,-2 1 1126 0 0,-16-1-1137 0 0,1 1 0 0 0,-1 0 1 0 0,1 0-1 0 0,-1 0 0 0 0,1-1 1 0 0,-1 1-1 0 0,0-1 0 0 0,1 1 1 0 0,-1-1-1 0 0,0 1 0 0 0,0-1 1 0 0,1 0-1 0 0,-1 0 0 0 0,1 0 11 0 0,-1 0-82 0 0,-1 1-28 0 0,0 0-2 0 0,0 0 40 0 0,0 0 156 0 0,0 0 23 0 0,0 0-38 0 0,0 0-119 0 0,0 0-57 0 0,0 0-12 0 0,0 0 3 0 0,0 0 16 0 0,0 0 4 0 0,0 0 0 0 0,-1-1 85 0 0,1 1 0 0 0,0-1-1 0 0,-1 0 1 0 0,1 1 0 0 0,0-1-1 0 0,-1 0 1 0 0,1 1 0 0 0,-1-1-1 0 0,1 1 1 0 0,-1-1 0 0 0,1 1-1 0 0,-1-1 1 0 0,0 1-1 0 0,1-1 1 0 0,-1 1 0 0 0,0 0-1 0 0,1-1 1 0 0,-1 1 0 0 0,0 0-1 0 0,1 0 1 0 0,-1-1 0 0 0,0 1-1 0 0,1 0 1 0 0,-1 0 0 0 0,0 0-1 0 0,0 0 1 0 0,1 0 0 0 0,-1 0-1 0 0,0 0 1 0 0,0 0-1 0 0,1 0 1 0 0,-2 0 11 0 0,-26 2 232 0 0,26-1-277 0 0,-41 7-146 0 0,31-5 117 0 0,0-1 0 0 0,-1 0 0 0 0,1 0-1 0 0,-10-1 75 0 0,-43 3-222 0 0,50-2 204 0 0,-24 4-206 0 0,8 1-661 0 0,-2-2 347 0 0,0 1 50 0 0,14-1 416 0 0,-11 4 216 0 0,26-8-106 0 0,0 0 1 0 0,1-1 0 0 0,-1 1 0 0 0,0-1 0 0 0,1 0-1 0 0,-1 0 1 0 0,-3 0-39 0 0,5 0 30 0 0,1 0 0 0 0,-1 0 0 0 0,1-1 0 0 0,-1 2-1 0 0,1-1 1 0 0,0 0 0 0 0,-1 0 0 0 0,1 0 0 0 0,-1 1 0 0 0,1-1-1 0 0,-1 1-29 0 0,-31 8 422 0 0,29-9-357 0 0,1 1 1 0 0,-1 0-1 0 0,1 0 1 0 0,-1 0-1 0 0,1 0 1 0 0,0 0-1 0 0,-3 2-65 0 0,4-2 54 0 0,-1 0-1 0 0,1-1 0 0 0,-1 1 1 0 0,0-1-1 0 0,1 1 0 0 0,-1-1 1 0 0,-2 0-54 0 0,-9 0 128 0 0,12 1-127 0 0,0-1 0 0 0,0 0 0 0 0,0 1 0 0 0,0 0 0 0 0,1 0 0 0 0,-1-1 1 0 0,0 1-1 0 0,0 0 0 0 0,0 1-1 0 0,-5 2 14 0 0,0-2 27 0 0,2 0 33 0 0,0 0 1 0 0,0-1-1 0 0,0 0 0 0 0,-1 0 1 0 0,1 0-1 0 0,-1 0 1 0 0,1-1-1 0 0,0 0 0 0 0,-3-1-74 0 0,-4 4-16 0 0,10-3 21 0 0,0 1 0 0 0,1-1 1 0 0,-1 1-1 0 0,1-1 0 0 0,-1 0 0 0 0,0 1 1 0 0,1-1-1 0 0,-1 0 0 0 0,0 0 0 0 0,1 0 1 0 0,-1-1-6 0 0,-1 2 10 0 0,1 0 1 0 0,-21 10 178 0 0,1-4-189 0 0,6-5 64 0 0,13-1-53 0 0,2-1 32 0 0,-4 1-33 0 0,-10 0-10 0 0,11 1-10 0 0,4-2-45 0 0,14-7-80 0 0,-10 5 94 0 0,0 1-1 0 0,0-1 0 0 0,0 0 0 0 0,0-1 1 0 0,-1 1-1 0 0,1 0 0 0 0,-1-1 0 0 0,0 0 1 0 0,0 0-1 0 0,0 0 42 0 0,1-1-87 0 0,3-1 45 0 0,-1 1-1 0 0,0 0 0 0 0,1 0 0 0 0,0 0 0 0 0,0 1 0 0 0,0 0 0 0 0,1 0 0 0 0,-1 1 0 0 0,0 0 0 0 0,1 0 0 0 0,0 0 43 0 0,25-6 54 0 0,-29 8-32 0 0,-3 0 37 0 0,0 0-4 0 0,3 1-57 0 0,-3 0-63 0 0,-1-1-3 0 0,0 0 115 0 0,0 0 9 0 0,3 1-62 0 0,-3-1-58 0 0,-5 1 47 0 0,4 1 19 0 0,-9 3-3 0 0,6-3 19 0 0,-1 3 155 0 0,5-5-167 0 0,0 1 0 0 0,-1-1 0 0 0,1 0 0 0 0,0 1-1 0 0,0-1 1 0 0,-1 0 0 0 0,1 0 0 0 0,0 0 0 0 0,0 1 0 0 0,-1-1 0 0 0,1 0 0 0 0,0 0-1 0 0,-1 0 1 0 0,1 1 0 0 0,0-1 0 0 0,-1 0 0 0 0,1 0 0 0 0,0 0 0 0 0,-1 0 0 0 0,1 0-1 0 0,0 0 1 0 0,-1 0 0 0 0,1 0 0 0 0,0 0 0 0 0,-1 0 0 0 0,1 0 0 0 0,0 0-6 0 0,-1 0 66 0 0,0 1-63 0 0,1-1 0 0 0,0 1-1 0 0,-1-1 1 0 0,1 1 0 0 0,-1-1-1 0 0,1 1 1 0 0,-1-1 0 0 0,1 1-1 0 0,-1-1 1 0 0,0 1 0 0 0,1-1-1 0 0,-1 0 1 0 0,1 1 0 0 0,-1-1-1 0 0,0 0 1 0 0,1 1-1 0 0,-1-1 1 0 0,0 0 0 0 0,0 0-1 0 0,1 0-2 0 0,-6 2-166 0 0,6 0-161 0 0,5-1 330 0 0,0 0-1 0 0,0 0 0 0 0,0 0 0 0 0,0-1 0 0 0,0 0 1 0 0,1 0-1 0 0,-1-1 0 0 0,0 1 0 0 0,0-1 0 0 0,-1 0 0 0 0,2-1-2 0 0,12-1 133 0 0,-13 3-133 0 0,0-1-1 0 0,0 0 0 0 0,0 0 1 0 0,0-1-1 0 0,0 1 1 0 0,0-1-1 0 0,0 0 0 0 0,1-1 1 0 0,1 0 0 0 0,-6 3 0 0 0,0 0 0 0 0,1-1 0 0 0,-1 1 0 0 0,0 0 0 0 0,0-1 0 0 0,0 1 0 0 0,0-1 0 0 0,0 0 0 0 0,0 1 0 0 0,0-1 0 0 0,0 0 0 0 0,0 0 0 0 0,7-2 34 0 0,0 1 0 0 0,0 0 0 0 0,0 0 0 0 0,5 0-34 0 0,-5 2 0 0 0,-4 0 0 0 0,10-5 0 0 0,-11 3 9 0 0,14-3 46 0 0,-9 3-38 0 0,-6 2-4 0 0,13 0 32 0 0,-25-4-213 0 0,2 5 156 0 0,0 0 0 0 0,1 0 0 0 0,-1 1 0 0 0,0 1 0 0 0,1-1 0 0 0,-6 4 12 0 0,-10 2-3 0 0,-44 19 291 0 0,56-25-285 0 0,9-2-10 0 0,0 1 0 0 0,0-1 1 0 0,0 1-1 0 0,0-1 0 0 0,0 1 0 0 0,0 0 0 0 0,0 0 1 0 0,0 0-1 0 0,0 0 0 0 0,0 0 0 0 0,-1 1 7 0 0,0 0 0 0 0,1 0 0 0 0,-1-1 0 0 0,0 1 0 0 0,0-1 0 0 0,1 0 0 0 0,-1 0 0 0 0,0 0-1 0 0,-3 0 1 0 0,-5 3 13 0 0,-25 7 299 0 0,34-10-304 0 0,0 0 0 0 0,-1 0-1 0 0,1 0 1 0 0,-1-1-1 0 0,1 1 1 0 0,-1-1 0 0 0,1 1-1 0 0,-3-1-7 0 0,-15 4-49 0 0,8-2 49 0 0,-40 13 0 0 0,13 2 80 0 0,20-10 154 0 0,18-7-156 0 0,-15 4-22 0 0,19-5-66 0 0,1 1 1 0 0,0 0-1 0 0,-1-1 0 0 0,1 0 0 0 0,-1 0 0 0 0,1 0 0 0 0,-1 0 0 0 0,1-1 10 0 0,12-3-54 0 0,80-20 43 0 0,-72 19 126 0 0,-17 4-4 0 0,0 0 1 0 0,0 1-1 0 0,1-1 0 0 0,-1 2 0 0 0,2-1-111 0 0,0 0 166 0 0,16-2-13 0 0,-21 3-189 0 0,11 1 265 0 0,2 3-140 0 0,-16-4-73 0 0,0 0-13 0 0,-1 0 0 0 0,0 0 0 0 0,1 0-1 0 0,-1 0 1 0 0,0 0 0 0 0,1 0-1 0 0,-1 0 1 0 0,0 0 0 0 0,1 0 0 0 0,-1 0-1 0 0,0 0 1 0 0,0 0 0 0 0,1 0-1 0 0,-1 0 1 0 0,0 1 0 0 0,1-1 0 0 0,-1 0-1 0 0,0 0 1 0 0,0 0 0 0 0,1 0-1 0 0,-1 1 1 0 0,0-1 0 0 0,0 0 0 0 0,1 0-1 0 0,-1 0 1 0 0,0 1 0 0 0,0-1-1 0 0,0 0-2 0 0,5 1 35 0 0,0-1-1 0 0,0 0 1 0 0,0-1-1 0 0,0 1 1 0 0,0-1-1 0 0,5-1-34 0 0,-1-1 53 0 0,-6 2-53 0 0,-5-1-12 0 0,1 2-25 0 0,1 0 78 0 0,1-1 13 0 0,-1 1-61 0 0,0 0 0 0 0,1 0 1 0 0,-1 0-1 0 0,0 0 0 0 0,0 0 1 0 0,0 0-1 0 0,1-1 1 0 0,-1 1-1 0 0,0 0 0 0 0,0 0 1 0 0,0 0-1 0 0,0 0 0 0 0,0-1 1 0 0,1 1-1 0 0,-1 0 0 0 0,0 0 1 0 0,0-1-1 0 0,0 1 1 0 0,0 0-1 0 0,0 0 0 0 0,0 0 1 0 0,0-1-1 0 0,0 1 0 0 0,0 0 1 0 0,0 0-1 0 0,0-1 0 0 0,0 1 1 0 0,0 0-1 0 0,0 0 0 0 0,0-1 1 0 0,0 1-1 0 0,0 0 1 0 0,0 0-1 0 0,0-1 0 0 0,0 1 1 0 0,0 0-1 0 0,0 0 0 0 0,0-1 1 0 0,0 1-1 0 0,-1 0 0 0 0,1 0 1 0 0,0 0-1 0 0,0-1 1 0 0,0 1-1 0 0,0 0 0 0 0,-1 0 1 0 0,1 0-1 0 0,0 0 0 0 0,0 0 1 0 0,0-1-1 0 0,-1 1 0 0 0,1 0 1 0 0,0 0-1 0 0,0 0 0 0 0,0 0 1 0 0,-1 0-1 0 0,1 0 1 0 0,0 0-1 0 0,0 0 0 0 0,-1 0 7 0 0,-12-7-397 0 0,8 6 320 0 0,0 0 1 0 0,0 1-1 0 0,-1-1 1 0 0,1 1 0 0 0,-1 0-1 0 0,1 0 77 0 0,-2 0 1 0 0,-42 3-1 0 0,10 3 0 0 0,-60-1-54 0 0,69 2-28 0 0,24-8 82 0 0,4 0 1 0 0,1 0 0 0 0,-1 1 0 0 0,1 0 0 0 0,-1-1 0 0 0,1 1 0 0 0,-1 0 0 0 0,0-1 1 0 0,1 1-1 0 0,-1 0 0 0 0,1 0 0 0 0,-1 0 0 0 0,0 1 0 0 0,-1-1-1 0 0,3 0 64 0 0,-1 0-8 0 0,-1 0-35 0 0,0 0 22 0 0,1 1-38 0 0,0-1 0 0 0,0 0 0 0 0,1 1 0 0 0,-1-1 1 0 0,0 1-1 0 0,0-1 0 0 0,0 1 0 0 0,1-1 0 0 0,-1 1 1 0 0,0 0-1 0 0,1-1 0 0 0,-1 1 0 0 0,1 0 0 0 0,-1-1 1 0 0,1 1-1 0 0,-1 0 0 0 0,1 0 0 0 0,-1 0-5 0 0,-3 1 28 0 0,-9 8 141 0 0,10-7-169 0 0,5 0 0 0 0,-6-1-21 0 0,1 0-805 0 0,6-4-2317 0 0,0 0 6 0 0,3-2-2423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ACC2F-F928-4D42-9496-0EB7F3FCEE1D}" type="datetimeFigureOut">
              <a:rPr lang="en-US" smtClean="0"/>
              <a:t>4/14/2020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4043D-424E-452F-8232-242BBD6FA9F0}" type="slidenum">
              <a:rPr lang="en-US" smtClean="0"/>
              <a:t>‹#›</a:t>
            </a:fld>
            <a:endParaRPr lang="en-US"/>
          </a:p>
        </p:txBody>
      </p:sp>
    </p:spTree>
    <p:extLst>
      <p:ext uri="{BB962C8B-B14F-4D97-AF65-F5344CB8AC3E}">
        <p14:creationId xmlns:p14="http://schemas.microsoft.com/office/powerpoint/2010/main" val="3252977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ysClr val="windowText" lastClr="000000"/>
                </a:solidFill>
                <a:highlight>
                  <a:srgbClr val="C0C0C0"/>
                </a:highlight>
              </a:rPr>
              <a:t>Approx. 51,000 nosocomial </a:t>
            </a:r>
            <a:r>
              <a:rPr lang="en-US" i="1" dirty="0">
                <a:solidFill>
                  <a:sysClr val="windowText" lastClr="000000"/>
                </a:solidFill>
                <a:highlight>
                  <a:srgbClr val="C0C0C0"/>
                </a:highlight>
              </a:rPr>
              <a:t>P. aeruginosa</a:t>
            </a:r>
            <a:r>
              <a:rPr lang="en-US" dirty="0">
                <a:solidFill>
                  <a:sysClr val="windowText" lastClr="000000"/>
                </a:solidFill>
                <a:highlight>
                  <a:srgbClr val="C0C0C0"/>
                </a:highlight>
              </a:rPr>
              <a:t> infections are reported annually in the U.S., of which 13% are cases due to multidrug-resistance (MDR) isolates.</a:t>
            </a:r>
          </a:p>
          <a:p>
            <a:pPr marL="0" indent="0">
              <a:buNone/>
            </a:pPr>
            <a:r>
              <a:rPr lang="en-US" dirty="0">
                <a:solidFill>
                  <a:sysClr val="windowText" lastClr="000000"/>
                </a:solidFill>
                <a:highlight>
                  <a:srgbClr val="C0C0C0"/>
                </a:highlight>
              </a:rPr>
              <a:t>PSA poses a therapeutic challenge in that prompt antimicrobial therapy be initiated to optimize clinical outcome. </a:t>
            </a:r>
          </a:p>
          <a:p>
            <a:endParaRPr lang="en-US" dirty="0">
              <a:solidFill>
                <a:schemeClr val="tx1"/>
              </a:solidFill>
              <a:highlight>
                <a:srgbClr val="C0C0C0"/>
              </a:highlight>
            </a:endParaRPr>
          </a:p>
          <a:p>
            <a:endParaRPr lang="en-US" dirty="0">
              <a:solidFill>
                <a:schemeClr val="tx1"/>
              </a:solidFill>
              <a:highlight>
                <a:srgbClr val="C0C0C0"/>
              </a:highlight>
            </a:endParaRPr>
          </a:p>
          <a:p>
            <a:endParaRPr lang="en-US" dirty="0">
              <a:solidFill>
                <a:schemeClr val="tx1"/>
              </a:solidFill>
              <a:highlight>
                <a:srgbClr val="C0C0C0"/>
              </a:highlight>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4234043D-424E-452F-8232-242BBD6FA9F0}" type="slidenum">
              <a:rPr lang="en-US" smtClean="0"/>
              <a:t>3</a:t>
            </a:fld>
            <a:endParaRPr lang="en-US"/>
          </a:p>
        </p:txBody>
      </p:sp>
    </p:spTree>
    <p:extLst>
      <p:ext uri="{BB962C8B-B14F-4D97-AF65-F5344CB8AC3E}">
        <p14:creationId xmlns:p14="http://schemas.microsoft.com/office/powerpoint/2010/main" val="1537410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ysClr val="windowText" lastClr="000000"/>
                </a:solidFill>
                <a:highlight>
                  <a:srgbClr val="C0C0C0"/>
                </a:highlight>
              </a:rPr>
              <a:t>Automated methods, such as the Vitek 2, and manual methods, including the Etest and disk diffusion, of susceptibility testing for </a:t>
            </a:r>
            <a:r>
              <a:rPr lang="en-US" i="1" dirty="0">
                <a:solidFill>
                  <a:sysClr val="windowText" lastClr="000000"/>
                </a:solidFill>
                <a:highlight>
                  <a:srgbClr val="C0C0C0"/>
                </a:highlight>
              </a:rPr>
              <a:t>P. aeruginosa</a:t>
            </a:r>
            <a:r>
              <a:rPr lang="en-US" dirty="0">
                <a:solidFill>
                  <a:sysClr val="windowText" lastClr="000000"/>
                </a:solidFill>
                <a:highlight>
                  <a:srgbClr val="C0C0C0"/>
                </a:highlight>
              </a:rPr>
              <a:t> provide vital information and timely treatment, but present discrepancies when results for piperacillin/tazobactam are evaluated between methods (Saegeman, et al., 2005).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ysClr val="windowText" lastClr="000000"/>
              </a:solidFill>
              <a:highlight>
                <a:srgbClr val="C0C0C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ysClr val="windowText" lastClr="000000"/>
                </a:solidFill>
                <a:highlight>
                  <a:srgbClr val="C0C0C0"/>
                </a:highlight>
              </a:rPr>
              <a:t>Piperacillin/tazobactam is a beta-lactam/beta-lactamase inhibitor combination with a broad spectrum of antibacterial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ysClr val="windowText" lastClr="000000"/>
              </a:solidFill>
              <a:highlight>
                <a:srgbClr val="C0C0C0"/>
              </a:highlight>
            </a:endParaRPr>
          </a:p>
          <a:p>
            <a:endParaRPr lang="en-US" dirty="0"/>
          </a:p>
        </p:txBody>
      </p:sp>
      <p:sp>
        <p:nvSpPr>
          <p:cNvPr id="4" name="Slide Number Placeholder 3"/>
          <p:cNvSpPr>
            <a:spLocks noGrp="1"/>
          </p:cNvSpPr>
          <p:nvPr>
            <p:ph type="sldNum" sz="quarter" idx="5"/>
          </p:nvPr>
        </p:nvSpPr>
        <p:spPr/>
        <p:txBody>
          <a:bodyPr/>
          <a:lstStyle/>
          <a:p>
            <a:fld id="{4234043D-424E-452F-8232-242BBD6FA9F0}" type="slidenum">
              <a:rPr lang="en-US" smtClean="0"/>
              <a:t>4</a:t>
            </a:fld>
            <a:endParaRPr lang="en-US"/>
          </a:p>
        </p:txBody>
      </p:sp>
    </p:spTree>
    <p:extLst>
      <p:ext uri="{BB962C8B-B14F-4D97-AF65-F5344CB8AC3E}">
        <p14:creationId xmlns:p14="http://schemas.microsoft.com/office/powerpoint/2010/main" val="1808678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chemeClr val="tx1"/>
                </a:solidFill>
              </a:rPr>
              <a:t>After obtaining PSA specimen from 18 patients, each specimen was subcultured onto TSA plates so that testing used at most a 24 hour isolate</a:t>
            </a:r>
          </a:p>
          <a:p>
            <a:pPr marL="0" indent="0">
              <a:buNone/>
            </a:pPr>
            <a:r>
              <a:rPr lang="en-US" sz="1200" dirty="0">
                <a:solidFill>
                  <a:schemeClr val="tx1"/>
                </a:solidFill>
              </a:rPr>
              <a:t>Specimens were tested using all three methods, to determine their MIC was determined, and were reported as sensitive, intermediate and resistant to PIP/TZP</a:t>
            </a:r>
          </a:p>
          <a:p>
            <a:pPr marL="0" indent="0">
              <a:buNone/>
            </a:pPr>
            <a:r>
              <a:rPr lang="en-US" sz="1200" dirty="0">
                <a:solidFill>
                  <a:schemeClr val="tx1"/>
                </a:solidFill>
              </a:rPr>
              <a:t>A 0.50 McFarland standard suspension was made for all three methods</a:t>
            </a:r>
          </a:p>
          <a:p>
            <a:pPr marL="0" indent="0">
              <a:buNone/>
            </a:pPr>
            <a:r>
              <a:rPr lang="en-US" sz="1200" dirty="0">
                <a:solidFill>
                  <a:schemeClr val="tx1"/>
                </a:solidFill>
              </a:rPr>
              <a:t>For the Vitek 2 system, a GN80 card was placed in the suspension and loaded onto the machine for testing producing an MIC value</a:t>
            </a:r>
          </a:p>
          <a:p>
            <a:pPr marL="0" indent="0">
              <a:buNone/>
            </a:pPr>
            <a:r>
              <a:rPr lang="en-US" sz="1200" dirty="0">
                <a:solidFill>
                  <a:schemeClr val="tx1"/>
                </a:solidFill>
              </a:rPr>
              <a:t>For both the Etest and disk diffusion, the suspension is streaked out as a lawn on a Müller-Hinton (MH) agar plate</a:t>
            </a:r>
          </a:p>
          <a:p>
            <a:pPr marL="0" indent="0">
              <a:buNone/>
            </a:pPr>
            <a:r>
              <a:rPr lang="en-US" sz="1200" dirty="0">
                <a:solidFill>
                  <a:schemeClr val="tx1"/>
                </a:solidFill>
              </a:rPr>
              <a:t>Using aseptic technique, antibiotic disks and an Etest strip were placed on each plate using forceps</a:t>
            </a:r>
          </a:p>
          <a:p>
            <a:pPr marL="0" indent="0">
              <a:buNone/>
            </a:pPr>
            <a:r>
              <a:rPr lang="en-US" sz="1200" dirty="0">
                <a:solidFill>
                  <a:schemeClr val="tx1"/>
                </a:solidFill>
              </a:rPr>
              <a:t>Incubated for 18-24 hours in ambient air at 35°C</a:t>
            </a:r>
          </a:p>
          <a:p>
            <a:pPr marL="0" indent="0">
              <a:buNone/>
            </a:pPr>
            <a:r>
              <a:rPr lang="en-US" sz="1200" dirty="0">
                <a:solidFill>
                  <a:schemeClr val="tx1"/>
                </a:solidFill>
              </a:rPr>
              <a:t>The diameter of the zone of inhibition is measured to determine specimen sensitivity for disk diffusion </a:t>
            </a:r>
          </a:p>
          <a:p>
            <a:pPr marL="0" indent="0">
              <a:buNone/>
            </a:pPr>
            <a:r>
              <a:rPr lang="en-US" sz="1200" dirty="0">
                <a:solidFill>
                  <a:schemeClr val="tx1"/>
                </a:solidFill>
              </a:rPr>
              <a:t>The MIC value is determined where the respective inhibition ellipses intersect the strip</a:t>
            </a:r>
          </a:p>
          <a:p>
            <a:endParaRPr lang="en-US" dirty="0"/>
          </a:p>
        </p:txBody>
      </p:sp>
      <p:sp>
        <p:nvSpPr>
          <p:cNvPr id="4" name="Slide Number Placeholder 3"/>
          <p:cNvSpPr>
            <a:spLocks noGrp="1"/>
          </p:cNvSpPr>
          <p:nvPr>
            <p:ph type="sldNum" sz="quarter" idx="5"/>
          </p:nvPr>
        </p:nvSpPr>
        <p:spPr/>
        <p:txBody>
          <a:bodyPr/>
          <a:lstStyle/>
          <a:p>
            <a:fld id="{4234043D-424E-452F-8232-242BBD6FA9F0}" type="slidenum">
              <a:rPr lang="en-US" smtClean="0"/>
              <a:t>6</a:t>
            </a:fld>
            <a:endParaRPr lang="en-US"/>
          </a:p>
        </p:txBody>
      </p:sp>
    </p:spTree>
    <p:extLst>
      <p:ext uri="{BB962C8B-B14F-4D97-AF65-F5344CB8AC3E}">
        <p14:creationId xmlns:p14="http://schemas.microsoft.com/office/powerpoint/2010/main" val="114969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resistance of PSA varied from 72% (with disk diffusion) to 17% (with both VITEK and Etest)</a:t>
            </a:r>
          </a:p>
          <a:p>
            <a:r>
              <a:rPr lang="en-US" sz="1200" dirty="0"/>
              <a:t>However, both the Etest and VITEK agreed very much if not completely: both the Etest and VITEK had three sensitive results (17% ,17%), 6  and 7 intermediate results (33%, 39%), and 9 and 8 results (50%, 44%), respectively. </a:t>
            </a:r>
          </a:p>
          <a:p>
            <a:endParaRPr lang="en-US" dirty="0"/>
          </a:p>
        </p:txBody>
      </p:sp>
      <p:sp>
        <p:nvSpPr>
          <p:cNvPr id="4" name="Slide Number Placeholder 3"/>
          <p:cNvSpPr>
            <a:spLocks noGrp="1"/>
          </p:cNvSpPr>
          <p:nvPr>
            <p:ph type="sldNum" sz="quarter" idx="5"/>
          </p:nvPr>
        </p:nvSpPr>
        <p:spPr/>
        <p:txBody>
          <a:bodyPr/>
          <a:lstStyle/>
          <a:p>
            <a:fld id="{4234043D-424E-452F-8232-242BBD6FA9F0}" type="slidenum">
              <a:rPr lang="en-US" smtClean="0"/>
              <a:t>10</a:t>
            </a:fld>
            <a:endParaRPr lang="en-US"/>
          </a:p>
        </p:txBody>
      </p:sp>
    </p:spTree>
    <p:extLst>
      <p:ext uri="{BB962C8B-B14F-4D97-AF65-F5344CB8AC3E}">
        <p14:creationId xmlns:p14="http://schemas.microsoft.com/office/powerpoint/2010/main" val="30583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results support the trend that the Etest and disk diffusion method were precise, but the most accurate method was the VITEK 2 System. </a:t>
            </a:r>
          </a:p>
          <a:p>
            <a:endParaRPr lang="en-US" dirty="0"/>
          </a:p>
          <a:p>
            <a:endParaRPr lang="en-US" dirty="0"/>
          </a:p>
        </p:txBody>
      </p:sp>
      <p:sp>
        <p:nvSpPr>
          <p:cNvPr id="4" name="Slide Number Placeholder 3"/>
          <p:cNvSpPr>
            <a:spLocks noGrp="1"/>
          </p:cNvSpPr>
          <p:nvPr>
            <p:ph type="sldNum" sz="quarter" idx="5"/>
          </p:nvPr>
        </p:nvSpPr>
        <p:spPr/>
        <p:txBody>
          <a:bodyPr/>
          <a:lstStyle/>
          <a:p>
            <a:fld id="{4234043D-424E-452F-8232-242BBD6FA9F0}" type="slidenum">
              <a:rPr lang="en-US" smtClean="0"/>
              <a:t>11</a:t>
            </a:fld>
            <a:endParaRPr lang="en-US"/>
          </a:p>
        </p:txBody>
      </p:sp>
    </p:spTree>
    <p:extLst>
      <p:ext uri="{BB962C8B-B14F-4D97-AF65-F5344CB8AC3E}">
        <p14:creationId xmlns:p14="http://schemas.microsoft.com/office/powerpoint/2010/main" val="1258158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growing universalization of laboratory automation testing, more and more clinical laboratories move towards using commercial automated systems for antibiotic susceptibility testing. For the most appropriate dosing regimen, MIC determination is vital in that it guides the selection of antimicrobial therapy. This study evaluated the accuracy of commonly used susceptibility testing methods. The results of this study suggest that it is more appropriate to use the VITEK 2 system when evaluating isolates.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study evaluated the accuracy of commonly used susceptibility testing methods. The results of this study suggest that it is more appropriate to use the VITEK 2 system when evaluating isolates. </a:t>
            </a:r>
          </a:p>
          <a:p>
            <a:endParaRPr lang="en-US" dirty="0"/>
          </a:p>
        </p:txBody>
      </p:sp>
      <p:sp>
        <p:nvSpPr>
          <p:cNvPr id="4" name="Slide Number Placeholder 3"/>
          <p:cNvSpPr>
            <a:spLocks noGrp="1"/>
          </p:cNvSpPr>
          <p:nvPr>
            <p:ph type="sldNum" sz="quarter" idx="5"/>
          </p:nvPr>
        </p:nvSpPr>
        <p:spPr/>
        <p:txBody>
          <a:bodyPr/>
          <a:lstStyle/>
          <a:p>
            <a:fld id="{4234043D-424E-452F-8232-242BBD6FA9F0}" type="slidenum">
              <a:rPr lang="en-US" smtClean="0"/>
              <a:t>12</a:t>
            </a:fld>
            <a:endParaRPr lang="en-US"/>
          </a:p>
        </p:txBody>
      </p:sp>
    </p:spTree>
    <p:extLst>
      <p:ext uri="{BB962C8B-B14F-4D97-AF65-F5344CB8AC3E}">
        <p14:creationId xmlns:p14="http://schemas.microsoft.com/office/powerpoint/2010/main" val="3411063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(A) </a:t>
            </a:r>
          </a:p>
        </p:txBody>
      </p:sp>
      <p:sp>
        <p:nvSpPr>
          <p:cNvPr id="4" name="Slide Number Placeholder 3"/>
          <p:cNvSpPr>
            <a:spLocks noGrp="1"/>
          </p:cNvSpPr>
          <p:nvPr>
            <p:ph type="sldNum" sz="quarter" idx="5"/>
          </p:nvPr>
        </p:nvSpPr>
        <p:spPr/>
        <p:txBody>
          <a:bodyPr/>
          <a:lstStyle/>
          <a:p>
            <a:fld id="{4234043D-424E-452F-8232-242BBD6FA9F0}" type="slidenum">
              <a:rPr lang="en-US" smtClean="0"/>
              <a:t>13</a:t>
            </a:fld>
            <a:endParaRPr lang="en-US"/>
          </a:p>
        </p:txBody>
      </p:sp>
    </p:spTree>
    <p:extLst>
      <p:ext uri="{BB962C8B-B14F-4D97-AF65-F5344CB8AC3E}">
        <p14:creationId xmlns:p14="http://schemas.microsoft.com/office/powerpoint/2010/main" val="1167296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0679BE-CEA2-4F20-B509-4EBE413366E2}"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A4C87-9682-4773-A253-7EC9B8B69F15}" type="slidenum">
              <a:rPr lang="en-US" smtClean="0"/>
              <a:t>‹#›</a:t>
            </a:fld>
            <a:endParaRPr lang="en-US"/>
          </a:p>
        </p:txBody>
      </p:sp>
    </p:spTree>
    <p:extLst>
      <p:ext uri="{BB962C8B-B14F-4D97-AF65-F5344CB8AC3E}">
        <p14:creationId xmlns:p14="http://schemas.microsoft.com/office/powerpoint/2010/main" val="77287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0679BE-CEA2-4F20-B509-4EBE413366E2}"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A4C87-9682-4773-A253-7EC9B8B69F15}" type="slidenum">
              <a:rPr lang="en-US" smtClean="0"/>
              <a:t>‹#›</a:t>
            </a:fld>
            <a:endParaRPr lang="en-US"/>
          </a:p>
        </p:txBody>
      </p:sp>
    </p:spTree>
    <p:extLst>
      <p:ext uri="{BB962C8B-B14F-4D97-AF65-F5344CB8AC3E}">
        <p14:creationId xmlns:p14="http://schemas.microsoft.com/office/powerpoint/2010/main" val="2351242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0679BE-CEA2-4F20-B509-4EBE413366E2}"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A4C87-9682-4773-A253-7EC9B8B69F15}" type="slidenum">
              <a:rPr lang="en-US" smtClean="0"/>
              <a:t>‹#›</a:t>
            </a:fld>
            <a:endParaRPr lang="en-US"/>
          </a:p>
        </p:txBody>
      </p:sp>
    </p:spTree>
    <p:extLst>
      <p:ext uri="{BB962C8B-B14F-4D97-AF65-F5344CB8AC3E}">
        <p14:creationId xmlns:p14="http://schemas.microsoft.com/office/powerpoint/2010/main" val="3825885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0679BE-CEA2-4F20-B509-4EBE413366E2}" type="datetimeFigureOut">
              <a:rPr lang="en-US" smtClean="0"/>
              <a:t>4/14/2020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1A4C87-9682-4773-A253-7EC9B8B69F15}" type="slidenum">
              <a:rPr lang="en-US" smtClean="0"/>
              <a:t>‹#›</a:t>
            </a:fld>
            <a:endParaRPr lang="en-US"/>
          </a:p>
        </p:txBody>
      </p:sp>
    </p:spTree>
    <p:extLst>
      <p:ext uri="{BB962C8B-B14F-4D97-AF65-F5344CB8AC3E}">
        <p14:creationId xmlns:p14="http://schemas.microsoft.com/office/powerpoint/2010/main" val="402288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0679BE-CEA2-4F20-B509-4EBE413366E2}"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A4C87-9682-4773-A253-7EC9B8B69F15}" type="slidenum">
              <a:rPr lang="en-US" smtClean="0"/>
              <a:t>‹#›</a:t>
            </a:fld>
            <a:endParaRPr lang="en-US"/>
          </a:p>
        </p:txBody>
      </p:sp>
    </p:spTree>
    <p:extLst>
      <p:ext uri="{BB962C8B-B14F-4D97-AF65-F5344CB8AC3E}">
        <p14:creationId xmlns:p14="http://schemas.microsoft.com/office/powerpoint/2010/main" val="3735488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C0679BE-CEA2-4F20-B509-4EBE413366E2}" type="datetimeFigureOut">
              <a:rPr lang="en-US" smtClean="0"/>
              <a:t>4/14/2020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C1A4C87-9682-4773-A253-7EC9B8B69F15}" type="slidenum">
              <a:rPr lang="en-US" smtClean="0"/>
              <a:t>‹#›</a:t>
            </a:fld>
            <a:endParaRPr lang="en-US"/>
          </a:p>
        </p:txBody>
      </p:sp>
    </p:spTree>
    <p:extLst>
      <p:ext uri="{BB962C8B-B14F-4D97-AF65-F5344CB8AC3E}">
        <p14:creationId xmlns:p14="http://schemas.microsoft.com/office/powerpoint/2010/main" val="220636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C0679BE-CEA2-4F20-B509-4EBE413366E2}" type="datetimeFigureOut">
              <a:rPr lang="en-US" smtClean="0"/>
              <a:t>4/14/2020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1A4C87-9682-4773-A253-7EC9B8B69F15}"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00532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0679BE-CEA2-4F20-B509-4EBE413366E2}" type="datetimeFigureOut">
              <a:rPr lang="en-US" smtClean="0"/>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1A4C87-9682-4773-A253-7EC9B8B69F15}" type="slidenum">
              <a:rPr lang="en-US" smtClean="0"/>
              <a:t>‹#›</a:t>
            </a:fld>
            <a:endParaRPr lang="en-US"/>
          </a:p>
        </p:txBody>
      </p:sp>
    </p:spTree>
    <p:extLst>
      <p:ext uri="{BB962C8B-B14F-4D97-AF65-F5344CB8AC3E}">
        <p14:creationId xmlns:p14="http://schemas.microsoft.com/office/powerpoint/2010/main" val="4014271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679BE-CEA2-4F20-B509-4EBE413366E2}" type="datetimeFigureOut">
              <a:rPr lang="en-US" smtClean="0"/>
              <a:t>4/14/2020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1A4C87-9682-4773-A253-7EC9B8B69F15}" type="slidenum">
              <a:rPr lang="en-US" smtClean="0"/>
              <a:t>‹#›</a:t>
            </a:fld>
            <a:endParaRPr lang="en-US"/>
          </a:p>
        </p:txBody>
      </p:sp>
    </p:spTree>
    <p:extLst>
      <p:ext uri="{BB962C8B-B14F-4D97-AF65-F5344CB8AC3E}">
        <p14:creationId xmlns:p14="http://schemas.microsoft.com/office/powerpoint/2010/main" val="1939781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5C0679BE-CEA2-4F20-B509-4EBE413366E2}" type="datetimeFigureOut">
              <a:rPr lang="en-US" smtClean="0"/>
              <a:t>4/14/2020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1" name="Slide Number Placeholder 10"/>
          <p:cNvSpPr>
            <a:spLocks noGrp="1"/>
          </p:cNvSpPr>
          <p:nvPr>
            <p:ph type="sldNum" sz="quarter" idx="12"/>
          </p:nvPr>
        </p:nvSpPr>
        <p:spPr/>
        <p:txBody>
          <a:bodyPr/>
          <a:lstStyle/>
          <a:p>
            <a:fld id="{0C1A4C87-9682-4773-A253-7EC9B8B69F15}" type="slidenum">
              <a:rPr lang="en-US" smtClean="0"/>
              <a:t>‹#›</a:t>
            </a:fld>
            <a:endParaRPr lang="en-US"/>
          </a:p>
        </p:txBody>
      </p:sp>
    </p:spTree>
    <p:extLst>
      <p:ext uri="{BB962C8B-B14F-4D97-AF65-F5344CB8AC3E}">
        <p14:creationId xmlns:p14="http://schemas.microsoft.com/office/powerpoint/2010/main" val="114151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C0679BE-CEA2-4F20-B509-4EBE413366E2}" type="datetimeFigureOut">
              <a:rPr lang="en-US" smtClean="0"/>
              <a:t>4/14/2020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0" name="Slide Number Placeholder 9"/>
          <p:cNvSpPr>
            <a:spLocks noGrp="1"/>
          </p:cNvSpPr>
          <p:nvPr>
            <p:ph type="sldNum" sz="quarter" idx="12"/>
          </p:nvPr>
        </p:nvSpPr>
        <p:spPr/>
        <p:txBody>
          <a:bodyPr/>
          <a:lstStyle/>
          <a:p>
            <a:fld id="{0C1A4C87-9682-4773-A253-7EC9B8B69F15}" type="slidenum">
              <a:rPr lang="en-US" smtClean="0"/>
              <a:t>‹#›</a:t>
            </a:fld>
            <a:endParaRPr lang="en-US"/>
          </a:p>
        </p:txBody>
      </p:sp>
    </p:spTree>
    <p:extLst>
      <p:ext uri="{BB962C8B-B14F-4D97-AF65-F5344CB8AC3E}">
        <p14:creationId xmlns:p14="http://schemas.microsoft.com/office/powerpoint/2010/main" val="2462746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C0679BE-CEA2-4F20-B509-4EBE413366E2}" type="datetimeFigureOut">
              <a:rPr lang="en-US" smtClean="0"/>
              <a:t>4/14/2020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0C1A4C87-9682-4773-A253-7EC9B8B69F15}" type="slidenum">
              <a:rPr lang="en-US" smtClean="0"/>
              <a:t>‹#›</a:t>
            </a:fld>
            <a:endParaRPr lang="en-US"/>
          </a:p>
        </p:txBody>
      </p:sp>
    </p:spTree>
    <p:extLst>
      <p:ext uri="{BB962C8B-B14F-4D97-AF65-F5344CB8AC3E}">
        <p14:creationId xmlns:p14="http://schemas.microsoft.com/office/powerpoint/2010/main" val="832756238"/>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https/clinicalgate.com/antimicrobial-agents/" TargetMode="External"/><Relationship Id="rId2" Type="http://schemas.openxmlformats.org/officeDocument/2006/relationships/hyperlink" Target="http://www.em100.edaptivedocs.net/GetDoc.aspx?doc=CLSI%20M100%20ED30:2020&amp;amp;sbssok=CLSI%20M100%20ED30:2020%20TABLE%202B-1&amp;amp;format=HTML&amp;amp;hl=pseudomonas%20aeruginosa" TargetMode="External"/><Relationship Id="rId1" Type="http://schemas.openxmlformats.org/officeDocument/2006/relationships/slideLayout" Target="../slideLayouts/slideLayout2.xml"/><Relationship Id="rId4" Type="http://schemas.openxmlformats.org/officeDocument/2006/relationships/hyperlink" Target="http://www.microbeonline.com/e-test-epsilometer-test-principle-purpose-procedure-results-and-interpretation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5.xml"/><Relationship Id="rId3" Type="http://schemas.openxmlformats.org/officeDocument/2006/relationships/image" Target="../media/image6.jpeg"/><Relationship Id="rId7" Type="http://schemas.openxmlformats.org/officeDocument/2006/relationships/customXml" Target="../ink/ink2.xml"/><Relationship Id="rId12" Type="http://schemas.openxmlformats.org/officeDocument/2006/relationships/image" Target="../media/image10.png"/><Relationship Id="rId17" Type="http://schemas.openxmlformats.org/officeDocument/2006/relationships/image" Target="../media/image10.jpeg"/><Relationship Id="rId2" Type="http://schemas.openxmlformats.org/officeDocument/2006/relationships/image" Target="../media/image5.jpeg"/><Relationship Id="rId16"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image" Target="../media/image8.jpe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customXml" Target="../ink/ink3.xml"/><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2BD462-A9C4-42EB-98BF-1A9A4A180FEF}"/>
              </a:ext>
            </a:extLst>
          </p:cNvPr>
          <p:cNvSpPr>
            <a:spLocks noGrp="1"/>
          </p:cNvSpPr>
          <p:nvPr>
            <p:ph type="ctrTitle"/>
          </p:nvPr>
        </p:nvSpPr>
        <p:spPr>
          <a:xfrm>
            <a:off x="1600200" y="2272444"/>
            <a:ext cx="8991600" cy="1645920"/>
          </a:xfrm>
          <a:solidFill>
            <a:schemeClr val="accent2"/>
          </a:solidFill>
        </p:spPr>
        <p:txBody>
          <a:bodyPr anchor="t" anchorCtr="0">
            <a:normAutofit fontScale="90000"/>
          </a:bodyPr>
          <a:lstStyle/>
          <a:p>
            <a:r>
              <a:rPr lang="en-US" sz="3200" b="1" i="1" dirty="0"/>
              <a:t>Pseudomonas aeruginosa: An Evaluation and Comparison of Antibiotic Susceptibility Methods</a:t>
            </a:r>
            <a:endParaRPr lang="en-US" sz="3200" dirty="0"/>
          </a:p>
        </p:txBody>
      </p:sp>
      <p:sp>
        <p:nvSpPr>
          <p:cNvPr id="9" name="Title 3">
            <a:extLst>
              <a:ext uri="{FF2B5EF4-FFF2-40B4-BE49-F238E27FC236}">
                <a16:creationId xmlns:a16="http://schemas.microsoft.com/office/drawing/2014/main" id="{8835A06A-488C-4FDC-88B2-2D6C8465F281}"/>
              </a:ext>
            </a:extLst>
          </p:cNvPr>
          <p:cNvSpPr txBox="1">
            <a:spLocks/>
          </p:cNvSpPr>
          <p:nvPr/>
        </p:nvSpPr>
        <p:spPr>
          <a:xfrm>
            <a:off x="2510702" y="4000265"/>
            <a:ext cx="6924675" cy="1562570"/>
          </a:xfrm>
          <a:prstGeom prst="rect">
            <a:avLst/>
          </a:prstGeom>
          <a:solidFill>
            <a:schemeClr val="accent2"/>
          </a:solidFill>
          <a:ln w="38100" cap="sq">
            <a:solidFill>
              <a:srgbClr val="404040"/>
            </a:solidFill>
            <a:miter lim="800000"/>
          </a:ln>
        </p:spPr>
        <p:txBody>
          <a:bodyPr vert="horz" lIns="274320" tIns="182880" rIns="274320" bIns="182880" rtlCol="0" anchor="t" anchorCtr="0">
            <a:normAutofit fontScale="77500" lnSpcReduction="2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pPr>
              <a:lnSpc>
                <a:spcPct val="120000"/>
              </a:lnSpc>
            </a:pPr>
            <a:r>
              <a:rPr lang="en-US" sz="1600" b="1" dirty="0"/>
              <a:t>Madison Mock</a:t>
            </a:r>
          </a:p>
          <a:p>
            <a:pPr>
              <a:lnSpc>
                <a:spcPct val="120000"/>
              </a:lnSpc>
            </a:pPr>
            <a:r>
              <a:rPr lang="en-US" sz="1600" b="1" dirty="0"/>
              <a:t>Montana Medical Laboratory Sciences, Montana University System</a:t>
            </a:r>
          </a:p>
          <a:p>
            <a:pPr>
              <a:lnSpc>
                <a:spcPct val="120000"/>
              </a:lnSpc>
            </a:pPr>
            <a:r>
              <a:rPr lang="en-US" sz="1600" b="1" dirty="0"/>
              <a:t>Spring 2020 </a:t>
            </a:r>
          </a:p>
          <a:p>
            <a:pPr>
              <a:lnSpc>
                <a:spcPct val="120000"/>
              </a:lnSpc>
            </a:pPr>
            <a:endParaRPr lang="en-US" sz="1600" b="1" dirty="0"/>
          </a:p>
          <a:p>
            <a:pPr>
              <a:lnSpc>
                <a:spcPct val="120000"/>
              </a:lnSpc>
            </a:pPr>
            <a:r>
              <a:rPr lang="en-US" sz="1600" b="1" dirty="0"/>
              <a:t>Madison.mock@umontana.edu</a:t>
            </a:r>
          </a:p>
        </p:txBody>
      </p:sp>
    </p:spTree>
    <p:extLst>
      <p:ext uri="{BB962C8B-B14F-4D97-AF65-F5344CB8AC3E}">
        <p14:creationId xmlns:p14="http://schemas.microsoft.com/office/powerpoint/2010/main" val="3553105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322FF372-4EA2-41D2-A19C-238A2B408722}"/>
              </a:ext>
            </a:extLst>
          </p:cNvPr>
          <p:cNvGraphicFramePr>
            <a:graphicFrameLocks/>
          </p:cNvGraphicFramePr>
          <p:nvPr>
            <p:extLst>
              <p:ext uri="{D42A27DB-BD31-4B8C-83A1-F6EECF244321}">
                <p14:modId xmlns:p14="http://schemas.microsoft.com/office/powerpoint/2010/main" val="1434465193"/>
              </p:ext>
            </p:extLst>
          </p:nvPr>
        </p:nvGraphicFramePr>
        <p:xfrm>
          <a:off x="0" y="1283569"/>
          <a:ext cx="4147294" cy="42880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D432D9CC-EC36-4F02-B5F9-1087E8881833}"/>
              </a:ext>
            </a:extLst>
          </p:cNvPr>
          <p:cNvGraphicFramePr>
            <a:graphicFrameLocks/>
          </p:cNvGraphicFramePr>
          <p:nvPr>
            <p:extLst>
              <p:ext uri="{D42A27DB-BD31-4B8C-83A1-F6EECF244321}">
                <p14:modId xmlns:p14="http://schemas.microsoft.com/office/powerpoint/2010/main" val="3187333346"/>
              </p:ext>
            </p:extLst>
          </p:nvPr>
        </p:nvGraphicFramePr>
        <p:xfrm>
          <a:off x="3990479" y="1283569"/>
          <a:ext cx="4288416" cy="42960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8789E6DC-129E-413D-B80E-CC9343BA049B}"/>
              </a:ext>
            </a:extLst>
          </p:cNvPr>
          <p:cNvGraphicFramePr>
            <a:graphicFrameLocks/>
          </p:cNvGraphicFramePr>
          <p:nvPr>
            <p:extLst>
              <p:ext uri="{D42A27DB-BD31-4B8C-83A1-F6EECF244321}">
                <p14:modId xmlns:p14="http://schemas.microsoft.com/office/powerpoint/2010/main" val="1024432969"/>
              </p:ext>
            </p:extLst>
          </p:nvPr>
        </p:nvGraphicFramePr>
        <p:xfrm>
          <a:off x="8109798" y="1283569"/>
          <a:ext cx="4082202" cy="4289228"/>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4B39EB61-E2A5-48DB-A299-863934BC1327}"/>
              </a:ext>
            </a:extLst>
          </p:cNvPr>
          <p:cNvSpPr txBox="1"/>
          <p:nvPr/>
        </p:nvSpPr>
        <p:spPr>
          <a:xfrm>
            <a:off x="278295" y="5631747"/>
            <a:ext cx="11913705" cy="461665"/>
          </a:xfrm>
          <a:prstGeom prst="rect">
            <a:avLst/>
          </a:prstGeom>
          <a:noFill/>
        </p:spPr>
        <p:txBody>
          <a:bodyPr wrap="square" rtlCol="0">
            <a:spAutoFit/>
          </a:bodyPr>
          <a:lstStyle/>
          <a:p>
            <a:r>
              <a:rPr lang="en-US" dirty="0"/>
              <a:t>(Figure 4) </a:t>
            </a:r>
            <a:r>
              <a:rPr lang="en-US" sz="2400" dirty="0"/>
              <a:t>Etest AST results	(</a:t>
            </a:r>
            <a:r>
              <a:rPr lang="en-US" dirty="0"/>
              <a:t>Figure 5) </a:t>
            </a:r>
            <a:r>
              <a:rPr lang="en-US" sz="2400" dirty="0"/>
              <a:t>Disk diffusion AST results	(</a:t>
            </a:r>
            <a:r>
              <a:rPr lang="en-US" dirty="0"/>
              <a:t>Figure 6) </a:t>
            </a:r>
            <a:r>
              <a:rPr lang="en-US" sz="2400" dirty="0"/>
              <a:t>Vitek AST results </a:t>
            </a:r>
            <a:endParaRPr lang="en-US" sz="2000" dirty="0"/>
          </a:p>
        </p:txBody>
      </p:sp>
      <p:sp>
        <p:nvSpPr>
          <p:cNvPr id="2" name="Title 1">
            <a:extLst>
              <a:ext uri="{FF2B5EF4-FFF2-40B4-BE49-F238E27FC236}">
                <a16:creationId xmlns:a16="http://schemas.microsoft.com/office/drawing/2014/main" id="{DA3A2E35-5DBD-45BF-83AE-49138CB80662}"/>
              </a:ext>
            </a:extLst>
          </p:cNvPr>
          <p:cNvSpPr>
            <a:spLocks noGrp="1"/>
          </p:cNvSpPr>
          <p:nvPr>
            <p:ph type="title"/>
          </p:nvPr>
        </p:nvSpPr>
        <p:spPr>
          <a:xfrm>
            <a:off x="1871560" y="53285"/>
            <a:ext cx="8448880" cy="1188720"/>
          </a:xfrm>
        </p:spPr>
        <p:txBody>
          <a:bodyPr>
            <a:normAutofit fontScale="90000"/>
          </a:bodyPr>
          <a:lstStyle/>
          <a:p>
            <a:r>
              <a:rPr lang="en-US" dirty="0"/>
              <a:t>Results: </a:t>
            </a:r>
            <a:br>
              <a:rPr lang="en-US" dirty="0"/>
            </a:br>
            <a:r>
              <a:rPr lang="en-US" dirty="0"/>
              <a:t>Comparison of sensitivities for each method </a:t>
            </a:r>
          </a:p>
        </p:txBody>
      </p:sp>
    </p:spTree>
    <p:extLst>
      <p:ext uri="{BB962C8B-B14F-4D97-AF65-F5344CB8AC3E}">
        <p14:creationId xmlns:p14="http://schemas.microsoft.com/office/powerpoint/2010/main" val="184366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46253AF-A598-4822-8395-E0B1E8DC839B}"/>
              </a:ext>
            </a:extLst>
          </p:cNvPr>
          <p:cNvGraphicFramePr>
            <a:graphicFrameLocks/>
          </p:cNvGraphicFramePr>
          <p:nvPr>
            <p:extLst>
              <p:ext uri="{D42A27DB-BD31-4B8C-83A1-F6EECF244321}">
                <p14:modId xmlns:p14="http://schemas.microsoft.com/office/powerpoint/2010/main" val="3068822874"/>
              </p:ext>
            </p:extLst>
          </p:nvPr>
        </p:nvGraphicFramePr>
        <p:xfrm>
          <a:off x="1624338" y="102231"/>
          <a:ext cx="8708256" cy="596710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DC23D55-60A8-452E-8470-06ADFE22EF43}"/>
              </a:ext>
            </a:extLst>
          </p:cNvPr>
          <p:cNvSpPr txBox="1"/>
          <p:nvPr/>
        </p:nvSpPr>
        <p:spPr>
          <a:xfrm>
            <a:off x="2873829" y="6196338"/>
            <a:ext cx="6717846" cy="400110"/>
          </a:xfrm>
          <a:prstGeom prst="rect">
            <a:avLst/>
          </a:prstGeom>
          <a:noFill/>
        </p:spPr>
        <p:txBody>
          <a:bodyPr wrap="square" rtlCol="0">
            <a:spAutoFit/>
          </a:bodyPr>
          <a:lstStyle/>
          <a:p>
            <a:r>
              <a:rPr lang="en-US" sz="2000" dirty="0"/>
              <a:t>(Figure 3)  AST of each specimen in relation to each method.</a:t>
            </a:r>
          </a:p>
        </p:txBody>
      </p:sp>
    </p:spTree>
    <p:extLst>
      <p:ext uri="{BB962C8B-B14F-4D97-AF65-F5344CB8AC3E}">
        <p14:creationId xmlns:p14="http://schemas.microsoft.com/office/powerpoint/2010/main" val="1929765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11B0-7A76-4036-B275-A1C67C5F94EF}"/>
              </a:ext>
            </a:extLst>
          </p:cNvPr>
          <p:cNvSpPr>
            <a:spLocks noGrp="1"/>
          </p:cNvSpPr>
          <p:nvPr>
            <p:ph type="title"/>
          </p:nvPr>
        </p:nvSpPr>
        <p:spPr/>
        <p:txBody>
          <a:bodyPr/>
          <a:lstStyle/>
          <a:p>
            <a:pPr algn="ctr"/>
            <a:r>
              <a:rPr lang="en-US" dirty="0">
                <a:solidFill>
                  <a:schemeClr val="tx1"/>
                </a:solidFill>
              </a:rPr>
              <a:t>CONCLUSION</a:t>
            </a:r>
          </a:p>
        </p:txBody>
      </p:sp>
      <p:sp>
        <p:nvSpPr>
          <p:cNvPr id="6" name="Content Placeholder 5">
            <a:extLst>
              <a:ext uri="{FF2B5EF4-FFF2-40B4-BE49-F238E27FC236}">
                <a16:creationId xmlns:a16="http://schemas.microsoft.com/office/drawing/2014/main" id="{57F8CF77-7C21-4D00-AD4D-5916AB65C50F}"/>
              </a:ext>
            </a:extLst>
          </p:cNvPr>
          <p:cNvSpPr>
            <a:spLocks noGrp="1"/>
          </p:cNvSpPr>
          <p:nvPr>
            <p:ph idx="1"/>
          </p:nvPr>
        </p:nvSpPr>
        <p:spPr>
          <a:xfrm>
            <a:off x="311727" y="2638044"/>
            <a:ext cx="11679382" cy="3929011"/>
          </a:xfrm>
        </p:spPr>
        <p:txBody>
          <a:bodyPr>
            <a:normAutofit fontScale="92500" lnSpcReduction="10000"/>
          </a:bodyPr>
          <a:lstStyle/>
          <a:p>
            <a:r>
              <a:rPr lang="en-US" sz="2400" dirty="0"/>
              <a:t>Agreement between methods showed discrepancies. </a:t>
            </a:r>
          </a:p>
          <a:p>
            <a:r>
              <a:rPr lang="en-US" sz="2400" dirty="0"/>
              <a:t>When comparing the Vitek and Etest, there was agreement of 78%, Vitek and disk diffusion with 22% agreement, and Etest and disk diffusion with 33% agreement. This means that if labs do not have the Vitek 2 as a resource, the next best method is to use the Etest. </a:t>
            </a:r>
          </a:p>
          <a:p>
            <a:r>
              <a:rPr lang="en-US" sz="2400" dirty="0"/>
              <a:t>Growing universalization of laboratory automation testing - more clinical laboratories move towards using commercial automated systems for antibiotic susceptibility testing. </a:t>
            </a:r>
          </a:p>
          <a:p>
            <a:r>
              <a:rPr lang="en-US" sz="2400" dirty="0"/>
              <a:t>Appropriate dosing regimen, MIC determination </a:t>
            </a:r>
            <a:r>
              <a:rPr lang="en-US" sz="2400" dirty="0">
                <a:sym typeface="Wingdings" panose="05000000000000000000" pitchFamily="2" charset="2"/>
              </a:rPr>
              <a:t> </a:t>
            </a:r>
            <a:r>
              <a:rPr lang="en-US" sz="2400" dirty="0"/>
              <a:t>selection of antimicrobial therapy. </a:t>
            </a:r>
          </a:p>
          <a:p>
            <a:r>
              <a:rPr lang="en-US" sz="2400" dirty="0"/>
              <a:t>This study suggests that it is more appropriate to use the Vitek 2 system when evaluating isolates. </a:t>
            </a:r>
          </a:p>
          <a:p>
            <a:r>
              <a:rPr lang="en-US" sz="2400" dirty="0"/>
              <a:t>In conclusion, these findings emphasize the necessity for continual improvement of instruments, including software upgrades to integration the most up to date antimicrobial breakpoints. </a:t>
            </a:r>
          </a:p>
        </p:txBody>
      </p:sp>
    </p:spTree>
    <p:extLst>
      <p:ext uri="{BB962C8B-B14F-4D97-AF65-F5344CB8AC3E}">
        <p14:creationId xmlns:p14="http://schemas.microsoft.com/office/powerpoint/2010/main" val="405426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F7309-02EB-4655-B9DE-32D96968DF3B}"/>
              </a:ext>
            </a:extLst>
          </p:cNvPr>
          <p:cNvSpPr>
            <a:spLocks noGrp="1"/>
          </p:cNvSpPr>
          <p:nvPr>
            <p:ph type="title"/>
          </p:nvPr>
        </p:nvSpPr>
        <p:spPr/>
        <p:txBody>
          <a:bodyPr/>
          <a:lstStyle/>
          <a:p>
            <a:pPr algn="ctr"/>
            <a:r>
              <a:rPr lang="en-US" dirty="0">
                <a:solidFill>
                  <a:schemeClr val="tx1"/>
                </a:solidFill>
              </a:rPr>
              <a:t>MULTIPLE CHOICE QUESTION</a:t>
            </a:r>
          </a:p>
        </p:txBody>
      </p:sp>
      <p:sp>
        <p:nvSpPr>
          <p:cNvPr id="3" name="Content Placeholder 2">
            <a:extLst>
              <a:ext uri="{FF2B5EF4-FFF2-40B4-BE49-F238E27FC236}">
                <a16:creationId xmlns:a16="http://schemas.microsoft.com/office/drawing/2014/main" id="{0741D052-6B19-4B0D-BC6E-CBDC915C39A9}"/>
              </a:ext>
            </a:extLst>
          </p:cNvPr>
          <p:cNvSpPr>
            <a:spLocks noGrp="1"/>
          </p:cNvSpPr>
          <p:nvPr>
            <p:ph idx="1"/>
          </p:nvPr>
        </p:nvSpPr>
        <p:spPr/>
        <p:txBody>
          <a:bodyPr>
            <a:normAutofit/>
          </a:bodyPr>
          <a:lstStyle/>
          <a:p>
            <a:pPr marL="0" indent="0">
              <a:buNone/>
            </a:pPr>
            <a:r>
              <a:rPr lang="en-US" sz="2200" dirty="0">
                <a:solidFill>
                  <a:schemeClr val="tx1"/>
                </a:solidFill>
              </a:rPr>
              <a:t>Which antibiotic class does Piperacillin/Tazobactam belong to?</a:t>
            </a:r>
          </a:p>
          <a:p>
            <a:pPr marL="342900" lvl="0" indent="-342900">
              <a:buAutoNum type="alphaUcPeriod"/>
            </a:pPr>
            <a:r>
              <a:rPr lang="en-US" sz="2200" dirty="0">
                <a:solidFill>
                  <a:schemeClr val="tx1"/>
                </a:solidFill>
              </a:rPr>
              <a:t>B-lactam/beta-lactamase inhibitor</a:t>
            </a:r>
          </a:p>
          <a:p>
            <a:pPr marL="342900" lvl="0" indent="-342900">
              <a:buAutoNum type="alphaUcPeriod"/>
            </a:pPr>
            <a:r>
              <a:rPr lang="en-US" sz="2200" dirty="0">
                <a:solidFill>
                  <a:schemeClr val="tx1"/>
                </a:solidFill>
              </a:rPr>
              <a:t>Sulfonamides </a:t>
            </a:r>
          </a:p>
          <a:p>
            <a:pPr marL="342900" lvl="0" indent="-342900">
              <a:buAutoNum type="alphaUcPeriod"/>
            </a:pPr>
            <a:r>
              <a:rPr lang="en-US" sz="2200" dirty="0">
                <a:solidFill>
                  <a:schemeClr val="tx1"/>
                </a:solidFill>
              </a:rPr>
              <a:t>Fluoroquinolones</a:t>
            </a:r>
          </a:p>
          <a:p>
            <a:pPr marL="342900" lvl="0" indent="-342900">
              <a:buAutoNum type="alphaUcPeriod"/>
            </a:pPr>
            <a:r>
              <a:rPr lang="en-US" sz="2200" dirty="0">
                <a:solidFill>
                  <a:schemeClr val="tx1"/>
                </a:solidFill>
              </a:rPr>
              <a:t>Macrolides </a:t>
            </a:r>
          </a:p>
          <a:p>
            <a:endParaRPr lang="en-US" sz="2200" dirty="0">
              <a:solidFill>
                <a:schemeClr val="tx1"/>
              </a:solidFill>
            </a:endParaRPr>
          </a:p>
        </p:txBody>
      </p:sp>
    </p:spTree>
    <p:extLst>
      <p:ext uri="{BB962C8B-B14F-4D97-AF65-F5344CB8AC3E}">
        <p14:creationId xmlns:p14="http://schemas.microsoft.com/office/powerpoint/2010/main" val="3862046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BF42-B985-4104-A49F-FE1C35B669AE}"/>
              </a:ext>
            </a:extLst>
          </p:cNvPr>
          <p:cNvSpPr>
            <a:spLocks noGrp="1"/>
          </p:cNvSpPr>
          <p:nvPr>
            <p:ph type="title"/>
          </p:nvPr>
        </p:nvSpPr>
        <p:spPr/>
        <p:txBody>
          <a:bodyPr/>
          <a:lstStyle/>
          <a:p>
            <a:pPr algn="ctr"/>
            <a:r>
              <a:rPr lang="en-US" dirty="0">
                <a:solidFill>
                  <a:schemeClr val="tx1"/>
                </a:solidFill>
              </a:rPr>
              <a:t>REFERENCES </a:t>
            </a:r>
          </a:p>
        </p:txBody>
      </p:sp>
      <p:sp>
        <p:nvSpPr>
          <p:cNvPr id="6" name="Content Placeholder 3">
            <a:extLst>
              <a:ext uri="{FF2B5EF4-FFF2-40B4-BE49-F238E27FC236}">
                <a16:creationId xmlns:a16="http://schemas.microsoft.com/office/drawing/2014/main" id="{36B2C2EA-2C80-4154-84D8-027C127A53AE}"/>
              </a:ext>
            </a:extLst>
          </p:cNvPr>
          <p:cNvSpPr>
            <a:spLocks noGrp="1"/>
          </p:cNvSpPr>
          <p:nvPr>
            <p:ph idx="1"/>
          </p:nvPr>
        </p:nvSpPr>
        <p:spPr>
          <a:xfrm>
            <a:off x="211836" y="2438018"/>
            <a:ext cx="11865864" cy="4419981"/>
          </a:xfrm>
        </p:spPr>
        <p:txBody>
          <a:bodyPr>
            <a:normAutofit fontScale="77500" lnSpcReduction="20000"/>
          </a:bodyPr>
          <a:lstStyle/>
          <a:p>
            <a:pPr marL="342900" indent="-342900">
              <a:buFont typeface="+mj-lt"/>
              <a:buAutoNum type="arabicParenR"/>
            </a:pPr>
            <a:r>
              <a:rPr lang="en-US" dirty="0"/>
              <a:t>“CLSI M100-ED30:2020 Performance Standards for Antimicrobial Susceptibility Testing, 30th Edition.” CLSI M100-ED30:2020, 2020, </a:t>
            </a:r>
            <a:r>
              <a:rPr lang="en-US" u="sng" dirty="0">
                <a:hlinkClick r:id="rId2"/>
              </a:rPr>
              <a:t>www.em100.edaptivedocs.net/GetDoc.aspx?doc=CLSI%20M100%20ED30:2020&amp;amp;sbssok=CLSI%20M100%20ED30:2020%20TABLE%202B-1&amp;amp;format=HTML&amp;amp;hl=pseudomonas%20aeruginosa</a:t>
            </a:r>
            <a:r>
              <a:rPr lang="en-US" dirty="0"/>
              <a:t>  </a:t>
            </a:r>
          </a:p>
          <a:p>
            <a:pPr marL="342900" indent="-342900">
              <a:buFont typeface="+mj-lt"/>
              <a:buAutoNum type="arabicParenR"/>
            </a:pPr>
            <a:r>
              <a:rPr lang="en-US" dirty="0"/>
              <a:t> “Disk Diffusion Test and E-Test Methods.” </a:t>
            </a:r>
            <a:r>
              <a:rPr lang="en-US" dirty="0" err="1"/>
              <a:t>Iknowledge</a:t>
            </a:r>
            <a:r>
              <a:rPr lang="en-US" dirty="0"/>
              <a:t>, </a:t>
            </a:r>
            <a:r>
              <a:rPr lang="en-US" dirty="0" err="1"/>
              <a:t>Raus</a:t>
            </a:r>
            <a:r>
              <a:rPr lang="en-US" dirty="0"/>
              <a:t> Respiratory Care Pharmacology, 6 Dec. 2015, </a:t>
            </a:r>
            <a:r>
              <a:rPr lang="en-US" u="sng" dirty="0">
                <a:hlinkClick r:id="rId3"/>
              </a:rPr>
              <a:t>www.https://clinicalgate.com/antimicrobial-agents/</a:t>
            </a:r>
            <a:r>
              <a:rPr lang="en-US" dirty="0"/>
              <a:t> </a:t>
            </a:r>
          </a:p>
          <a:p>
            <a:pPr marL="342900" indent="-342900">
              <a:buFont typeface="+mj-lt"/>
              <a:buAutoNum type="arabicParenR"/>
            </a:pPr>
            <a:r>
              <a:rPr lang="en-US" dirty="0"/>
              <a:t> Helio S. </a:t>
            </a:r>
            <a:r>
              <a:rPr lang="en-US" dirty="0" err="1"/>
              <a:t>Sader</a:t>
            </a:r>
            <a:r>
              <a:rPr lang="en-US" dirty="0"/>
              <a:t>, Michael D. </a:t>
            </a:r>
            <a:r>
              <a:rPr lang="en-US" dirty="0" err="1"/>
              <a:t>Huband</a:t>
            </a:r>
            <a:r>
              <a:rPr lang="en-US" dirty="0"/>
              <a:t>, Mariana </a:t>
            </a:r>
            <a:r>
              <a:rPr lang="en-US" dirty="0" err="1"/>
              <a:t>Castanheira</a:t>
            </a:r>
            <a:r>
              <a:rPr lang="en-US" dirty="0"/>
              <a:t>, Robert K. Flamm, Antimicrobial Agents and Chemotherapy, Feb 2017, 61 (3) e02252-16; DOI: 10.1128/AAC.02252-16  </a:t>
            </a:r>
          </a:p>
          <a:p>
            <a:pPr marL="342900" indent="-342900">
              <a:buFont typeface="+mj-lt"/>
              <a:buAutoNum type="arabicParenR"/>
            </a:pPr>
            <a:r>
              <a:rPr lang="en-US" dirty="0"/>
              <a:t> Perry, Caroline M., and Anthony Markham. “Piperacillin/Tazobactam.” Piperacillin/Tazobactam: An Updated Review of Its Use in the Treatment of Bacterial Infections, vol. 57, no. 5, 22 Oct. 2012, pp. 805–843., DOI:10.2165/00003495-199957050-00017 </a:t>
            </a:r>
          </a:p>
          <a:p>
            <a:pPr marL="342900" indent="-342900">
              <a:buFont typeface="+mj-lt"/>
              <a:buAutoNum type="arabicParenR"/>
            </a:pPr>
            <a:r>
              <a:rPr lang="en-US" dirty="0"/>
              <a:t> V. Saegeman, P. </a:t>
            </a:r>
            <a:r>
              <a:rPr lang="en-US" dirty="0" err="1"/>
              <a:t>Huynen</a:t>
            </a:r>
            <a:r>
              <a:rPr lang="en-US" dirty="0"/>
              <a:t>, J. </a:t>
            </a:r>
            <a:r>
              <a:rPr lang="en-US" dirty="0" err="1"/>
              <a:t>Colaert</a:t>
            </a:r>
            <a:r>
              <a:rPr lang="en-US" dirty="0"/>
              <a:t>, P. </a:t>
            </a:r>
            <a:r>
              <a:rPr lang="en-US" dirty="0" err="1"/>
              <a:t>Melin</a:t>
            </a:r>
            <a:r>
              <a:rPr lang="en-US" dirty="0"/>
              <a:t> &amp; J. Verhaegen (2005) SUSCEPTIBILITY TESTING OF PSEUDOMONAS AERUGINOSA BY THE VITEK 2 SYSTEM: A COMPARISON WITH ETEST RESULTS, Acta </a:t>
            </a:r>
            <a:r>
              <a:rPr lang="en-US" dirty="0" err="1"/>
              <a:t>Clinica</a:t>
            </a:r>
            <a:r>
              <a:rPr lang="en-US" dirty="0"/>
              <a:t> </a:t>
            </a:r>
            <a:r>
              <a:rPr lang="en-US" dirty="0" err="1"/>
              <a:t>Belgica</a:t>
            </a:r>
            <a:r>
              <a:rPr lang="en-US" dirty="0"/>
              <a:t>, 60:1, 3-9, DOI: 10.1179/acb.2005.002 </a:t>
            </a:r>
          </a:p>
          <a:p>
            <a:pPr marL="342900" indent="-342900">
              <a:buFont typeface="+mj-lt"/>
              <a:buAutoNum type="arabicParenR"/>
            </a:pPr>
            <a:r>
              <a:rPr lang="en-US" dirty="0"/>
              <a:t> </a:t>
            </a:r>
            <a:r>
              <a:rPr lang="en-US" dirty="0" err="1"/>
              <a:t>Tankeshwar</a:t>
            </a:r>
            <a:r>
              <a:rPr lang="en-US" dirty="0"/>
              <a:t>, Acharya. “E-TEST ( </a:t>
            </a:r>
            <a:r>
              <a:rPr lang="en-US" dirty="0" err="1"/>
              <a:t>Epsilometer</a:t>
            </a:r>
            <a:r>
              <a:rPr lang="en-US" dirty="0"/>
              <a:t> Test): Principle, Purpose, Procedure, Results and Interpretations.” Microbe Online, 9 Jan. 2015, </a:t>
            </a:r>
            <a:r>
              <a:rPr lang="en-US" u="sng" dirty="0">
                <a:hlinkClick r:id="rId4"/>
              </a:rPr>
              <a:t>www.microbeonline.com/e-test-epsilometer-test-principle-purpose-procedure-results-and-interpretations/</a:t>
            </a:r>
            <a:r>
              <a:rPr lang="en-US" dirty="0"/>
              <a:t>    </a:t>
            </a:r>
          </a:p>
          <a:p>
            <a:pPr marL="342900" indent="-342900">
              <a:buFont typeface="+mj-lt"/>
              <a:buAutoNum type="arabicParenR"/>
            </a:pPr>
            <a:r>
              <a:rPr lang="en-US" dirty="0"/>
              <a:t> </a:t>
            </a:r>
            <a:r>
              <a:rPr lang="en-US" i="1" dirty="0"/>
              <a:t>VITEK 2 ™ AST-GN80</a:t>
            </a:r>
            <a:r>
              <a:rPr lang="en-US" dirty="0"/>
              <a:t> [package insert] Part Number 9310682-P1EN1. Marcy, I’Eoile, France: bioMérieux SA; 2015. </a:t>
            </a:r>
          </a:p>
          <a:p>
            <a:pPr marL="342900" indent="-342900">
              <a:buFont typeface="+mj-lt"/>
              <a:buAutoNum type="arabicParenR"/>
            </a:pPr>
            <a:r>
              <a:rPr lang="en-US" dirty="0"/>
              <a:t> </a:t>
            </a:r>
            <a:r>
              <a:rPr lang="en-US" i="1" dirty="0"/>
              <a:t>ETEST® Piperacillin/Tazobactam (P/T) (0.016/4-256/4 μg/mL)</a:t>
            </a:r>
            <a:r>
              <a:rPr lang="en-US" dirty="0"/>
              <a:t> [package insert]. Part Number 050225-01. Marcy, I’Eoile, France: bioMérieux SA; 2019. </a:t>
            </a:r>
          </a:p>
          <a:p>
            <a:pPr marL="342900" indent="-342900">
              <a:buFont typeface="+mj-lt"/>
              <a:buAutoNum type="arabicParenR"/>
            </a:pPr>
            <a:r>
              <a:rPr lang="en-US" dirty="0"/>
              <a:t>Figure 1. “Disk Diffusion Test and E-Test Methods.” </a:t>
            </a:r>
            <a:r>
              <a:rPr lang="en-US" i="1" dirty="0" err="1"/>
              <a:t>Iknowledge</a:t>
            </a:r>
            <a:r>
              <a:rPr lang="en-US" dirty="0"/>
              <a:t>, </a:t>
            </a:r>
            <a:r>
              <a:rPr lang="en-US" dirty="0" err="1"/>
              <a:t>Raus</a:t>
            </a:r>
            <a:r>
              <a:rPr lang="en-US" dirty="0"/>
              <a:t> Respiratory Care Pharmacology, 6 Dec. 2015,</a:t>
            </a:r>
            <a:r>
              <a:rPr lang="en-US" dirty="0">
                <a:solidFill>
                  <a:schemeClr val="bg1"/>
                </a:solidFill>
              </a:rPr>
              <a:t> </a:t>
            </a:r>
            <a:r>
              <a:rPr lang="en-US" dirty="0">
                <a:solidFill>
                  <a:schemeClr val="bg1"/>
                </a:solidFill>
                <a:hlinkClick r:id="rId3"/>
              </a:rPr>
              <a:t>www.https://clinicalgate.com/antimicrobial-agents/</a:t>
            </a:r>
            <a:r>
              <a:rPr lang="en-US" dirty="0">
                <a:solidFill>
                  <a:schemeClr val="bg1"/>
                </a:solidFill>
              </a:rPr>
              <a:t> </a:t>
            </a:r>
          </a:p>
          <a:p>
            <a:pPr marL="342900" indent="-342900">
              <a:buFont typeface="+mj-lt"/>
              <a:buAutoNum type="arabicParenR"/>
            </a:pPr>
            <a:r>
              <a:rPr lang="en-US" dirty="0"/>
              <a:t>Figure 2. </a:t>
            </a:r>
            <a:r>
              <a:rPr lang="en-US" dirty="0" err="1"/>
              <a:t>Tankeshwar</a:t>
            </a:r>
            <a:r>
              <a:rPr lang="en-US" dirty="0"/>
              <a:t>, Acharya. “E-TEST ( </a:t>
            </a:r>
            <a:r>
              <a:rPr lang="en-US" dirty="0" err="1"/>
              <a:t>Epsilometer</a:t>
            </a:r>
            <a:r>
              <a:rPr lang="en-US" dirty="0"/>
              <a:t> Test): Principle, Purpose, Procedure, Results and Interpretations.” Microbe Online, 9 Jan. 2015</a:t>
            </a:r>
            <a:r>
              <a:rPr lang="en-US" dirty="0">
                <a:solidFill>
                  <a:schemeClr val="bg1"/>
                </a:solidFill>
              </a:rPr>
              <a:t>, </a:t>
            </a:r>
            <a:r>
              <a:rPr lang="en-US" dirty="0">
                <a:solidFill>
                  <a:schemeClr val="bg1"/>
                </a:solidFill>
                <a:hlinkClick r:id="rId4"/>
              </a:rPr>
              <a:t>www.microbeonline.com/e-test-epsilometer-test-principle-purpose-procedure-results-and-interpretations/</a:t>
            </a:r>
            <a:endParaRPr lang="en-US" dirty="0">
              <a:solidFill>
                <a:schemeClr val="bg1"/>
              </a:solidFill>
            </a:endParaRPr>
          </a:p>
        </p:txBody>
      </p:sp>
    </p:spTree>
    <p:extLst>
      <p:ext uri="{BB962C8B-B14F-4D97-AF65-F5344CB8AC3E}">
        <p14:creationId xmlns:p14="http://schemas.microsoft.com/office/powerpoint/2010/main" val="906535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7D7576-B85F-4175-ABEA-54AE71D6FE0B}"/>
              </a:ext>
            </a:extLst>
          </p:cNvPr>
          <p:cNvSpPr>
            <a:spLocks noGrp="1"/>
          </p:cNvSpPr>
          <p:nvPr>
            <p:ph type="title"/>
          </p:nvPr>
        </p:nvSpPr>
        <p:spPr/>
        <p:txBody>
          <a:bodyPr/>
          <a:lstStyle/>
          <a:p>
            <a:r>
              <a:rPr lang="en-US" dirty="0">
                <a:solidFill>
                  <a:schemeClr val="tx1"/>
                </a:solidFill>
              </a:rPr>
              <a:t>ACKNOWLEDGMENTS </a:t>
            </a:r>
          </a:p>
        </p:txBody>
      </p:sp>
      <p:sp>
        <p:nvSpPr>
          <p:cNvPr id="3" name="Content Placeholder 2">
            <a:extLst>
              <a:ext uri="{FF2B5EF4-FFF2-40B4-BE49-F238E27FC236}">
                <a16:creationId xmlns:a16="http://schemas.microsoft.com/office/drawing/2014/main" id="{08A0F43D-EA07-430B-A171-CFEE368FD8EB}"/>
              </a:ext>
            </a:extLst>
          </p:cNvPr>
          <p:cNvSpPr>
            <a:spLocks noGrp="1"/>
          </p:cNvSpPr>
          <p:nvPr>
            <p:ph idx="1"/>
          </p:nvPr>
        </p:nvSpPr>
        <p:spPr>
          <a:xfrm>
            <a:off x="2195042" y="2254292"/>
            <a:ext cx="7729728" cy="3101983"/>
          </a:xfrm>
          <a:noFill/>
        </p:spPr>
        <p:txBody>
          <a:bodyPr>
            <a:normAutofit/>
          </a:bodyPr>
          <a:lstStyle/>
          <a:p>
            <a:pPr marL="0" indent="0" algn="ctr">
              <a:buNone/>
            </a:pPr>
            <a:r>
              <a:rPr lang="en-US" sz="2200" b="1" dirty="0">
                <a:solidFill>
                  <a:schemeClr val="tx1"/>
                </a:solidFill>
              </a:rPr>
              <a:t>Montana MLS Program</a:t>
            </a:r>
          </a:p>
          <a:p>
            <a:pPr marL="0" indent="0" algn="ctr">
              <a:buNone/>
            </a:pPr>
            <a:r>
              <a:rPr lang="en-US" sz="2200" b="1" dirty="0">
                <a:solidFill>
                  <a:schemeClr val="tx1"/>
                </a:solidFill>
              </a:rPr>
              <a:t>The University of Montana, Missoula</a:t>
            </a:r>
          </a:p>
          <a:p>
            <a:pPr marL="0" indent="0" algn="ctr">
              <a:buNone/>
            </a:pPr>
            <a:r>
              <a:rPr lang="en-US" sz="2200" b="1" dirty="0">
                <a:solidFill>
                  <a:schemeClr val="tx1"/>
                </a:solidFill>
              </a:rPr>
              <a:t>Professor Pamela Shaw</a:t>
            </a:r>
          </a:p>
          <a:p>
            <a:pPr marL="0" indent="0" algn="ctr">
              <a:buNone/>
            </a:pPr>
            <a:r>
              <a:rPr lang="en-US" sz="2200" b="1" dirty="0">
                <a:solidFill>
                  <a:schemeClr val="tx1"/>
                </a:solidFill>
              </a:rPr>
              <a:t>St Patrick Hospital &amp; Microbiology Department</a:t>
            </a:r>
          </a:p>
          <a:p>
            <a:pPr marL="0" indent="0" algn="ctr">
              <a:buNone/>
            </a:pPr>
            <a:r>
              <a:rPr lang="en-US" sz="2200" b="1" dirty="0">
                <a:solidFill>
                  <a:schemeClr val="tx1"/>
                </a:solidFill>
              </a:rPr>
              <a:t>Alison Gadbow (Micro Supervisor) </a:t>
            </a:r>
          </a:p>
          <a:p>
            <a:pPr marL="0" indent="0" algn="ctr">
              <a:buNone/>
            </a:pPr>
            <a:endParaRPr lang="en-US" sz="2200" b="1" dirty="0">
              <a:solidFill>
                <a:schemeClr val="tx1"/>
              </a:solidFill>
            </a:endParaRPr>
          </a:p>
        </p:txBody>
      </p:sp>
      <p:pic>
        <p:nvPicPr>
          <p:cNvPr id="5" name="Picture 2" descr="Student Intern Requirements">
            <a:extLst>
              <a:ext uri="{FF2B5EF4-FFF2-40B4-BE49-F238E27FC236}">
                <a16:creationId xmlns:a16="http://schemas.microsoft.com/office/drawing/2014/main" id="{EC299486-CA90-4583-AA8C-D046A8FCD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232" y="5743585"/>
            <a:ext cx="6205536" cy="11144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429616-0928-4551-9AEC-5EEE3C89DBA3}"/>
              </a:ext>
            </a:extLst>
          </p:cNvPr>
          <p:cNvPicPr>
            <a:picLocks noChangeAspect="1"/>
          </p:cNvPicPr>
          <p:nvPr/>
        </p:nvPicPr>
        <p:blipFill>
          <a:blip r:embed="rId3">
            <a:alphaModFix/>
          </a:blip>
          <a:stretch>
            <a:fillRect/>
          </a:stretch>
        </p:blipFill>
        <p:spPr>
          <a:xfrm>
            <a:off x="2628" y="4666240"/>
            <a:ext cx="4232429" cy="1055958"/>
          </a:xfrm>
          <a:prstGeom prst="rect">
            <a:avLst/>
          </a:prstGeom>
        </p:spPr>
      </p:pic>
      <p:pic>
        <p:nvPicPr>
          <p:cNvPr id="1026" name="Picture 2" descr="Montana State University Logo Download Page - Creative Services ...">
            <a:extLst>
              <a:ext uri="{FF2B5EF4-FFF2-40B4-BE49-F238E27FC236}">
                <a16:creationId xmlns:a16="http://schemas.microsoft.com/office/drawing/2014/main" id="{A30CD404-FE98-4742-8904-ED222521C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4603708"/>
            <a:ext cx="4457700" cy="111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663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CDA5F6-C76A-46E7-91C9-2CAF48764D0F}"/>
              </a:ext>
            </a:extLst>
          </p:cNvPr>
          <p:cNvSpPr>
            <a:spLocks noGrp="1"/>
          </p:cNvSpPr>
          <p:nvPr>
            <p:ph type="title"/>
          </p:nvPr>
        </p:nvSpPr>
        <p:spPr/>
        <p:txBody>
          <a:bodyPr/>
          <a:lstStyle/>
          <a:p>
            <a:r>
              <a:rPr lang="en-US" dirty="0">
                <a:solidFill>
                  <a:schemeClr val="tx1"/>
                </a:solidFill>
              </a:rPr>
              <a:t>OBJECTIVES</a:t>
            </a:r>
          </a:p>
        </p:txBody>
      </p:sp>
      <p:sp>
        <p:nvSpPr>
          <p:cNvPr id="3" name="Content Placeholder 2">
            <a:extLst>
              <a:ext uri="{FF2B5EF4-FFF2-40B4-BE49-F238E27FC236}">
                <a16:creationId xmlns:a16="http://schemas.microsoft.com/office/drawing/2014/main" id="{509FF19E-3D72-4AF4-880B-3CB389D6856C}"/>
              </a:ext>
            </a:extLst>
          </p:cNvPr>
          <p:cNvSpPr>
            <a:spLocks noGrp="1"/>
          </p:cNvSpPr>
          <p:nvPr>
            <p:ph idx="1"/>
          </p:nvPr>
        </p:nvSpPr>
        <p:spPr>
          <a:xfrm>
            <a:off x="1462207" y="2596480"/>
            <a:ext cx="9718411" cy="3101983"/>
          </a:xfrm>
        </p:spPr>
        <p:txBody>
          <a:bodyPr>
            <a:normAutofit fontScale="92500"/>
          </a:bodyPr>
          <a:lstStyle/>
          <a:p>
            <a:pPr marL="0" indent="0">
              <a:buNone/>
            </a:pPr>
            <a:r>
              <a:rPr lang="en-US" sz="2400" dirty="0">
                <a:solidFill>
                  <a:schemeClr val="tx1"/>
                </a:solidFill>
              </a:rPr>
              <a:t>(1)  Evaluate the performance of three methods, one automated and two manual, of antimicrobial susceptibility testing (AST) in a small population with </a:t>
            </a:r>
            <a:r>
              <a:rPr lang="en-US" sz="2400" i="1" dirty="0">
                <a:solidFill>
                  <a:schemeClr val="tx1"/>
                </a:solidFill>
              </a:rPr>
              <a:t>Pseudomonas aeruginosa </a:t>
            </a:r>
            <a:r>
              <a:rPr lang="en-US" sz="2400" dirty="0">
                <a:solidFill>
                  <a:schemeClr val="tx1"/>
                </a:solidFill>
              </a:rPr>
              <a:t>infections</a:t>
            </a:r>
          </a:p>
          <a:p>
            <a:pPr>
              <a:buClr>
                <a:schemeClr val="bg2"/>
              </a:buClr>
              <a:buFont typeface="Wingdings" panose="05000000000000000000" pitchFamily="2" charset="2"/>
              <a:buChar char="ü"/>
            </a:pPr>
            <a:r>
              <a:rPr lang="en-US" sz="2400" dirty="0">
                <a:solidFill>
                  <a:schemeClr val="tx1"/>
                </a:solidFill>
              </a:rPr>
              <a:t>Automated = Vitek 2 system</a:t>
            </a:r>
          </a:p>
          <a:p>
            <a:pPr>
              <a:buClr>
                <a:schemeClr val="bg2"/>
              </a:buClr>
              <a:buFont typeface="Wingdings" panose="05000000000000000000" pitchFamily="2" charset="2"/>
              <a:buChar char="ü"/>
            </a:pPr>
            <a:r>
              <a:rPr lang="en-US" sz="2400" dirty="0">
                <a:solidFill>
                  <a:schemeClr val="tx1"/>
                </a:solidFill>
              </a:rPr>
              <a:t>Manual = Etest and disk diffusion </a:t>
            </a:r>
          </a:p>
          <a:p>
            <a:pPr marL="0" lvl="0" indent="0">
              <a:lnSpc>
                <a:spcPct val="100000"/>
              </a:lnSpc>
              <a:spcBef>
                <a:spcPts val="0"/>
              </a:spcBef>
              <a:buNone/>
              <a:defRPr/>
            </a:pPr>
            <a:endParaRPr lang="en-US" sz="2400" dirty="0">
              <a:solidFill>
                <a:schemeClr val="tx1"/>
              </a:solidFill>
            </a:endParaRPr>
          </a:p>
          <a:p>
            <a:pPr marL="0" lvl="0" indent="0">
              <a:lnSpc>
                <a:spcPct val="100000"/>
              </a:lnSpc>
              <a:spcBef>
                <a:spcPts val="0"/>
              </a:spcBef>
              <a:buNone/>
              <a:defRPr/>
            </a:pPr>
            <a:r>
              <a:rPr lang="en-US" sz="2400" dirty="0">
                <a:solidFill>
                  <a:schemeClr val="tx1"/>
                </a:solidFill>
              </a:rPr>
              <a:t>(II)  Examine validation testing of the Vitek 2 system against piperacillin/tazobactam (PIP/TZP) sensitivity values produced from the Etest and disk diffusion</a:t>
            </a:r>
          </a:p>
        </p:txBody>
      </p:sp>
    </p:spTree>
    <p:extLst>
      <p:ext uri="{BB962C8B-B14F-4D97-AF65-F5344CB8AC3E}">
        <p14:creationId xmlns:p14="http://schemas.microsoft.com/office/powerpoint/2010/main" val="2001208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DFF85-CB91-4979-AD4C-412EA150C63C}"/>
              </a:ext>
            </a:extLst>
          </p:cNvPr>
          <p:cNvSpPr>
            <a:spLocks noGrp="1"/>
          </p:cNvSpPr>
          <p:nvPr>
            <p:ph type="title"/>
          </p:nvPr>
        </p:nvSpPr>
        <p:spPr>
          <a:xfrm>
            <a:off x="319208" y="500565"/>
            <a:ext cx="7729728" cy="1188720"/>
          </a:xfrm>
        </p:spPr>
        <p:txBody>
          <a:bodyPr/>
          <a:lstStyle/>
          <a:p>
            <a:pPr algn="ctr"/>
            <a:r>
              <a:rPr lang="en-US" dirty="0">
                <a:solidFill>
                  <a:schemeClr val="tx1"/>
                </a:solidFill>
              </a:rPr>
              <a:t>INTRODUCTION</a:t>
            </a:r>
          </a:p>
        </p:txBody>
      </p:sp>
      <p:sp>
        <p:nvSpPr>
          <p:cNvPr id="3" name="Content Placeholder 2">
            <a:extLst>
              <a:ext uri="{FF2B5EF4-FFF2-40B4-BE49-F238E27FC236}">
                <a16:creationId xmlns:a16="http://schemas.microsoft.com/office/drawing/2014/main" id="{5E296EB1-223D-4FDE-BCF6-A0166B917612}"/>
              </a:ext>
            </a:extLst>
          </p:cNvPr>
          <p:cNvSpPr>
            <a:spLocks noGrp="1"/>
          </p:cNvSpPr>
          <p:nvPr>
            <p:ph idx="1"/>
          </p:nvPr>
        </p:nvSpPr>
        <p:spPr>
          <a:xfrm>
            <a:off x="319208" y="2203358"/>
            <a:ext cx="9236964" cy="3953256"/>
          </a:xfrm>
        </p:spPr>
        <p:txBody>
          <a:bodyPr>
            <a:normAutofit/>
          </a:bodyPr>
          <a:lstStyle/>
          <a:p>
            <a:pPr marL="0" indent="0">
              <a:buNone/>
            </a:pPr>
            <a:r>
              <a:rPr lang="en-US" sz="2400" i="1" dirty="0">
                <a:solidFill>
                  <a:schemeClr val="tx1"/>
                </a:solidFill>
              </a:rPr>
              <a:t>P. aeruginosa </a:t>
            </a:r>
            <a:r>
              <a:rPr lang="en-US" sz="2400" dirty="0">
                <a:solidFill>
                  <a:schemeClr val="tx1"/>
                </a:solidFill>
              </a:rPr>
              <a:t>(PSA)</a:t>
            </a:r>
          </a:p>
          <a:p>
            <a:pPr marL="0" indent="0">
              <a:buNone/>
            </a:pPr>
            <a:r>
              <a:rPr lang="en-US" sz="2400" dirty="0">
                <a:solidFill>
                  <a:schemeClr val="tx1"/>
                </a:solidFill>
              </a:rPr>
              <a:t>Ubiquitous Gram negative coccobacillus</a:t>
            </a:r>
          </a:p>
          <a:p>
            <a:pPr marL="0" indent="0">
              <a:buNone/>
            </a:pPr>
            <a:r>
              <a:rPr lang="en-US" sz="2400" dirty="0">
                <a:solidFill>
                  <a:schemeClr val="tx1"/>
                </a:solidFill>
              </a:rPr>
              <a:t>Found in soil, water, plants, and animals (including humans)</a:t>
            </a:r>
          </a:p>
          <a:p>
            <a:pPr marL="0" indent="0">
              <a:buNone/>
            </a:pPr>
            <a:r>
              <a:rPr lang="en-US" sz="2400" dirty="0">
                <a:solidFill>
                  <a:schemeClr val="tx1"/>
                </a:solidFill>
              </a:rPr>
              <a:t>A top agent of health care-associated, or nosocomial, infections </a:t>
            </a:r>
          </a:p>
          <a:p>
            <a:pPr marL="0" indent="0">
              <a:buNone/>
            </a:pPr>
            <a:r>
              <a:rPr lang="en-US" sz="2400" dirty="0">
                <a:solidFill>
                  <a:schemeClr val="tx1"/>
                </a:solidFill>
              </a:rPr>
              <a:t>Areas of infection occur in burns, blood, eyes, urinary tract, and the lungs</a:t>
            </a:r>
          </a:p>
          <a:p>
            <a:pPr marL="0" indent="0">
              <a:buNone/>
            </a:pPr>
            <a:r>
              <a:rPr lang="en-US" sz="2400" dirty="0">
                <a:solidFill>
                  <a:schemeClr val="tx1"/>
                </a:solidFill>
              </a:rPr>
              <a:t>Approx. 51,000 nosocomial </a:t>
            </a:r>
            <a:r>
              <a:rPr lang="en-US" sz="2400" i="1" dirty="0">
                <a:solidFill>
                  <a:schemeClr val="tx1"/>
                </a:solidFill>
              </a:rPr>
              <a:t>P. aeruginosa</a:t>
            </a:r>
            <a:r>
              <a:rPr lang="en-US" sz="2400" dirty="0">
                <a:solidFill>
                  <a:schemeClr val="tx1"/>
                </a:solidFill>
              </a:rPr>
              <a:t> infections annually in the U.S., 13% are cases due to multidrug-resistance (MDR) isolates </a:t>
            </a:r>
            <a:r>
              <a:rPr lang="en-US" sz="2400" i="1" dirty="0">
                <a:solidFill>
                  <a:schemeClr val="tx1"/>
                </a:solidFill>
              </a:rPr>
              <a:t>(Helio, et al., 2017)</a:t>
            </a:r>
            <a:endParaRPr lang="en-US" sz="2400" dirty="0">
              <a:solidFill>
                <a:schemeClr val="tx1"/>
              </a:solidFill>
            </a:endParaRPr>
          </a:p>
        </p:txBody>
      </p:sp>
      <p:pic>
        <p:nvPicPr>
          <p:cNvPr id="4" name="Picture 3">
            <a:extLst>
              <a:ext uri="{FF2B5EF4-FFF2-40B4-BE49-F238E27FC236}">
                <a16:creationId xmlns:a16="http://schemas.microsoft.com/office/drawing/2014/main" id="{E35C40C9-FAAB-4F2A-B61A-F7F938FFBFD5}"/>
              </a:ext>
            </a:extLst>
          </p:cNvPr>
          <p:cNvPicPr>
            <a:picLocks noChangeAspect="1"/>
          </p:cNvPicPr>
          <p:nvPr/>
        </p:nvPicPr>
        <p:blipFill>
          <a:blip r:embed="rId3"/>
          <a:stretch>
            <a:fillRect/>
          </a:stretch>
        </p:blipFill>
        <p:spPr>
          <a:xfrm>
            <a:off x="8482434" y="701386"/>
            <a:ext cx="3456732" cy="2316681"/>
          </a:xfrm>
          <a:prstGeom prst="rect">
            <a:avLst/>
          </a:prstGeom>
        </p:spPr>
      </p:pic>
    </p:spTree>
    <p:extLst>
      <p:ext uri="{BB962C8B-B14F-4D97-AF65-F5344CB8AC3E}">
        <p14:creationId xmlns:p14="http://schemas.microsoft.com/office/powerpoint/2010/main" val="3156311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779B68-C8FB-4106-83A8-8CBDD8D26BA4}"/>
              </a:ext>
            </a:extLst>
          </p:cNvPr>
          <p:cNvSpPr>
            <a:spLocks noGrp="1"/>
          </p:cNvSpPr>
          <p:nvPr>
            <p:ph type="title"/>
          </p:nvPr>
        </p:nvSpPr>
        <p:spPr>
          <a:xfrm>
            <a:off x="520099" y="777656"/>
            <a:ext cx="7729728" cy="1188720"/>
          </a:xfrm>
        </p:spPr>
        <p:txBody>
          <a:bodyPr/>
          <a:lstStyle/>
          <a:p>
            <a:r>
              <a:rPr lang="en-US" dirty="0">
                <a:solidFill>
                  <a:schemeClr val="tx1"/>
                </a:solidFill>
              </a:rPr>
              <a:t>INTRODUCTION (cont.)</a:t>
            </a:r>
          </a:p>
        </p:txBody>
      </p:sp>
      <p:sp>
        <p:nvSpPr>
          <p:cNvPr id="17" name="Content Placeholder 16">
            <a:extLst>
              <a:ext uri="{FF2B5EF4-FFF2-40B4-BE49-F238E27FC236}">
                <a16:creationId xmlns:a16="http://schemas.microsoft.com/office/drawing/2014/main" id="{0B0C42F5-4159-4947-8FEE-43C5043ECCC2}"/>
              </a:ext>
            </a:extLst>
          </p:cNvPr>
          <p:cNvSpPr>
            <a:spLocks noGrp="1"/>
          </p:cNvSpPr>
          <p:nvPr>
            <p:ph idx="1"/>
          </p:nvPr>
        </p:nvSpPr>
        <p:spPr>
          <a:xfrm>
            <a:off x="520099" y="2451008"/>
            <a:ext cx="7729728" cy="3810381"/>
          </a:xfrm>
          <a:noFill/>
        </p:spPr>
        <p:txBody>
          <a:bodyPr>
            <a:normAutofit/>
          </a:bodyPr>
          <a:lstStyle/>
          <a:p>
            <a:pPr marL="0" indent="0">
              <a:buNone/>
            </a:pPr>
            <a:r>
              <a:rPr lang="en-US" sz="2200" dirty="0">
                <a:solidFill>
                  <a:schemeClr val="tx1"/>
                </a:solidFill>
              </a:rPr>
              <a:t>Therapeutic challenge – prompt antimicrobial therapy must be initiated to optimize clinical outcome</a:t>
            </a:r>
          </a:p>
          <a:p>
            <a:pPr marL="0" indent="0">
              <a:buNone/>
            </a:pPr>
            <a:r>
              <a:rPr lang="en-US" sz="2200" dirty="0">
                <a:solidFill>
                  <a:schemeClr val="tx1"/>
                </a:solidFill>
              </a:rPr>
              <a:t>Piperacillin/tazobactam is a beta-lactam/beta-lactamase inhibitor combination with a broad spectrum of antibacterial activity</a:t>
            </a:r>
          </a:p>
          <a:p>
            <a:pPr marL="0" indent="0">
              <a:buNone/>
            </a:pPr>
            <a:r>
              <a:rPr lang="en-US" sz="2200" dirty="0">
                <a:solidFill>
                  <a:schemeClr val="tx1"/>
                </a:solidFill>
              </a:rPr>
              <a:t>Reduce risk of resistance</a:t>
            </a:r>
          </a:p>
          <a:p>
            <a:pPr marL="0" indent="0">
              <a:buNone/>
            </a:pPr>
            <a:r>
              <a:rPr lang="en-US" sz="2200" dirty="0">
                <a:solidFill>
                  <a:schemeClr val="tx1"/>
                </a:solidFill>
              </a:rPr>
              <a:t>Inappropriate antimicrobial therapy </a:t>
            </a:r>
            <a:r>
              <a:rPr lang="en-US" sz="2200" dirty="0">
                <a:solidFill>
                  <a:schemeClr val="tx1"/>
                </a:solidFill>
                <a:sym typeface="Wingdings" panose="05000000000000000000" pitchFamily="2" charset="2"/>
              </a:rPr>
              <a:t> </a:t>
            </a:r>
            <a:r>
              <a:rPr lang="en-US" sz="2200" dirty="0">
                <a:solidFill>
                  <a:schemeClr val="tx1"/>
                </a:solidFill>
              </a:rPr>
              <a:t> increased morbidity and mortality</a:t>
            </a:r>
          </a:p>
          <a:p>
            <a:pPr marL="0" indent="0">
              <a:buNone/>
            </a:pPr>
            <a:endParaRPr lang="en-US" sz="2200" dirty="0">
              <a:solidFill>
                <a:schemeClr val="tx1"/>
              </a:solidFill>
            </a:endParaRPr>
          </a:p>
        </p:txBody>
      </p:sp>
      <p:pic>
        <p:nvPicPr>
          <p:cNvPr id="2052" name="Picture 4" descr="Pseudomonas aeruginosa - Metallic sheen on blood agar ...">
            <a:extLst>
              <a:ext uri="{FF2B5EF4-FFF2-40B4-BE49-F238E27FC236}">
                <a16:creationId xmlns:a16="http://schemas.microsoft.com/office/drawing/2014/main" id="{4F433822-B4B4-48CA-B824-86784798E0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79" r="9690"/>
          <a:stretch/>
        </p:blipFill>
        <p:spPr bwMode="auto">
          <a:xfrm>
            <a:off x="8662791" y="3729652"/>
            <a:ext cx="3201288" cy="30452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7AEB0A5-656B-4AE0-97B7-9C3F04B4B966}"/>
              </a:ext>
            </a:extLst>
          </p:cNvPr>
          <p:cNvPicPr>
            <a:picLocks noChangeAspect="1"/>
          </p:cNvPicPr>
          <p:nvPr/>
        </p:nvPicPr>
        <p:blipFill>
          <a:blip r:embed="rId4"/>
          <a:stretch>
            <a:fillRect/>
          </a:stretch>
        </p:blipFill>
        <p:spPr>
          <a:xfrm>
            <a:off x="8893404" y="371732"/>
            <a:ext cx="2970675" cy="2970675"/>
          </a:xfrm>
          <a:prstGeom prst="rect">
            <a:avLst/>
          </a:prstGeom>
        </p:spPr>
      </p:pic>
    </p:spTree>
    <p:extLst>
      <p:ext uri="{BB962C8B-B14F-4D97-AF65-F5344CB8AC3E}">
        <p14:creationId xmlns:p14="http://schemas.microsoft.com/office/powerpoint/2010/main" val="2546430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90E4B6-8E54-489D-831F-F1BC96B7B8D7}"/>
              </a:ext>
            </a:extLst>
          </p:cNvPr>
          <p:cNvSpPr>
            <a:spLocks noGrp="1"/>
          </p:cNvSpPr>
          <p:nvPr>
            <p:ph type="title"/>
          </p:nvPr>
        </p:nvSpPr>
        <p:spPr>
          <a:xfrm>
            <a:off x="200656" y="229988"/>
            <a:ext cx="7729728" cy="1188720"/>
          </a:xfrm>
        </p:spPr>
        <p:txBody>
          <a:bodyPr/>
          <a:lstStyle/>
          <a:p>
            <a:pPr algn="ctr"/>
            <a:r>
              <a:rPr lang="en-US" dirty="0">
                <a:solidFill>
                  <a:schemeClr val="tx1"/>
                </a:solidFill>
              </a:rPr>
              <a:t>MATERIALS</a:t>
            </a:r>
          </a:p>
        </p:txBody>
      </p:sp>
      <p:sp>
        <p:nvSpPr>
          <p:cNvPr id="3" name="Content Placeholder 2">
            <a:extLst>
              <a:ext uri="{FF2B5EF4-FFF2-40B4-BE49-F238E27FC236}">
                <a16:creationId xmlns:a16="http://schemas.microsoft.com/office/drawing/2014/main" id="{45C159DB-9BF6-44AF-895F-BE7777C97122}"/>
              </a:ext>
            </a:extLst>
          </p:cNvPr>
          <p:cNvSpPr>
            <a:spLocks noGrp="1"/>
          </p:cNvSpPr>
          <p:nvPr>
            <p:ph idx="1"/>
          </p:nvPr>
        </p:nvSpPr>
        <p:spPr>
          <a:xfrm>
            <a:off x="200656" y="1608723"/>
            <a:ext cx="7729728" cy="3101983"/>
          </a:xfrm>
        </p:spPr>
        <p:txBody>
          <a:bodyPr>
            <a:noAutofit/>
          </a:bodyPr>
          <a:lstStyle/>
          <a:p>
            <a:pPr marL="0" indent="0">
              <a:buNone/>
            </a:pPr>
            <a:r>
              <a:rPr lang="en-US" sz="2200" dirty="0">
                <a:solidFill>
                  <a:schemeClr val="tx1"/>
                </a:solidFill>
              </a:rPr>
              <a:t>Tryptic Soy Agar containing 5% sheep blood agar (TSA)</a:t>
            </a:r>
          </a:p>
          <a:p>
            <a:pPr marL="0" indent="0">
              <a:buNone/>
            </a:pPr>
            <a:r>
              <a:rPr lang="en-US" sz="2200" dirty="0">
                <a:solidFill>
                  <a:schemeClr val="tx1"/>
                </a:solidFill>
              </a:rPr>
              <a:t>Müller-Hinton (MH) agar </a:t>
            </a:r>
          </a:p>
          <a:p>
            <a:pPr marL="0" indent="0">
              <a:buNone/>
            </a:pPr>
            <a:r>
              <a:rPr lang="en-US" sz="2200" dirty="0">
                <a:solidFill>
                  <a:schemeClr val="tx1"/>
                </a:solidFill>
              </a:rPr>
              <a:t>Vitek 2 Compact System</a:t>
            </a:r>
          </a:p>
          <a:p>
            <a:pPr marL="0" indent="0">
              <a:buNone/>
            </a:pPr>
            <a:r>
              <a:rPr lang="en-US" sz="2200" dirty="0">
                <a:solidFill>
                  <a:schemeClr val="tx1"/>
                </a:solidFill>
              </a:rPr>
              <a:t>PIP/TZP Etest</a:t>
            </a:r>
          </a:p>
          <a:p>
            <a:pPr marL="0" indent="0">
              <a:buNone/>
            </a:pPr>
            <a:r>
              <a:rPr lang="en-US" sz="2200" dirty="0">
                <a:solidFill>
                  <a:schemeClr val="tx1"/>
                </a:solidFill>
              </a:rPr>
              <a:t>PIP/TZP Disk diffusion</a:t>
            </a:r>
          </a:p>
          <a:p>
            <a:pPr marL="0" indent="0">
              <a:buNone/>
            </a:pPr>
            <a:r>
              <a:rPr lang="en-US" sz="2200" dirty="0">
                <a:solidFill>
                  <a:schemeClr val="tx1"/>
                </a:solidFill>
              </a:rPr>
              <a:t>Densitometer</a:t>
            </a:r>
          </a:p>
          <a:p>
            <a:pPr marL="0" indent="0">
              <a:buNone/>
            </a:pPr>
            <a:r>
              <a:rPr lang="en-US" sz="2200" dirty="0">
                <a:solidFill>
                  <a:schemeClr val="tx1"/>
                </a:solidFill>
              </a:rPr>
              <a:t>Incubator (ambient air, 35°C)</a:t>
            </a:r>
          </a:p>
          <a:p>
            <a:endParaRPr lang="en-US" sz="2200" dirty="0">
              <a:solidFill>
                <a:schemeClr val="tx1"/>
              </a:solidFill>
            </a:endParaRPr>
          </a:p>
          <a:p>
            <a:endParaRPr lang="en-US" sz="2200" dirty="0">
              <a:solidFill>
                <a:schemeClr val="tx1"/>
              </a:solidFill>
            </a:endParaRPr>
          </a:p>
        </p:txBody>
      </p:sp>
      <p:pic>
        <p:nvPicPr>
          <p:cNvPr id="1028" name="Picture 4">
            <a:extLst>
              <a:ext uri="{FF2B5EF4-FFF2-40B4-BE49-F238E27FC236}">
                <a16:creationId xmlns:a16="http://schemas.microsoft.com/office/drawing/2014/main" id="{A0ABC582-29F9-4FA4-A6C5-B61A52E41C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382"/>
          <a:stretch/>
        </p:blipFill>
        <p:spPr bwMode="auto">
          <a:xfrm>
            <a:off x="6974865" y="3664934"/>
            <a:ext cx="2619375" cy="3170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peracillin + Tazobactam #67338 | Clinical Diagnostics | Bio-Rad">
            <a:extLst>
              <a:ext uri="{FF2B5EF4-FFF2-40B4-BE49-F238E27FC236}">
                <a16:creationId xmlns:a16="http://schemas.microsoft.com/office/drawing/2014/main" id="{1067C028-4F8A-45CD-A863-5828CA1C0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1219" y="4220372"/>
            <a:ext cx="26193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ITEK 2 COMPACT – Noble Diagnostic Centre">
            <a:extLst>
              <a:ext uri="{FF2B5EF4-FFF2-40B4-BE49-F238E27FC236}">
                <a16:creationId xmlns:a16="http://schemas.microsoft.com/office/drawing/2014/main" id="{21E487D4-F44C-4162-AAEF-683E5865F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0167" y="264321"/>
            <a:ext cx="4141833" cy="23733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4BE0609F-43A8-48AC-9AF6-CF9F5460E680}"/>
                  </a:ext>
                </a:extLst>
              </p14:cNvPr>
              <p14:cNvContentPartPr/>
              <p14:nvPr/>
            </p14:nvContentPartPr>
            <p14:xfrm>
              <a:off x="7229474" y="4900846"/>
              <a:ext cx="301680" cy="71280"/>
            </p14:xfrm>
          </p:contentPart>
        </mc:Choice>
        <mc:Fallback xmlns="">
          <p:pic>
            <p:nvPicPr>
              <p:cNvPr id="18" name="Ink 17">
                <a:extLst>
                  <a:ext uri="{FF2B5EF4-FFF2-40B4-BE49-F238E27FC236}">
                    <a16:creationId xmlns:a16="http://schemas.microsoft.com/office/drawing/2014/main" id="{4BE0609F-43A8-48AC-9AF6-CF9F5460E680}"/>
                  </a:ext>
                </a:extLst>
              </p:cNvPr>
              <p:cNvPicPr/>
              <p:nvPr/>
            </p:nvPicPr>
            <p:blipFill>
              <a:blip r:embed="rId6"/>
              <a:stretch>
                <a:fillRect/>
              </a:stretch>
            </p:blipFill>
            <p:spPr>
              <a:xfrm>
                <a:off x="7225154" y="4896526"/>
                <a:ext cx="31032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B5E18987-6B53-4A8E-A83A-FCA1E72C67CC}"/>
                  </a:ext>
                </a:extLst>
              </p14:cNvPr>
              <p14:cNvContentPartPr/>
              <p14:nvPr/>
            </p14:nvContentPartPr>
            <p14:xfrm>
              <a:off x="7568594" y="5929726"/>
              <a:ext cx="306720" cy="46800"/>
            </p14:xfrm>
          </p:contentPart>
        </mc:Choice>
        <mc:Fallback xmlns="">
          <p:pic>
            <p:nvPicPr>
              <p:cNvPr id="19" name="Ink 18">
                <a:extLst>
                  <a:ext uri="{FF2B5EF4-FFF2-40B4-BE49-F238E27FC236}">
                    <a16:creationId xmlns:a16="http://schemas.microsoft.com/office/drawing/2014/main" id="{B5E18987-6B53-4A8E-A83A-FCA1E72C67CC}"/>
                  </a:ext>
                </a:extLst>
              </p:cNvPr>
              <p:cNvPicPr/>
              <p:nvPr/>
            </p:nvPicPr>
            <p:blipFill>
              <a:blip r:embed="rId8"/>
              <a:stretch>
                <a:fillRect/>
              </a:stretch>
            </p:blipFill>
            <p:spPr>
              <a:xfrm>
                <a:off x="7564274" y="5925406"/>
                <a:ext cx="31536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897E8DD6-1B7D-419E-B6E4-B22A88396539}"/>
                  </a:ext>
                </a:extLst>
              </p14:cNvPr>
              <p14:cNvContentPartPr/>
              <p14:nvPr/>
            </p14:nvContentPartPr>
            <p14:xfrm>
              <a:off x="7383194" y="5915686"/>
              <a:ext cx="482040" cy="95760"/>
            </p14:xfrm>
          </p:contentPart>
        </mc:Choice>
        <mc:Fallback xmlns="">
          <p:pic>
            <p:nvPicPr>
              <p:cNvPr id="22" name="Ink 21">
                <a:extLst>
                  <a:ext uri="{FF2B5EF4-FFF2-40B4-BE49-F238E27FC236}">
                    <a16:creationId xmlns:a16="http://schemas.microsoft.com/office/drawing/2014/main" id="{897E8DD6-1B7D-419E-B6E4-B22A88396539}"/>
                  </a:ext>
                </a:extLst>
              </p:cNvPr>
              <p:cNvPicPr/>
              <p:nvPr/>
            </p:nvPicPr>
            <p:blipFill>
              <a:blip r:embed="rId10"/>
              <a:stretch>
                <a:fillRect/>
              </a:stretch>
            </p:blipFill>
            <p:spPr>
              <a:xfrm>
                <a:off x="7378877" y="5911366"/>
                <a:ext cx="490674"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6DB175B0-4C3D-4DBA-8496-5BD0039AB712}"/>
                  </a:ext>
                </a:extLst>
              </p14:cNvPr>
              <p14:cNvContentPartPr/>
              <p14:nvPr/>
            </p14:nvContentPartPr>
            <p14:xfrm>
              <a:off x="7229114" y="5016046"/>
              <a:ext cx="47160" cy="35280"/>
            </p14:xfrm>
          </p:contentPart>
        </mc:Choice>
        <mc:Fallback xmlns="">
          <p:pic>
            <p:nvPicPr>
              <p:cNvPr id="23" name="Ink 22">
                <a:extLst>
                  <a:ext uri="{FF2B5EF4-FFF2-40B4-BE49-F238E27FC236}">
                    <a16:creationId xmlns:a16="http://schemas.microsoft.com/office/drawing/2014/main" id="{6DB175B0-4C3D-4DBA-8496-5BD0039AB712}"/>
                  </a:ext>
                </a:extLst>
              </p:cNvPr>
              <p:cNvPicPr/>
              <p:nvPr/>
            </p:nvPicPr>
            <p:blipFill>
              <a:blip r:embed="rId12"/>
              <a:stretch>
                <a:fillRect/>
              </a:stretch>
            </p:blipFill>
            <p:spPr>
              <a:xfrm>
                <a:off x="7224794" y="5011726"/>
                <a:ext cx="5580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E5AC9EE1-38FD-4EFB-9BF0-F99FF856D82F}"/>
                  </a:ext>
                </a:extLst>
              </p14:cNvPr>
              <p14:cNvContentPartPr/>
              <p14:nvPr/>
            </p14:nvContentPartPr>
            <p14:xfrm>
              <a:off x="7216874" y="4914886"/>
              <a:ext cx="308520" cy="67320"/>
            </p14:xfrm>
          </p:contentPart>
        </mc:Choice>
        <mc:Fallback xmlns="">
          <p:pic>
            <p:nvPicPr>
              <p:cNvPr id="24" name="Ink 23">
                <a:extLst>
                  <a:ext uri="{FF2B5EF4-FFF2-40B4-BE49-F238E27FC236}">
                    <a16:creationId xmlns:a16="http://schemas.microsoft.com/office/drawing/2014/main" id="{E5AC9EE1-38FD-4EFB-9BF0-F99FF856D82F}"/>
                  </a:ext>
                </a:extLst>
              </p:cNvPr>
              <p:cNvPicPr/>
              <p:nvPr/>
            </p:nvPicPr>
            <p:blipFill>
              <a:blip r:embed="rId14"/>
              <a:stretch>
                <a:fillRect/>
              </a:stretch>
            </p:blipFill>
            <p:spPr>
              <a:xfrm>
                <a:off x="7212554" y="4910566"/>
                <a:ext cx="317160" cy="75960"/>
              </a:xfrm>
              <a:prstGeom prst="rect">
                <a:avLst/>
              </a:prstGeom>
            </p:spPr>
          </p:pic>
        </mc:Fallback>
      </mc:AlternateContent>
      <p:pic>
        <p:nvPicPr>
          <p:cNvPr id="1036" name="Picture 12" descr="Blood Agar">
            <a:extLst>
              <a:ext uri="{FF2B5EF4-FFF2-40B4-BE49-F238E27FC236}">
                <a16:creationId xmlns:a16="http://schemas.microsoft.com/office/drawing/2014/main" id="{0B521EBB-C666-439F-A884-E63F494AB6A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0656" y="4948546"/>
            <a:ext cx="2333624" cy="18867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LORIMETER STANDARD | VITEK Consumable &amp; Teaching | Vitek ...">
            <a:extLst>
              <a:ext uri="{FF2B5EF4-FFF2-40B4-BE49-F238E27FC236}">
                <a16:creationId xmlns:a16="http://schemas.microsoft.com/office/drawing/2014/main" id="{2F2B908E-0CEE-4955-80F6-1353F6E1E30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0445" y="4853128"/>
            <a:ext cx="2498660" cy="19822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MDPShareKnowledge: what is different between NA(Nutrient agar ...">
            <a:extLst>
              <a:ext uri="{FF2B5EF4-FFF2-40B4-BE49-F238E27FC236}">
                <a16:creationId xmlns:a16="http://schemas.microsoft.com/office/drawing/2014/main" id="{0A7E466D-A0A4-446F-B7B2-2952851686F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15046" y="5293051"/>
            <a:ext cx="2062699" cy="155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321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26EF1-F179-432A-B9DF-595CE5718A8C}"/>
              </a:ext>
            </a:extLst>
          </p:cNvPr>
          <p:cNvSpPr>
            <a:spLocks noGrp="1"/>
          </p:cNvSpPr>
          <p:nvPr>
            <p:ph type="title"/>
          </p:nvPr>
        </p:nvSpPr>
        <p:spPr>
          <a:xfrm>
            <a:off x="2231135" y="383667"/>
            <a:ext cx="7729728" cy="1188720"/>
          </a:xfrm>
        </p:spPr>
        <p:txBody>
          <a:bodyPr/>
          <a:lstStyle/>
          <a:p>
            <a:pPr algn="ctr"/>
            <a:r>
              <a:rPr lang="en-US" dirty="0">
                <a:solidFill>
                  <a:schemeClr val="tx1"/>
                </a:solidFill>
              </a:rPr>
              <a:t>METHODS</a:t>
            </a:r>
          </a:p>
        </p:txBody>
      </p:sp>
      <p:sp>
        <p:nvSpPr>
          <p:cNvPr id="3" name="Content Placeholder 2">
            <a:extLst>
              <a:ext uri="{FF2B5EF4-FFF2-40B4-BE49-F238E27FC236}">
                <a16:creationId xmlns:a16="http://schemas.microsoft.com/office/drawing/2014/main" id="{9EB7BCA0-5947-4A40-8717-68FB27EBFE23}"/>
              </a:ext>
            </a:extLst>
          </p:cNvPr>
          <p:cNvSpPr>
            <a:spLocks noGrp="1"/>
          </p:cNvSpPr>
          <p:nvPr>
            <p:ph idx="1"/>
          </p:nvPr>
        </p:nvSpPr>
        <p:spPr>
          <a:xfrm>
            <a:off x="690562" y="1828800"/>
            <a:ext cx="10810875" cy="4876799"/>
          </a:xfrm>
        </p:spPr>
        <p:txBody>
          <a:bodyPr>
            <a:noAutofit/>
          </a:bodyPr>
          <a:lstStyle/>
          <a:p>
            <a:pPr marL="0" indent="0">
              <a:buNone/>
            </a:pPr>
            <a:r>
              <a:rPr lang="en-US" sz="2000" dirty="0">
                <a:solidFill>
                  <a:schemeClr val="tx1"/>
                </a:solidFill>
              </a:rPr>
              <a:t>Specimen: 18 patients</a:t>
            </a:r>
          </a:p>
          <a:p>
            <a:pPr marL="0" indent="0">
              <a:buNone/>
            </a:pPr>
            <a:r>
              <a:rPr lang="en-US" sz="2000" dirty="0">
                <a:solidFill>
                  <a:schemeClr val="tx1"/>
                </a:solidFill>
              </a:rPr>
              <a:t>Specimen subcultured onto TSA plates 24 hours before testing for all three methods</a:t>
            </a:r>
          </a:p>
          <a:p>
            <a:pPr marL="0" indent="0">
              <a:buNone/>
            </a:pPr>
            <a:r>
              <a:rPr lang="en-US" sz="2000" dirty="0">
                <a:solidFill>
                  <a:schemeClr val="tx1"/>
                </a:solidFill>
              </a:rPr>
              <a:t>0.5 McFarland standard made for all 3 methods</a:t>
            </a:r>
          </a:p>
          <a:p>
            <a:pPr marL="0" indent="0">
              <a:buNone/>
            </a:pPr>
            <a:r>
              <a:rPr lang="en-US" sz="2000" dirty="0">
                <a:solidFill>
                  <a:schemeClr val="tx1"/>
                </a:solidFill>
              </a:rPr>
              <a:t>Vitek 2 – load 0.5 McFarland suspension onto machine with GN80 card to determine the minimum inhibitory concentration (MIC) report</a:t>
            </a:r>
          </a:p>
          <a:p>
            <a:pPr marL="0" indent="0">
              <a:buNone/>
            </a:pPr>
            <a:r>
              <a:rPr lang="en-US" sz="2000" dirty="0">
                <a:solidFill>
                  <a:schemeClr val="tx1"/>
                </a:solidFill>
              </a:rPr>
              <a:t>Etest &amp; Disk diffusion – streak out 0.5 McFarland suspension as a lawn onto a Müller-Hinton (MH) agar plate</a:t>
            </a:r>
          </a:p>
          <a:p>
            <a:pPr>
              <a:buFontTx/>
              <a:buChar char="-"/>
            </a:pPr>
            <a:r>
              <a:rPr lang="en-US" sz="2000" dirty="0">
                <a:solidFill>
                  <a:schemeClr val="tx1"/>
                </a:solidFill>
              </a:rPr>
              <a:t>Place antibiotic disk onto plate, or</a:t>
            </a:r>
          </a:p>
          <a:p>
            <a:pPr>
              <a:buFontTx/>
              <a:buChar char="-"/>
            </a:pPr>
            <a:r>
              <a:rPr lang="en-US" sz="2000" dirty="0">
                <a:solidFill>
                  <a:schemeClr val="tx1"/>
                </a:solidFill>
              </a:rPr>
              <a:t>Place Etest strip onto plate </a:t>
            </a:r>
          </a:p>
          <a:p>
            <a:pPr marL="0" indent="0">
              <a:buNone/>
            </a:pPr>
            <a:r>
              <a:rPr lang="en-US" sz="2000" dirty="0">
                <a:solidFill>
                  <a:schemeClr val="tx1"/>
                </a:solidFill>
              </a:rPr>
              <a:t>Incubate for 18-24 hours in ambient air at 35°C</a:t>
            </a:r>
          </a:p>
          <a:p>
            <a:pPr marL="0" indent="0">
              <a:buNone/>
            </a:pPr>
            <a:r>
              <a:rPr lang="en-US" sz="2000" dirty="0">
                <a:solidFill>
                  <a:schemeClr val="tx1"/>
                </a:solidFill>
              </a:rPr>
              <a:t>Disk diffusion - After incubation, zone of inhibition measured to determine specimen sensitivity </a:t>
            </a:r>
          </a:p>
          <a:p>
            <a:pPr marL="0" indent="0">
              <a:buNone/>
            </a:pPr>
            <a:r>
              <a:rPr lang="en-US" sz="2000" dirty="0">
                <a:solidFill>
                  <a:schemeClr val="tx1"/>
                </a:solidFill>
              </a:rPr>
              <a:t>Etest – MIC value determined where the inhibition ellipses intersect the strip </a:t>
            </a:r>
          </a:p>
          <a:p>
            <a:pPr marL="0" indent="0">
              <a:buNone/>
            </a:pPr>
            <a:endParaRPr lang="en-US" sz="2000" dirty="0">
              <a:solidFill>
                <a:schemeClr val="tx1"/>
              </a:solidFill>
            </a:endParaRPr>
          </a:p>
        </p:txBody>
      </p:sp>
    </p:spTree>
    <p:extLst>
      <p:ext uri="{BB962C8B-B14F-4D97-AF65-F5344CB8AC3E}">
        <p14:creationId xmlns:p14="http://schemas.microsoft.com/office/powerpoint/2010/main" val="483605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1A4D7-A380-4459-B8AE-A0C5EA857118}"/>
              </a:ext>
            </a:extLst>
          </p:cNvPr>
          <p:cNvSpPr>
            <a:spLocks noGrp="1"/>
          </p:cNvSpPr>
          <p:nvPr>
            <p:ph type="title"/>
          </p:nvPr>
        </p:nvSpPr>
        <p:spPr>
          <a:xfrm>
            <a:off x="2231136" y="114766"/>
            <a:ext cx="7729728" cy="1188720"/>
          </a:xfrm>
        </p:spPr>
        <p:txBody>
          <a:bodyPr/>
          <a:lstStyle/>
          <a:p>
            <a:pPr algn="ctr"/>
            <a:r>
              <a:rPr lang="en-US" dirty="0">
                <a:solidFill>
                  <a:schemeClr val="tx1"/>
                </a:solidFill>
              </a:rPr>
              <a:t>Disk Diffusion and Etest </a:t>
            </a:r>
          </a:p>
        </p:txBody>
      </p:sp>
      <p:pic>
        <p:nvPicPr>
          <p:cNvPr id="4" name="Content Placeholder 3">
            <a:extLst>
              <a:ext uri="{FF2B5EF4-FFF2-40B4-BE49-F238E27FC236}">
                <a16:creationId xmlns:a16="http://schemas.microsoft.com/office/drawing/2014/main" id="{A1EF29FB-EAA2-4266-BD83-97EB929984C4}"/>
              </a:ext>
            </a:extLst>
          </p:cNvPr>
          <p:cNvPicPr>
            <a:picLocks noGrp="1" noChangeAspect="1"/>
          </p:cNvPicPr>
          <p:nvPr>
            <p:ph idx="1"/>
          </p:nvPr>
        </p:nvPicPr>
        <p:blipFill>
          <a:blip r:embed="rId2"/>
          <a:stretch>
            <a:fillRect/>
          </a:stretch>
        </p:blipFill>
        <p:spPr>
          <a:xfrm>
            <a:off x="408990" y="2113984"/>
            <a:ext cx="4706520" cy="2798307"/>
          </a:xfrm>
          <a:prstGeom prst="rect">
            <a:avLst/>
          </a:prstGeom>
        </p:spPr>
      </p:pic>
      <p:pic>
        <p:nvPicPr>
          <p:cNvPr id="5" name="Picture 4">
            <a:extLst>
              <a:ext uri="{FF2B5EF4-FFF2-40B4-BE49-F238E27FC236}">
                <a16:creationId xmlns:a16="http://schemas.microsoft.com/office/drawing/2014/main" id="{5E5C721B-123F-4C85-B499-7371A21F69A5}"/>
              </a:ext>
            </a:extLst>
          </p:cNvPr>
          <p:cNvPicPr>
            <a:picLocks noChangeAspect="1"/>
          </p:cNvPicPr>
          <p:nvPr/>
        </p:nvPicPr>
        <p:blipFill rotWithShape="1">
          <a:blip r:embed="rId3"/>
          <a:srcRect l="22317"/>
          <a:stretch/>
        </p:blipFill>
        <p:spPr>
          <a:xfrm>
            <a:off x="6354139" y="1400515"/>
            <a:ext cx="4612035" cy="4056969"/>
          </a:xfrm>
          <a:prstGeom prst="rect">
            <a:avLst/>
          </a:prstGeom>
        </p:spPr>
      </p:pic>
      <p:sp>
        <p:nvSpPr>
          <p:cNvPr id="6" name="TextBox 5">
            <a:extLst>
              <a:ext uri="{FF2B5EF4-FFF2-40B4-BE49-F238E27FC236}">
                <a16:creationId xmlns:a16="http://schemas.microsoft.com/office/drawing/2014/main" id="{0ED63E4B-7BD8-4F8A-AF31-467014FB50E6}"/>
              </a:ext>
            </a:extLst>
          </p:cNvPr>
          <p:cNvSpPr txBox="1"/>
          <p:nvPr/>
        </p:nvSpPr>
        <p:spPr>
          <a:xfrm>
            <a:off x="6685276" y="5455163"/>
            <a:ext cx="4459329" cy="292388"/>
          </a:xfrm>
          <a:prstGeom prst="rect">
            <a:avLst/>
          </a:prstGeom>
          <a:noFill/>
        </p:spPr>
        <p:txBody>
          <a:bodyPr wrap="square" rtlCol="0">
            <a:spAutoFit/>
          </a:bodyPr>
          <a:lstStyle/>
          <a:p>
            <a:r>
              <a:rPr lang="en-US" sz="1300" dirty="0"/>
              <a:t>Figure 2.</a:t>
            </a:r>
            <a:endParaRPr lang="en-US" sz="1300" dirty="0">
              <a:solidFill>
                <a:schemeClr val="bg1"/>
              </a:solidFill>
            </a:endParaRPr>
          </a:p>
        </p:txBody>
      </p:sp>
      <p:sp>
        <p:nvSpPr>
          <p:cNvPr id="7" name="TextBox 6">
            <a:extLst>
              <a:ext uri="{FF2B5EF4-FFF2-40B4-BE49-F238E27FC236}">
                <a16:creationId xmlns:a16="http://schemas.microsoft.com/office/drawing/2014/main" id="{36231331-0949-47C2-8DD9-FB739265C0CE}"/>
              </a:ext>
            </a:extLst>
          </p:cNvPr>
          <p:cNvSpPr txBox="1"/>
          <p:nvPr/>
        </p:nvSpPr>
        <p:spPr>
          <a:xfrm>
            <a:off x="408990" y="4912291"/>
            <a:ext cx="4316423" cy="292388"/>
          </a:xfrm>
          <a:prstGeom prst="rect">
            <a:avLst/>
          </a:prstGeom>
          <a:noFill/>
        </p:spPr>
        <p:txBody>
          <a:bodyPr wrap="square" rtlCol="0">
            <a:spAutoFit/>
          </a:bodyPr>
          <a:lstStyle/>
          <a:p>
            <a:r>
              <a:rPr lang="en-US" sz="1300" dirty="0"/>
              <a:t>Figure 1. </a:t>
            </a:r>
            <a:endParaRPr lang="en-US" sz="1300" dirty="0">
              <a:solidFill>
                <a:schemeClr val="bg1"/>
              </a:solidFill>
            </a:endParaRPr>
          </a:p>
        </p:txBody>
      </p:sp>
    </p:spTree>
    <p:extLst>
      <p:ext uri="{BB962C8B-B14F-4D97-AF65-F5344CB8AC3E}">
        <p14:creationId xmlns:p14="http://schemas.microsoft.com/office/powerpoint/2010/main" val="1073246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2D216D7-4EC7-4852-A3CA-741E82E6951F}"/>
              </a:ext>
            </a:extLst>
          </p:cNvPr>
          <p:cNvPicPr>
            <a:picLocks noGrp="1" noChangeAspect="1"/>
          </p:cNvPicPr>
          <p:nvPr>
            <p:ph idx="1"/>
          </p:nvPr>
        </p:nvPicPr>
        <p:blipFill>
          <a:blip r:embed="rId2"/>
          <a:stretch>
            <a:fillRect/>
          </a:stretch>
        </p:blipFill>
        <p:spPr>
          <a:xfrm>
            <a:off x="2585067" y="444993"/>
            <a:ext cx="7021866" cy="5968014"/>
          </a:xfrm>
          <a:prstGeom prst="rect">
            <a:avLst/>
          </a:prstGeom>
        </p:spPr>
      </p:pic>
    </p:spTree>
    <p:extLst>
      <p:ext uri="{BB962C8B-B14F-4D97-AF65-F5344CB8AC3E}">
        <p14:creationId xmlns:p14="http://schemas.microsoft.com/office/powerpoint/2010/main" val="1197353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water, sitting, air&#10;&#10;Description automatically generated">
            <a:extLst>
              <a:ext uri="{FF2B5EF4-FFF2-40B4-BE49-F238E27FC236}">
                <a16:creationId xmlns:a16="http://schemas.microsoft.com/office/drawing/2014/main" id="{9C825705-3011-41C0-B9F5-496BEBA8A80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936" r="-248" b="22864"/>
          <a:stretch/>
        </p:blipFill>
        <p:spPr>
          <a:xfrm rot="5400000">
            <a:off x="6744977" y="881244"/>
            <a:ext cx="6302424" cy="4539935"/>
          </a:xfrm>
        </p:spPr>
      </p:pic>
      <p:pic>
        <p:nvPicPr>
          <p:cNvPr id="9" name="Picture 8" descr="A picture containing dish, indoor, dishware, table&#10;&#10;Description automatically generated">
            <a:extLst>
              <a:ext uri="{FF2B5EF4-FFF2-40B4-BE49-F238E27FC236}">
                <a16:creationId xmlns:a16="http://schemas.microsoft.com/office/drawing/2014/main" id="{DF1D7799-3074-4505-AF6B-8EBB4AE712C0}"/>
              </a:ext>
            </a:extLst>
          </p:cNvPr>
          <p:cNvPicPr>
            <a:picLocks noChangeAspect="1"/>
          </p:cNvPicPr>
          <p:nvPr/>
        </p:nvPicPr>
        <p:blipFill rotWithShape="1">
          <a:blip r:embed="rId3">
            <a:extLst>
              <a:ext uri="{28A0092B-C50C-407E-A947-70E740481C1C}">
                <a14:useLocalDpi xmlns:a14="http://schemas.microsoft.com/office/drawing/2010/main" val="0"/>
              </a:ext>
            </a:extLst>
          </a:blip>
          <a:srcRect l="24012" t="11231" r="11678" b="7696"/>
          <a:stretch/>
        </p:blipFill>
        <p:spPr>
          <a:xfrm rot="5400000">
            <a:off x="2721884" y="3183147"/>
            <a:ext cx="3749993" cy="3545633"/>
          </a:xfrm>
          <a:prstGeom prst="rect">
            <a:avLst/>
          </a:prstGeom>
        </p:spPr>
      </p:pic>
      <p:pic>
        <p:nvPicPr>
          <p:cNvPr id="11" name="Picture 10" descr="A picture containing table, cup, indoor, coffee&#10;&#10;Description automatically generated">
            <a:extLst>
              <a:ext uri="{FF2B5EF4-FFF2-40B4-BE49-F238E27FC236}">
                <a16:creationId xmlns:a16="http://schemas.microsoft.com/office/drawing/2014/main" id="{D1F22059-C770-4E0D-8BB2-3D8252D36B8E}"/>
              </a:ext>
            </a:extLst>
          </p:cNvPr>
          <p:cNvPicPr>
            <a:picLocks noChangeAspect="1"/>
          </p:cNvPicPr>
          <p:nvPr/>
        </p:nvPicPr>
        <p:blipFill rotWithShape="1">
          <a:blip r:embed="rId4">
            <a:extLst>
              <a:ext uri="{28A0092B-C50C-407E-A947-70E740481C1C}">
                <a14:useLocalDpi xmlns:a14="http://schemas.microsoft.com/office/drawing/2010/main" val="0"/>
              </a:ext>
            </a:extLst>
          </a:blip>
          <a:srcRect l="18323" t="23237" r="29982" b="13562"/>
          <a:stretch/>
        </p:blipFill>
        <p:spPr>
          <a:xfrm rot="5400000">
            <a:off x="6307301" y="4242512"/>
            <a:ext cx="2700610" cy="2476287"/>
          </a:xfrm>
          <a:prstGeom prst="rect">
            <a:avLst/>
          </a:prstGeom>
        </p:spPr>
      </p:pic>
      <p:pic>
        <p:nvPicPr>
          <p:cNvPr id="13" name="Picture 12" descr="A picture containing table, indoor, plate, cup&#10;&#10;Description automatically generated">
            <a:extLst>
              <a:ext uri="{FF2B5EF4-FFF2-40B4-BE49-F238E27FC236}">
                <a16:creationId xmlns:a16="http://schemas.microsoft.com/office/drawing/2014/main" id="{9E328724-B675-48AE-82A3-AFF20C4AB94A}"/>
              </a:ext>
            </a:extLst>
          </p:cNvPr>
          <p:cNvPicPr>
            <a:picLocks noChangeAspect="1"/>
          </p:cNvPicPr>
          <p:nvPr/>
        </p:nvPicPr>
        <p:blipFill rotWithShape="1">
          <a:blip r:embed="rId5">
            <a:extLst>
              <a:ext uri="{28A0092B-C50C-407E-A947-70E740481C1C}">
                <a14:useLocalDpi xmlns:a14="http://schemas.microsoft.com/office/drawing/2010/main" val="0"/>
              </a:ext>
            </a:extLst>
          </a:blip>
          <a:srcRect l="16708" r="17490" b="11620"/>
          <a:stretch/>
        </p:blipFill>
        <p:spPr>
          <a:xfrm rot="5400000">
            <a:off x="10651" y="-10651"/>
            <a:ext cx="2902294" cy="2923596"/>
          </a:xfrm>
          <a:prstGeom prst="rect">
            <a:avLst/>
          </a:prstGeom>
        </p:spPr>
      </p:pic>
      <p:pic>
        <p:nvPicPr>
          <p:cNvPr id="15" name="Picture 14" descr="A picture containing green, sitting, table, plastic&#10;&#10;Description automatically generated">
            <a:extLst>
              <a:ext uri="{FF2B5EF4-FFF2-40B4-BE49-F238E27FC236}">
                <a16:creationId xmlns:a16="http://schemas.microsoft.com/office/drawing/2014/main" id="{943C4297-B853-4B15-A4BD-A9C562AD96D6}"/>
              </a:ext>
            </a:extLst>
          </p:cNvPr>
          <p:cNvPicPr>
            <a:picLocks noChangeAspect="1"/>
          </p:cNvPicPr>
          <p:nvPr/>
        </p:nvPicPr>
        <p:blipFill rotWithShape="1">
          <a:blip r:embed="rId6">
            <a:extLst>
              <a:ext uri="{28A0092B-C50C-407E-A947-70E740481C1C}">
                <a14:useLocalDpi xmlns:a14="http://schemas.microsoft.com/office/drawing/2010/main" val="0"/>
              </a:ext>
            </a:extLst>
          </a:blip>
          <a:srcRect l="16315" t="21437" r="15800" b="20138"/>
          <a:stretch/>
        </p:blipFill>
        <p:spPr>
          <a:xfrm rot="5400000">
            <a:off x="-597268" y="3436670"/>
            <a:ext cx="4018597" cy="2824064"/>
          </a:xfrm>
          <a:prstGeom prst="rect">
            <a:avLst/>
          </a:prstGeom>
        </p:spPr>
      </p:pic>
      <p:pic>
        <p:nvPicPr>
          <p:cNvPr id="17" name="Picture 16" descr="A picture containing green, indoor, dishware, table&#10;&#10;Description automatically generated">
            <a:extLst>
              <a:ext uri="{FF2B5EF4-FFF2-40B4-BE49-F238E27FC236}">
                <a16:creationId xmlns:a16="http://schemas.microsoft.com/office/drawing/2014/main" id="{2B6275DB-49B6-4A43-8D21-C9C4337C8C1E}"/>
              </a:ext>
            </a:extLst>
          </p:cNvPr>
          <p:cNvPicPr>
            <a:picLocks noChangeAspect="1"/>
          </p:cNvPicPr>
          <p:nvPr/>
        </p:nvPicPr>
        <p:blipFill rotWithShape="1">
          <a:blip r:embed="rId7">
            <a:extLst>
              <a:ext uri="{28A0092B-C50C-407E-A947-70E740481C1C}">
                <a14:useLocalDpi xmlns:a14="http://schemas.microsoft.com/office/drawing/2010/main" val="0"/>
              </a:ext>
            </a:extLst>
          </a:blip>
          <a:srcRect l="18254"/>
          <a:stretch/>
        </p:blipFill>
        <p:spPr>
          <a:xfrm rot="5400000">
            <a:off x="2796577" y="127018"/>
            <a:ext cx="3078100" cy="2824065"/>
          </a:xfrm>
          <a:prstGeom prst="rect">
            <a:avLst/>
          </a:prstGeom>
        </p:spPr>
      </p:pic>
      <p:sp>
        <p:nvSpPr>
          <p:cNvPr id="19" name="Oval 18">
            <a:extLst>
              <a:ext uri="{FF2B5EF4-FFF2-40B4-BE49-F238E27FC236}">
                <a16:creationId xmlns:a16="http://schemas.microsoft.com/office/drawing/2014/main" id="{CEC7E930-EC4C-424F-9C0A-46E95F382F20}"/>
              </a:ext>
            </a:extLst>
          </p:cNvPr>
          <p:cNvSpPr/>
          <p:nvPr/>
        </p:nvSpPr>
        <p:spPr>
          <a:xfrm>
            <a:off x="8602824" y="2902294"/>
            <a:ext cx="665582" cy="96057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8C9B1BBA-F75E-49DB-9F27-D1F94C77E350}"/>
              </a:ext>
            </a:extLst>
          </p:cNvPr>
          <p:cNvCxnSpPr/>
          <p:nvPr/>
        </p:nvCxnSpPr>
        <p:spPr>
          <a:xfrm>
            <a:off x="6892212" y="2027853"/>
            <a:ext cx="1710612" cy="105024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A77E5C1-C7DC-4A5C-885F-EDF1F3CEE727}"/>
              </a:ext>
            </a:extLst>
          </p:cNvPr>
          <p:cNvSpPr txBox="1"/>
          <p:nvPr/>
        </p:nvSpPr>
        <p:spPr>
          <a:xfrm>
            <a:off x="5847190" y="1215884"/>
            <a:ext cx="1779031" cy="646331"/>
          </a:xfrm>
          <a:prstGeom prst="rect">
            <a:avLst/>
          </a:prstGeom>
          <a:solidFill>
            <a:schemeClr val="tx2"/>
          </a:solidFill>
        </p:spPr>
        <p:txBody>
          <a:bodyPr wrap="square" rtlCol="0">
            <a:spAutoFit/>
          </a:bodyPr>
          <a:lstStyle/>
          <a:p>
            <a:r>
              <a:rPr lang="en-US" dirty="0">
                <a:solidFill>
                  <a:schemeClr val="bg1"/>
                </a:solidFill>
              </a:rPr>
              <a:t>Growth of microcolonies</a:t>
            </a:r>
          </a:p>
        </p:txBody>
      </p:sp>
    </p:spTree>
    <p:extLst>
      <p:ext uri="{BB962C8B-B14F-4D97-AF65-F5344CB8AC3E}">
        <p14:creationId xmlns:p14="http://schemas.microsoft.com/office/powerpoint/2010/main" val="3359599546"/>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9519</TotalTime>
  <Words>1254</Words>
  <Application>Microsoft Office PowerPoint</Application>
  <PresentationFormat>Widescreen</PresentationFormat>
  <Paragraphs>141</Paragraphs>
  <Slides>15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Gill Sans MT</vt:lpstr>
      <vt:lpstr>Wingdings</vt:lpstr>
      <vt:lpstr>Parcel</vt:lpstr>
      <vt:lpstr>Pseudomonas aeruginosa: An Evaluation and Comparison of Antibiotic Susceptibility Methods</vt:lpstr>
      <vt:lpstr>OBJECTIVES</vt:lpstr>
      <vt:lpstr>INTRODUCTION</vt:lpstr>
      <vt:lpstr>INTRODUCTION (cont.)</vt:lpstr>
      <vt:lpstr>MATERIALS</vt:lpstr>
      <vt:lpstr>METHODS</vt:lpstr>
      <vt:lpstr>Disk Diffusion and Etest </vt:lpstr>
      <vt:lpstr>PowerPoint Presentation</vt:lpstr>
      <vt:lpstr>PowerPoint Presentation</vt:lpstr>
      <vt:lpstr>Results:  Comparison of sensitivities for each method </vt:lpstr>
      <vt:lpstr>PowerPoint Presentation</vt:lpstr>
      <vt:lpstr>CONCLUSION</vt:lpstr>
      <vt:lpstr>MULTIPLE CHOICE QUESTION</vt:lpstr>
      <vt:lpstr>REFERENCES </vt:lpstr>
      <vt:lpstr>ACKNOWLEDGMENTS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Pseudomonas aeruginosa: Evaluation and Comparison of Antibiotic Susceptibility Methods</dc:title>
  <dc:creator>Madison Mock</dc:creator>
  <cp:lastModifiedBy>Susie Zanto</cp:lastModifiedBy>
  <cp:revision>128</cp:revision>
  <dcterms:created xsi:type="dcterms:W3CDTF">2020-03-27T17:16:38Z</dcterms:created>
  <dcterms:modified xsi:type="dcterms:W3CDTF">2020-04-15T02:39:26Z</dcterms:modified>
</cp:coreProperties>
</file>