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69"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34"/>
    <p:restoredTop sz="95909"/>
  </p:normalViewPr>
  <p:slideViewPr>
    <p:cSldViewPr snapToGrid="0" snapToObjects="1">
      <p:cViewPr varScale="1">
        <p:scale>
          <a:sx n="85" d="100"/>
          <a:sy n="85" d="100"/>
        </p:scale>
        <p:origin x="51" y="41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64C23-2BDC-B848-9CF6-63872725B849}" type="datetimeFigureOut">
              <a:rPr lang="en-US" smtClean="0"/>
              <a:t>4/14/2020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160FD5-DD4E-574D-BFFA-DB8420438DC2}" type="slidenum">
              <a:rPr lang="en-US" smtClean="0"/>
              <a:t>‹#›</a:t>
            </a:fld>
            <a:endParaRPr lang="en-US"/>
          </a:p>
        </p:txBody>
      </p:sp>
    </p:spTree>
    <p:extLst>
      <p:ext uri="{BB962C8B-B14F-4D97-AF65-F5344CB8AC3E}">
        <p14:creationId xmlns:p14="http://schemas.microsoft.com/office/powerpoint/2010/main" val="3270308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Answer is C. Globin</a:t>
            </a:r>
          </a:p>
        </p:txBody>
      </p:sp>
      <p:sp>
        <p:nvSpPr>
          <p:cNvPr id="4" name="Slide Number Placeholder 3"/>
          <p:cNvSpPr>
            <a:spLocks noGrp="1"/>
          </p:cNvSpPr>
          <p:nvPr>
            <p:ph type="sldNum" sz="quarter" idx="5"/>
          </p:nvPr>
        </p:nvSpPr>
        <p:spPr/>
        <p:txBody>
          <a:bodyPr/>
          <a:lstStyle/>
          <a:p>
            <a:fld id="{00160FD5-DD4E-574D-BFFA-DB8420438DC2}" type="slidenum">
              <a:rPr lang="en-US" smtClean="0"/>
              <a:t>13</a:t>
            </a:fld>
            <a:endParaRPr lang="en-US"/>
          </a:p>
        </p:txBody>
      </p:sp>
    </p:spTree>
    <p:extLst>
      <p:ext uri="{BB962C8B-B14F-4D97-AF65-F5344CB8AC3E}">
        <p14:creationId xmlns:p14="http://schemas.microsoft.com/office/powerpoint/2010/main" val="3819051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4/14/2020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4/14/2020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02/adtp.201900031" TargetMode="External"/><Relationship Id="rId2" Type="http://schemas.openxmlformats.org/officeDocument/2006/relationships/hyperlink" Target="https://doi.org/10.4103/0972-5229.4368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C972-5D4A-264E-A89E-D369BF116DE7}"/>
              </a:ext>
            </a:extLst>
          </p:cNvPr>
          <p:cNvSpPr>
            <a:spLocks noGrp="1"/>
          </p:cNvSpPr>
          <p:nvPr>
            <p:ph type="ctrTitle"/>
          </p:nvPr>
        </p:nvSpPr>
        <p:spPr/>
        <p:txBody>
          <a:bodyPr>
            <a:normAutofit fontScale="90000"/>
          </a:bodyPr>
          <a:lstStyle/>
          <a:p>
            <a:r>
              <a:rPr lang="en-US" dirty="0"/>
              <a:t>Artificial oxygen carriers: are they the future?</a:t>
            </a:r>
          </a:p>
        </p:txBody>
      </p:sp>
      <p:sp>
        <p:nvSpPr>
          <p:cNvPr id="3" name="Subtitle 2">
            <a:extLst>
              <a:ext uri="{FF2B5EF4-FFF2-40B4-BE49-F238E27FC236}">
                <a16:creationId xmlns:a16="http://schemas.microsoft.com/office/drawing/2014/main" id="{55148E50-1DB2-1443-B5CA-B31B494F2667}"/>
              </a:ext>
            </a:extLst>
          </p:cNvPr>
          <p:cNvSpPr>
            <a:spLocks noGrp="1"/>
          </p:cNvSpPr>
          <p:nvPr>
            <p:ph type="subTitle" idx="1"/>
          </p:nvPr>
        </p:nvSpPr>
        <p:spPr/>
        <p:txBody>
          <a:bodyPr/>
          <a:lstStyle/>
          <a:p>
            <a:r>
              <a:rPr lang="en-US" dirty="0"/>
              <a:t>By: Sawyer Zimmerman</a:t>
            </a:r>
          </a:p>
        </p:txBody>
      </p:sp>
    </p:spTree>
    <p:extLst>
      <p:ext uri="{BB962C8B-B14F-4D97-AF65-F5344CB8AC3E}">
        <p14:creationId xmlns:p14="http://schemas.microsoft.com/office/powerpoint/2010/main" val="3360016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4DD01-AFC0-BE49-9620-CEA3A348DF46}"/>
              </a:ext>
            </a:extLst>
          </p:cNvPr>
          <p:cNvSpPr>
            <a:spLocks noGrp="1"/>
          </p:cNvSpPr>
          <p:nvPr>
            <p:ph type="title"/>
          </p:nvPr>
        </p:nvSpPr>
        <p:spPr/>
        <p:txBody>
          <a:bodyPr/>
          <a:lstStyle/>
          <a:p>
            <a:r>
              <a:rPr lang="en-US" dirty="0"/>
              <a:t>Medical purposes </a:t>
            </a:r>
          </a:p>
        </p:txBody>
      </p:sp>
      <p:sp>
        <p:nvSpPr>
          <p:cNvPr id="3" name="Content Placeholder 2">
            <a:extLst>
              <a:ext uri="{FF2B5EF4-FFF2-40B4-BE49-F238E27FC236}">
                <a16:creationId xmlns:a16="http://schemas.microsoft.com/office/drawing/2014/main" id="{7B5E3D9D-A2F2-9C4A-A774-34C677FA688C}"/>
              </a:ext>
            </a:extLst>
          </p:cNvPr>
          <p:cNvSpPr>
            <a:spLocks noGrp="1"/>
          </p:cNvSpPr>
          <p:nvPr>
            <p:ph idx="1"/>
          </p:nvPr>
        </p:nvSpPr>
        <p:spPr/>
        <p:txBody>
          <a:bodyPr/>
          <a:lstStyle/>
          <a:p>
            <a:r>
              <a:rPr lang="en-US" dirty="0"/>
              <a:t>These cells were designed to help make radiotherapy for solid tumors more successful and efficient</a:t>
            </a:r>
          </a:p>
          <a:p>
            <a:r>
              <a:rPr lang="en-US" dirty="0"/>
              <a:t>The </a:t>
            </a:r>
            <a:r>
              <a:rPr lang="en-US" dirty="0" err="1"/>
              <a:t>nnRBCs</a:t>
            </a:r>
            <a:r>
              <a:rPr lang="en-US" dirty="0"/>
              <a:t> are able to get inside the solid tumor and improve cytotoxicity from the X-ray radiation</a:t>
            </a:r>
          </a:p>
          <a:p>
            <a:r>
              <a:rPr lang="en-US" dirty="0"/>
              <a:t>They also decreased the effect and helped to reverse the tumor hypoxia</a:t>
            </a:r>
          </a:p>
          <a:p>
            <a:r>
              <a:rPr lang="en-US" dirty="0"/>
              <a:t>I believe there are further applications that these can be used for….</a:t>
            </a:r>
          </a:p>
        </p:txBody>
      </p:sp>
    </p:spTree>
    <p:extLst>
      <p:ext uri="{BB962C8B-B14F-4D97-AF65-F5344CB8AC3E}">
        <p14:creationId xmlns:p14="http://schemas.microsoft.com/office/powerpoint/2010/main" val="686507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7572A-2FBC-FD44-9A8A-84526B9B9702}"/>
              </a:ext>
            </a:extLst>
          </p:cNvPr>
          <p:cNvSpPr>
            <a:spLocks noGrp="1"/>
          </p:cNvSpPr>
          <p:nvPr>
            <p:ph type="title"/>
          </p:nvPr>
        </p:nvSpPr>
        <p:spPr/>
        <p:txBody>
          <a:bodyPr/>
          <a:lstStyle/>
          <a:p>
            <a:r>
              <a:rPr lang="en-US" dirty="0"/>
              <a:t>Potential Medical purposes</a:t>
            </a:r>
          </a:p>
        </p:txBody>
      </p:sp>
      <p:sp>
        <p:nvSpPr>
          <p:cNvPr id="3" name="Content Placeholder 2">
            <a:extLst>
              <a:ext uri="{FF2B5EF4-FFF2-40B4-BE49-F238E27FC236}">
                <a16:creationId xmlns:a16="http://schemas.microsoft.com/office/drawing/2014/main" id="{3E126949-28DC-BD43-A000-1C09597ACF48}"/>
              </a:ext>
            </a:extLst>
          </p:cNvPr>
          <p:cNvSpPr>
            <a:spLocks noGrp="1"/>
          </p:cNvSpPr>
          <p:nvPr>
            <p:ph idx="1"/>
          </p:nvPr>
        </p:nvSpPr>
        <p:spPr/>
        <p:txBody>
          <a:bodyPr/>
          <a:lstStyle/>
          <a:p>
            <a:r>
              <a:rPr lang="en-US" dirty="0"/>
              <a:t>The blood shortage in the USA is becoming a bigger issue by the day </a:t>
            </a:r>
          </a:p>
          <a:p>
            <a:r>
              <a:rPr lang="en-US" dirty="0"/>
              <a:t>In an emergency, these </a:t>
            </a:r>
            <a:r>
              <a:rPr lang="en-US" dirty="0" err="1"/>
              <a:t>nnRBCs</a:t>
            </a:r>
            <a:r>
              <a:rPr lang="en-US" dirty="0"/>
              <a:t> could be used to replace giving packed RBCs </a:t>
            </a:r>
          </a:p>
          <a:p>
            <a:r>
              <a:rPr lang="en-US" dirty="0" err="1"/>
              <a:t>nnRBcs</a:t>
            </a:r>
            <a:r>
              <a:rPr lang="en-US" dirty="0"/>
              <a:t> given with plasma and </a:t>
            </a:r>
            <a:r>
              <a:rPr lang="en-US" dirty="0" err="1"/>
              <a:t>cryo</a:t>
            </a:r>
            <a:r>
              <a:rPr lang="en-US" dirty="0"/>
              <a:t> could save a life during a massive transfusion</a:t>
            </a:r>
          </a:p>
          <a:p>
            <a:pPr lvl="1"/>
            <a:r>
              <a:rPr lang="en-US" dirty="0"/>
              <a:t>O negative cells are usually given but with a shortage of blood and people not donating frequently, </a:t>
            </a:r>
            <a:r>
              <a:rPr lang="en-US" dirty="0" err="1"/>
              <a:t>nnRBCs</a:t>
            </a:r>
            <a:r>
              <a:rPr lang="en-US" dirty="0"/>
              <a:t> could carry and deliver oxygen in an emergency</a:t>
            </a:r>
          </a:p>
          <a:p>
            <a:pPr marL="0" indent="0">
              <a:buNone/>
            </a:pPr>
            <a:endParaRPr lang="en-US" dirty="0"/>
          </a:p>
        </p:txBody>
      </p:sp>
    </p:spTree>
    <p:extLst>
      <p:ext uri="{BB962C8B-B14F-4D97-AF65-F5344CB8AC3E}">
        <p14:creationId xmlns:p14="http://schemas.microsoft.com/office/powerpoint/2010/main" val="3360374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ED4F7-1B37-BE4A-9714-9EC84B9EF4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EFDC091-71B8-6E42-B25D-DBCECB5CB729}"/>
              </a:ext>
            </a:extLst>
          </p:cNvPr>
          <p:cNvSpPr>
            <a:spLocks noGrp="1"/>
          </p:cNvSpPr>
          <p:nvPr>
            <p:ph idx="1"/>
          </p:nvPr>
        </p:nvSpPr>
        <p:spPr/>
        <p:txBody>
          <a:bodyPr/>
          <a:lstStyle/>
          <a:p>
            <a:r>
              <a:rPr lang="en-US" dirty="0"/>
              <a:t>PFC and hemoglobin-based oxygen carriers come with their associated issues but combined could be the advancement we need</a:t>
            </a:r>
          </a:p>
          <a:p>
            <a:r>
              <a:rPr lang="en-US" dirty="0"/>
              <a:t>Hemoglobin deconstructed so that globin emulsifies perfluorodecalin, covered in RBC membrane, can dissolve, carry and deliver oxygen to reverse hypoxic conditions with a solid tumor</a:t>
            </a:r>
          </a:p>
          <a:p>
            <a:r>
              <a:rPr lang="en-US" dirty="0"/>
              <a:t>With more research and experimenting we may eventually be able to reduce the pressure we feel with the blood shortage seen throughout the country by being able to implement artificial oxygen carriers into our medical facilities </a:t>
            </a:r>
          </a:p>
        </p:txBody>
      </p:sp>
    </p:spTree>
    <p:extLst>
      <p:ext uri="{BB962C8B-B14F-4D97-AF65-F5344CB8AC3E}">
        <p14:creationId xmlns:p14="http://schemas.microsoft.com/office/powerpoint/2010/main" val="1387524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F19E2-B3A0-4747-9789-01D97070F98A}"/>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160D1091-51B2-8942-A3F1-D64A35B9C7AB}"/>
              </a:ext>
            </a:extLst>
          </p:cNvPr>
          <p:cNvSpPr>
            <a:spLocks noGrp="1"/>
          </p:cNvSpPr>
          <p:nvPr>
            <p:ph idx="1"/>
          </p:nvPr>
        </p:nvSpPr>
        <p:spPr/>
        <p:txBody>
          <a:bodyPr/>
          <a:lstStyle/>
          <a:p>
            <a:r>
              <a:rPr lang="en-US" dirty="0"/>
              <a:t>What was the emulsifying agent for perfluorodecalin in the </a:t>
            </a:r>
            <a:r>
              <a:rPr lang="en-US" dirty="0" err="1"/>
              <a:t>nnRBC</a:t>
            </a:r>
            <a:r>
              <a:rPr lang="en-US" dirty="0"/>
              <a:t>?</a:t>
            </a:r>
          </a:p>
          <a:p>
            <a:pPr lvl="1"/>
            <a:r>
              <a:rPr lang="en-US" dirty="0"/>
              <a:t>1) Hemoglobin</a:t>
            </a:r>
          </a:p>
          <a:p>
            <a:pPr lvl="1"/>
            <a:r>
              <a:rPr lang="en-US" dirty="0"/>
              <a:t>2) Bilirubin</a:t>
            </a:r>
          </a:p>
          <a:p>
            <a:pPr lvl="1"/>
            <a:r>
              <a:rPr lang="en-US" dirty="0"/>
              <a:t>3) Globin</a:t>
            </a:r>
          </a:p>
          <a:p>
            <a:pPr lvl="1"/>
            <a:r>
              <a:rPr lang="en-US" dirty="0"/>
              <a:t>4) None of the above</a:t>
            </a:r>
          </a:p>
        </p:txBody>
      </p:sp>
    </p:spTree>
    <p:extLst>
      <p:ext uri="{BB962C8B-B14F-4D97-AF65-F5344CB8AC3E}">
        <p14:creationId xmlns:p14="http://schemas.microsoft.com/office/powerpoint/2010/main" val="801713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72ED-5DCA-114D-8B1B-90935EF2FAE9}"/>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A313B0F-AA85-B947-B33D-39CAB3D679F3}"/>
              </a:ext>
            </a:extLst>
          </p:cNvPr>
          <p:cNvSpPr>
            <a:spLocks noGrp="1"/>
          </p:cNvSpPr>
          <p:nvPr>
            <p:ph idx="1"/>
          </p:nvPr>
        </p:nvSpPr>
        <p:spPr/>
        <p:txBody>
          <a:bodyPr/>
          <a:lstStyle/>
          <a:p>
            <a:r>
              <a:rPr lang="en-US" dirty="0"/>
              <a:t>Sarkar S. (2008). Artificial blood. </a:t>
            </a:r>
            <a:r>
              <a:rPr lang="en-US" i="1" dirty="0"/>
              <a:t>Indian journal of critical care medicine : peer-reviewed, official publication of Indian Society of Critical Care Medicine</a:t>
            </a:r>
            <a:r>
              <a:rPr lang="en-US" dirty="0"/>
              <a:t>, </a:t>
            </a:r>
            <a:r>
              <a:rPr lang="en-US" i="1" dirty="0"/>
              <a:t>12</a:t>
            </a:r>
            <a:r>
              <a:rPr lang="en-US" dirty="0"/>
              <a:t>(3), 140–144. </a:t>
            </a:r>
            <a:r>
              <a:rPr lang="en-US" dirty="0">
                <a:hlinkClick r:id="rId2"/>
              </a:rPr>
              <a:t>https://doi.org/10.4103/0972-5229.43685</a:t>
            </a:r>
            <a:endParaRPr lang="en-US" dirty="0"/>
          </a:p>
          <a:p>
            <a:r>
              <a:rPr lang="en-US" dirty="0"/>
              <a:t>Yu, P., Han, X., Yin, L., Hui, K., Guo, Y., Yuan, A., Hu, Y. and Wu, J. (2019), Artificial Red Blood Cells Constructed by Replacing Heme with Perfluorodecalin for Hypoxia‐Induced </a:t>
            </a:r>
            <a:r>
              <a:rPr lang="en-US" dirty="0" err="1"/>
              <a:t>Radioresistance</a:t>
            </a:r>
            <a:r>
              <a:rPr lang="en-US" dirty="0"/>
              <a:t>. Adv. Therap., 2: 1900031. doi:</a:t>
            </a:r>
            <a:r>
              <a:rPr lang="en-US" dirty="0">
                <a:hlinkClick r:id="rId3"/>
              </a:rPr>
              <a:t>10.1002/adtp.201900031</a:t>
            </a:r>
            <a:endParaRPr lang="en-US" dirty="0"/>
          </a:p>
          <a:p>
            <a:endParaRPr lang="en-US" dirty="0"/>
          </a:p>
        </p:txBody>
      </p:sp>
    </p:spTree>
    <p:extLst>
      <p:ext uri="{BB962C8B-B14F-4D97-AF65-F5344CB8AC3E}">
        <p14:creationId xmlns:p14="http://schemas.microsoft.com/office/powerpoint/2010/main" val="3585824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A87C-C117-B14E-95A1-1506208EF20C}"/>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2A235D3E-32A5-DD4C-8BA4-DBBE1EA7FB00}"/>
              </a:ext>
            </a:extLst>
          </p:cNvPr>
          <p:cNvSpPr>
            <a:spLocks noGrp="1"/>
          </p:cNvSpPr>
          <p:nvPr>
            <p:ph idx="1"/>
          </p:nvPr>
        </p:nvSpPr>
        <p:spPr/>
        <p:txBody>
          <a:bodyPr>
            <a:normAutofit/>
          </a:bodyPr>
          <a:lstStyle/>
          <a:p>
            <a:r>
              <a:rPr lang="en-US" dirty="0"/>
              <a:t>Patients with severe injuries have needed blood since the beginning</a:t>
            </a:r>
          </a:p>
          <a:p>
            <a:r>
              <a:rPr lang="en-US" dirty="0"/>
              <a:t>In 1616, William Harvey discovered how blood was circulated through the body</a:t>
            </a:r>
          </a:p>
          <a:p>
            <a:pPr lvl="1"/>
            <a:r>
              <a:rPr lang="en-US" dirty="0"/>
              <a:t>Injections of sheep blood, urine, milk and even beer were tried as substitutes for blood</a:t>
            </a:r>
          </a:p>
          <a:p>
            <a:r>
              <a:rPr lang="en-US" dirty="0"/>
              <a:t>1667 the first successful blood transfusions performed</a:t>
            </a:r>
          </a:p>
          <a:p>
            <a:pPr lvl="1"/>
            <a:r>
              <a:rPr lang="en-US" dirty="0"/>
              <a:t>Practice halted due to subsequent transfusions causing death</a:t>
            </a:r>
          </a:p>
          <a:p>
            <a:r>
              <a:rPr lang="en-US" dirty="0"/>
              <a:t>1854 milk was injected to help with cholera sickness</a:t>
            </a:r>
          </a:p>
          <a:p>
            <a:pPr lvl="1"/>
            <a:r>
              <a:rPr lang="en-US" dirty="0"/>
              <a:t>Patients showed improvement but physicians were skeptical, so they discarded milk as a widespread replacement</a:t>
            </a:r>
          </a:p>
        </p:txBody>
      </p:sp>
    </p:spTree>
    <p:extLst>
      <p:ext uri="{BB962C8B-B14F-4D97-AF65-F5344CB8AC3E}">
        <p14:creationId xmlns:p14="http://schemas.microsoft.com/office/powerpoint/2010/main" val="349587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C1DDA-EE55-BE4E-AFCC-E8A4FC2E2F4D}"/>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3BC31435-628B-4147-9168-2667B23848E1}"/>
              </a:ext>
            </a:extLst>
          </p:cNvPr>
          <p:cNvSpPr>
            <a:spLocks noGrp="1"/>
          </p:cNvSpPr>
          <p:nvPr>
            <p:ph idx="1"/>
          </p:nvPr>
        </p:nvSpPr>
        <p:spPr/>
        <p:txBody>
          <a:bodyPr/>
          <a:lstStyle/>
          <a:p>
            <a:r>
              <a:rPr lang="en-US" dirty="0"/>
              <a:t>Karl Landsteiner discovered ABO types in 1901 </a:t>
            </a:r>
          </a:p>
          <a:p>
            <a:r>
              <a:rPr lang="en-US" dirty="0"/>
              <a:t>During WW1, a gum-saline solution developed to help doctors use less plasma. Under the right conditions it was as viscous as whole blood. Discarded in 1930s.</a:t>
            </a:r>
          </a:p>
          <a:p>
            <a:r>
              <a:rPr lang="en-US" dirty="0"/>
              <a:t>1966 experiments with perfluorochemicals on mice performed. Shown that mice can survive when immersed in PFC. </a:t>
            </a:r>
          </a:p>
          <a:p>
            <a:r>
              <a:rPr lang="en-US" dirty="0"/>
              <a:t>1968 rats were drained of blood and survived for a few hours with only PFC in them before fully recovering after blood was replaced back into them</a:t>
            </a:r>
          </a:p>
          <a:p>
            <a:endParaRPr lang="en-US" dirty="0"/>
          </a:p>
          <a:p>
            <a:endParaRPr lang="en-US" dirty="0"/>
          </a:p>
        </p:txBody>
      </p:sp>
    </p:spTree>
    <p:extLst>
      <p:ext uri="{BB962C8B-B14F-4D97-AF65-F5344CB8AC3E}">
        <p14:creationId xmlns:p14="http://schemas.microsoft.com/office/powerpoint/2010/main" val="3387892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12A63-D49F-DA4B-9FE3-6823568D77C9}"/>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383FC95C-913B-5444-8B3D-4AC5786448CB}"/>
              </a:ext>
            </a:extLst>
          </p:cNvPr>
          <p:cNvSpPr>
            <a:spLocks noGrp="1"/>
          </p:cNvSpPr>
          <p:nvPr>
            <p:ph idx="1"/>
          </p:nvPr>
        </p:nvSpPr>
        <p:spPr/>
        <p:txBody>
          <a:bodyPr/>
          <a:lstStyle/>
          <a:p>
            <a:r>
              <a:rPr lang="en-US" dirty="0"/>
              <a:t>Vietnam conflict sparked interest into hemoglobin solutions and oxygen carriers</a:t>
            </a:r>
          </a:p>
          <a:p>
            <a:r>
              <a:rPr lang="en-US" dirty="0"/>
              <a:t>This research was fueled by HIV and Hep C being transmitted through transfusions</a:t>
            </a:r>
          </a:p>
          <a:p>
            <a:r>
              <a:rPr lang="en-US" dirty="0"/>
              <a:t>Two types of oxygen carriers emerged; perfluorocarbon (PFC) and hemoglobin based</a:t>
            </a:r>
          </a:p>
        </p:txBody>
      </p:sp>
    </p:spTree>
    <p:extLst>
      <p:ext uri="{BB962C8B-B14F-4D97-AF65-F5344CB8AC3E}">
        <p14:creationId xmlns:p14="http://schemas.microsoft.com/office/powerpoint/2010/main" val="1149546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6D9A5-EBC0-E44A-96F4-B38545B7063E}"/>
              </a:ext>
            </a:extLst>
          </p:cNvPr>
          <p:cNvSpPr>
            <a:spLocks noGrp="1"/>
          </p:cNvSpPr>
          <p:nvPr>
            <p:ph type="title"/>
          </p:nvPr>
        </p:nvSpPr>
        <p:spPr/>
        <p:txBody>
          <a:bodyPr/>
          <a:lstStyle/>
          <a:p>
            <a:r>
              <a:rPr lang="en-US" dirty="0"/>
              <a:t>Perfluorocarbons (PFC)</a:t>
            </a:r>
          </a:p>
        </p:txBody>
      </p:sp>
      <p:sp>
        <p:nvSpPr>
          <p:cNvPr id="3" name="Content Placeholder 2">
            <a:extLst>
              <a:ext uri="{FF2B5EF4-FFF2-40B4-BE49-F238E27FC236}">
                <a16:creationId xmlns:a16="http://schemas.microsoft.com/office/drawing/2014/main" id="{49AF0318-3DCA-1A46-AD61-E6DB9625D5AA}"/>
              </a:ext>
            </a:extLst>
          </p:cNvPr>
          <p:cNvSpPr>
            <a:spLocks noGrp="1"/>
          </p:cNvSpPr>
          <p:nvPr>
            <p:ph idx="1"/>
          </p:nvPr>
        </p:nvSpPr>
        <p:spPr/>
        <p:txBody>
          <a:bodyPr>
            <a:normAutofit lnSpcReduction="10000"/>
          </a:bodyPr>
          <a:lstStyle/>
          <a:p>
            <a:r>
              <a:rPr lang="en-US" dirty="0"/>
              <a:t>Biologically inert material, inexpensive to make and can be made with no biological materials potentially eliminating the spread of infectious diseases through transfusions</a:t>
            </a:r>
          </a:p>
          <a:p>
            <a:r>
              <a:rPr lang="en-US" dirty="0"/>
              <a:t>Not water-soluble meaning they need emulsifying agents in order to work</a:t>
            </a:r>
          </a:p>
          <a:p>
            <a:r>
              <a:rPr lang="en-US" dirty="0"/>
              <a:t>Can dissolve much more oxygen than plasma but carry less oxygen than hemoglobin</a:t>
            </a:r>
          </a:p>
          <a:p>
            <a:r>
              <a:rPr lang="en-US" dirty="0"/>
              <a:t>Less ability to carry oxygen means you need more PFC, which also means more emulsifying agent</a:t>
            </a:r>
          </a:p>
          <a:p>
            <a:r>
              <a:rPr lang="en-US" dirty="0"/>
              <a:t>With so much needed for a benefit to be seen, there hasn’t been commercial success with PFC products</a:t>
            </a:r>
          </a:p>
          <a:p>
            <a:endParaRPr lang="en-US" dirty="0"/>
          </a:p>
        </p:txBody>
      </p:sp>
    </p:spTree>
    <p:extLst>
      <p:ext uri="{BB962C8B-B14F-4D97-AF65-F5344CB8AC3E}">
        <p14:creationId xmlns:p14="http://schemas.microsoft.com/office/powerpoint/2010/main" val="158999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F572-8D02-E342-B3FB-5304B4E99A82}"/>
              </a:ext>
            </a:extLst>
          </p:cNvPr>
          <p:cNvSpPr>
            <a:spLocks noGrp="1"/>
          </p:cNvSpPr>
          <p:nvPr>
            <p:ph type="title"/>
          </p:nvPr>
        </p:nvSpPr>
        <p:spPr/>
        <p:txBody>
          <a:bodyPr/>
          <a:lstStyle/>
          <a:p>
            <a:r>
              <a:rPr lang="en-US" dirty="0"/>
              <a:t>Hemoglobin-Based</a:t>
            </a:r>
          </a:p>
        </p:txBody>
      </p:sp>
      <p:sp>
        <p:nvSpPr>
          <p:cNvPr id="3" name="Content Placeholder 2">
            <a:extLst>
              <a:ext uri="{FF2B5EF4-FFF2-40B4-BE49-F238E27FC236}">
                <a16:creationId xmlns:a16="http://schemas.microsoft.com/office/drawing/2014/main" id="{AD56204F-5C2C-4B4A-81D4-30FE86FC6567}"/>
              </a:ext>
            </a:extLst>
          </p:cNvPr>
          <p:cNvSpPr>
            <a:spLocks noGrp="1"/>
          </p:cNvSpPr>
          <p:nvPr>
            <p:ph idx="1"/>
          </p:nvPr>
        </p:nvSpPr>
        <p:spPr/>
        <p:txBody>
          <a:bodyPr>
            <a:normAutofit/>
          </a:bodyPr>
          <a:lstStyle/>
          <a:p>
            <a:r>
              <a:rPr lang="en-US" dirty="0"/>
              <a:t>Natural oxygen carrier that doesn’t need dissolved to bind with oxygen</a:t>
            </a:r>
          </a:p>
          <a:p>
            <a:r>
              <a:rPr lang="en-US" dirty="0"/>
              <a:t>Without being encapsulated in a membrane hemoglobin can be broken down into toxic compounds that cause damage to the kidneys</a:t>
            </a:r>
          </a:p>
          <a:p>
            <a:r>
              <a:rPr lang="en-US" dirty="0"/>
              <a:t>Synthetic hemoglobin is produced by a process involving an E. coli strain</a:t>
            </a:r>
          </a:p>
          <a:p>
            <a:r>
              <a:rPr lang="en-US" dirty="0"/>
              <a:t>The problem with hemoglobin-based is keeping the hemoglobin stable so it isn’t broken down into harmful compounds</a:t>
            </a:r>
          </a:p>
          <a:p>
            <a:r>
              <a:rPr lang="en-US" dirty="0"/>
              <a:t>No commercial success with hemoglobin-based products </a:t>
            </a:r>
          </a:p>
          <a:p>
            <a:pPr marL="0" indent="0">
              <a:buNone/>
            </a:pPr>
            <a:endParaRPr lang="en-US" dirty="0"/>
          </a:p>
        </p:txBody>
      </p:sp>
    </p:spTree>
    <p:extLst>
      <p:ext uri="{BB962C8B-B14F-4D97-AF65-F5344CB8AC3E}">
        <p14:creationId xmlns:p14="http://schemas.microsoft.com/office/powerpoint/2010/main" val="2443619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EE23A-BABD-2243-911D-FF9921F41C55}"/>
              </a:ext>
            </a:extLst>
          </p:cNvPr>
          <p:cNvSpPr>
            <a:spLocks noGrp="1"/>
          </p:cNvSpPr>
          <p:nvPr>
            <p:ph type="title"/>
          </p:nvPr>
        </p:nvSpPr>
        <p:spPr/>
        <p:txBody>
          <a:bodyPr/>
          <a:lstStyle/>
          <a:p>
            <a:r>
              <a:rPr lang="en-US" dirty="0"/>
              <a:t>So what happens if the two pathways are combined?</a:t>
            </a:r>
          </a:p>
        </p:txBody>
      </p:sp>
      <p:sp>
        <p:nvSpPr>
          <p:cNvPr id="3" name="Content Placeholder 2">
            <a:extLst>
              <a:ext uri="{FF2B5EF4-FFF2-40B4-BE49-F238E27FC236}">
                <a16:creationId xmlns:a16="http://schemas.microsoft.com/office/drawing/2014/main" id="{609DDEAB-EDF9-184A-880C-2DF5D0AAC4A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4746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066E-47CD-7745-8916-F1ECCF7D7064}"/>
              </a:ext>
            </a:extLst>
          </p:cNvPr>
          <p:cNvSpPr>
            <a:spLocks noGrp="1"/>
          </p:cNvSpPr>
          <p:nvPr>
            <p:ph type="title"/>
          </p:nvPr>
        </p:nvSpPr>
        <p:spPr/>
        <p:txBody>
          <a:bodyPr/>
          <a:lstStyle/>
          <a:p>
            <a:r>
              <a:rPr lang="en-US" dirty="0"/>
              <a:t>Artificial blood cells</a:t>
            </a:r>
          </a:p>
        </p:txBody>
      </p:sp>
      <p:sp>
        <p:nvSpPr>
          <p:cNvPr id="3" name="Content Placeholder 2">
            <a:extLst>
              <a:ext uri="{FF2B5EF4-FFF2-40B4-BE49-F238E27FC236}">
                <a16:creationId xmlns:a16="http://schemas.microsoft.com/office/drawing/2014/main" id="{42569A98-E707-A149-AD5A-E4307295974F}"/>
              </a:ext>
            </a:extLst>
          </p:cNvPr>
          <p:cNvSpPr>
            <a:spLocks noGrp="1"/>
          </p:cNvSpPr>
          <p:nvPr>
            <p:ph idx="1"/>
          </p:nvPr>
        </p:nvSpPr>
        <p:spPr/>
        <p:txBody>
          <a:bodyPr>
            <a:normAutofit/>
          </a:bodyPr>
          <a:lstStyle/>
          <a:p>
            <a:r>
              <a:rPr lang="en-US" dirty="0"/>
              <a:t>A group of scientists decided to combine perfluorodecalin (FDC), a PFC, and hemoglobin that had the heme molecule removed</a:t>
            </a:r>
          </a:p>
          <a:p>
            <a:r>
              <a:rPr lang="en-US" dirty="0"/>
              <a:t>Globin is being used as the emulsifying agent for FDC and these particles are coated with red blood cell membrane</a:t>
            </a:r>
          </a:p>
          <a:p>
            <a:pPr lvl="1"/>
            <a:r>
              <a:rPr lang="en-US" dirty="0"/>
              <a:t>This coating of RBC membrane promotes stability and a reduction in glomerulus filtration that will help reduce toxicity of the renal system</a:t>
            </a:r>
          </a:p>
          <a:p>
            <a:r>
              <a:rPr lang="en-US" dirty="0"/>
              <a:t>These RBCs are called nanoscale RBCs (</a:t>
            </a:r>
            <a:r>
              <a:rPr lang="en-US" dirty="0" err="1"/>
              <a:t>nnRBCs</a:t>
            </a:r>
            <a:r>
              <a:rPr lang="en-US" dirty="0"/>
              <a:t>) due to them being so small (~220nm)</a:t>
            </a:r>
          </a:p>
          <a:p>
            <a:pPr lvl="1"/>
            <a:endParaRPr lang="en-US" dirty="0"/>
          </a:p>
        </p:txBody>
      </p:sp>
    </p:spTree>
    <p:extLst>
      <p:ext uri="{BB962C8B-B14F-4D97-AF65-F5344CB8AC3E}">
        <p14:creationId xmlns:p14="http://schemas.microsoft.com/office/powerpoint/2010/main" val="1839315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a:extLst>
              <a:ext uri="{FF2B5EF4-FFF2-40B4-BE49-F238E27FC236}">
                <a16:creationId xmlns:a16="http://schemas.microsoft.com/office/drawing/2014/main" id="{A9CE3738-0B84-5A4C-91BD-F7453EC70D82}"/>
              </a:ext>
            </a:extLst>
          </p:cNvPr>
          <p:cNvSpPr>
            <a:spLocks noGrp="1"/>
          </p:cNvSpPr>
          <p:nvPr>
            <p:ph type="title"/>
          </p:nvPr>
        </p:nvSpPr>
        <p:spPr>
          <a:xfrm>
            <a:off x="1451580" y="804520"/>
            <a:ext cx="4176511" cy="1049235"/>
          </a:xfrm>
        </p:spPr>
        <p:txBody>
          <a:bodyPr>
            <a:normAutofit/>
          </a:bodyPr>
          <a:lstStyle/>
          <a:p>
            <a:r>
              <a:rPr lang="en-US" dirty="0"/>
              <a:t>Artificial blood cells</a:t>
            </a:r>
          </a:p>
        </p:txBody>
      </p:sp>
      <p:sp>
        <p:nvSpPr>
          <p:cNvPr id="16" name="Rectangle 15">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9" name="Content Placeholder 8">
            <a:extLst>
              <a:ext uri="{FF2B5EF4-FFF2-40B4-BE49-F238E27FC236}">
                <a16:creationId xmlns:a16="http://schemas.microsoft.com/office/drawing/2014/main" id="{5309E515-1382-42CE-9DF4-BC9E1CD93BEC}"/>
              </a:ext>
            </a:extLst>
          </p:cNvPr>
          <p:cNvSpPr>
            <a:spLocks noGrp="1"/>
          </p:cNvSpPr>
          <p:nvPr>
            <p:ph idx="1"/>
          </p:nvPr>
        </p:nvSpPr>
        <p:spPr>
          <a:xfrm>
            <a:off x="1451581" y="2015732"/>
            <a:ext cx="4172212" cy="4099318"/>
          </a:xfrm>
        </p:spPr>
        <p:txBody>
          <a:bodyPr>
            <a:normAutofit fontScale="92500" lnSpcReduction="20000"/>
          </a:bodyPr>
          <a:lstStyle/>
          <a:p>
            <a:r>
              <a:rPr lang="en-US" dirty="0"/>
              <a:t>FDC as an extremely high ability to dissolve oxygen</a:t>
            </a:r>
          </a:p>
          <a:p>
            <a:r>
              <a:rPr lang="en-US" dirty="0"/>
              <a:t>Due to this, </a:t>
            </a:r>
            <a:r>
              <a:rPr lang="en-US" dirty="0" err="1"/>
              <a:t>nnRBCs</a:t>
            </a:r>
            <a:r>
              <a:rPr lang="en-US" dirty="0"/>
              <a:t> can deliver oxygen like a natural RBC</a:t>
            </a:r>
          </a:p>
          <a:p>
            <a:r>
              <a:rPr lang="en-US" dirty="0"/>
              <a:t>This could be due to FDC having a high drug-loading efficiency</a:t>
            </a:r>
          </a:p>
          <a:p>
            <a:r>
              <a:rPr lang="en-US" dirty="0"/>
              <a:t>These </a:t>
            </a:r>
            <a:r>
              <a:rPr lang="en-US" dirty="0" err="1"/>
              <a:t>nnRBCs</a:t>
            </a:r>
            <a:r>
              <a:rPr lang="en-US" dirty="0"/>
              <a:t> have high oxygen carrying and slow oxygen release</a:t>
            </a:r>
          </a:p>
          <a:p>
            <a:r>
              <a:rPr lang="en-US" dirty="0"/>
              <a:t>RBC membrane and heme removal showed no renal toxicity from </a:t>
            </a:r>
            <a:r>
              <a:rPr lang="en-US" dirty="0" err="1"/>
              <a:t>nnRBCs</a:t>
            </a:r>
            <a:endParaRPr lang="en-US" dirty="0"/>
          </a:p>
          <a:p>
            <a:endParaRPr lang="en-US" dirty="0"/>
          </a:p>
          <a:p>
            <a:endParaRPr lang="en-US" dirty="0"/>
          </a:p>
        </p:txBody>
      </p:sp>
      <p:pic>
        <p:nvPicPr>
          <p:cNvPr id="5" name="Content Placeholder 4" descr="A picture containing clock&#10;&#10;Description automatically generated">
            <a:extLst>
              <a:ext uri="{FF2B5EF4-FFF2-40B4-BE49-F238E27FC236}">
                <a16:creationId xmlns:a16="http://schemas.microsoft.com/office/drawing/2014/main" id="{0E701F79-F121-704E-BA9A-2C3C3CF3A42D}"/>
              </a:ext>
            </a:extLst>
          </p:cNvPr>
          <p:cNvPicPr>
            <a:picLocks noChangeAspect="1"/>
          </p:cNvPicPr>
          <p:nvPr/>
        </p:nvPicPr>
        <p:blipFill>
          <a:blip r:embed="rId2"/>
          <a:stretch>
            <a:fillRect/>
          </a:stretch>
        </p:blipFill>
        <p:spPr>
          <a:xfrm>
            <a:off x="6094411" y="1040178"/>
            <a:ext cx="4960442" cy="4191571"/>
          </a:xfrm>
          <a:prstGeom prst="rect">
            <a:avLst/>
          </a:prstGeom>
        </p:spPr>
      </p:pic>
      <p:pic>
        <p:nvPicPr>
          <p:cNvPr id="18" name="Picture 17">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927855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779</Words>
  <Application>Microsoft Office PowerPoint</Application>
  <PresentationFormat>Widescreen</PresentationFormat>
  <Paragraphs>68</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Gallery</vt:lpstr>
      <vt:lpstr>Artificial oxygen carriers: are they the future?</vt:lpstr>
      <vt:lpstr>History</vt:lpstr>
      <vt:lpstr>History</vt:lpstr>
      <vt:lpstr>History</vt:lpstr>
      <vt:lpstr>Perfluorocarbons (PFC)</vt:lpstr>
      <vt:lpstr>Hemoglobin-Based</vt:lpstr>
      <vt:lpstr>So what happens if the two pathways are combined?</vt:lpstr>
      <vt:lpstr>Artificial blood cells</vt:lpstr>
      <vt:lpstr>Artificial blood cells</vt:lpstr>
      <vt:lpstr>Medical purposes </vt:lpstr>
      <vt:lpstr>Potential Medical purposes</vt:lpstr>
      <vt:lpstr>summary</vt:lpstr>
      <vt:lpstr>question</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oxygen carriers: are they the future?</dc:title>
  <dc:creator>Sawyer Zimmerman</dc:creator>
  <cp:lastModifiedBy>Susie Zanto</cp:lastModifiedBy>
  <cp:revision>12</cp:revision>
  <dcterms:created xsi:type="dcterms:W3CDTF">2020-04-13T18:47:45Z</dcterms:created>
  <dcterms:modified xsi:type="dcterms:W3CDTF">2020-04-15T02:47:46Z</dcterms:modified>
</cp:coreProperties>
</file>