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sldIdLst>
    <p:sldId id="273" r:id="rId5"/>
    <p:sldId id="276" r:id="rId6"/>
    <p:sldId id="274" r:id="rId7"/>
    <p:sldId id="275" r:id="rId8"/>
    <p:sldId id="277" r:id="rId9"/>
    <p:sldId id="278" r:id="rId10"/>
    <p:sldId id="279" r:id="rId11"/>
    <p:sldId id="282" r:id="rId12"/>
    <p:sldId id="280" r:id="rId13"/>
    <p:sldId id="281"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19" autoAdjust="0"/>
  </p:normalViewPr>
  <p:slideViewPr>
    <p:cSldViewPr snapToGrid="0">
      <p:cViewPr varScale="1">
        <p:scale>
          <a:sx n="88" d="100"/>
          <a:sy n="88" d="100"/>
        </p:scale>
        <p:origin x="69" y="4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1DA8F5-E417-4882-82D9-8A1CFC81E1B7}"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E533FE29-ED53-4F28-9831-4496903D8223}">
      <dgm:prSet/>
      <dgm:spPr/>
      <dgm:t>
        <a:bodyPr/>
        <a:lstStyle/>
        <a:p>
          <a:pPr>
            <a:lnSpc>
              <a:spcPct val="100000"/>
            </a:lnSpc>
          </a:pPr>
          <a:r>
            <a:rPr lang="en-US" dirty="0"/>
            <a:t>Darzalex is a brand name for the drug Daratumumab.</a:t>
          </a:r>
        </a:p>
      </dgm:t>
    </dgm:pt>
    <dgm:pt modelId="{16252825-7265-4972-BD8C-E44DD2103295}" type="parTrans" cxnId="{A7E57CE8-D5CA-4AC3-A367-3476538A826E}">
      <dgm:prSet/>
      <dgm:spPr/>
      <dgm:t>
        <a:bodyPr/>
        <a:lstStyle/>
        <a:p>
          <a:endParaRPr lang="en-US"/>
        </a:p>
      </dgm:t>
    </dgm:pt>
    <dgm:pt modelId="{5A89D9B1-F508-4055-9C1E-EAF1B9C55717}" type="sibTrans" cxnId="{A7E57CE8-D5CA-4AC3-A367-3476538A826E}">
      <dgm:prSet/>
      <dgm:spPr/>
      <dgm:t>
        <a:bodyPr/>
        <a:lstStyle/>
        <a:p>
          <a:pPr>
            <a:lnSpc>
              <a:spcPct val="100000"/>
            </a:lnSpc>
          </a:pPr>
          <a:endParaRPr lang="en-US"/>
        </a:p>
      </dgm:t>
    </dgm:pt>
    <dgm:pt modelId="{35659CF5-02D7-4CFE-9991-C2C90804CDB5}">
      <dgm:prSet/>
      <dgm:spPr/>
      <dgm:t>
        <a:bodyPr/>
        <a:lstStyle/>
        <a:p>
          <a:pPr>
            <a:lnSpc>
              <a:spcPct val="100000"/>
            </a:lnSpc>
          </a:pPr>
          <a:r>
            <a:rPr lang="en-US" dirty="0"/>
            <a:t>Darzalex is prescribed as an anti-cancer drug that is given intravenously through injection and is most commonly given to patients diagnosed with multiple myeloma.</a:t>
          </a:r>
        </a:p>
      </dgm:t>
    </dgm:pt>
    <dgm:pt modelId="{80E863F1-1B5A-403B-A4A4-4233092884AD}" type="parTrans" cxnId="{E095331B-F8A9-4541-A6CD-06167D6E1225}">
      <dgm:prSet/>
      <dgm:spPr/>
      <dgm:t>
        <a:bodyPr/>
        <a:lstStyle/>
        <a:p>
          <a:endParaRPr lang="en-US"/>
        </a:p>
      </dgm:t>
    </dgm:pt>
    <dgm:pt modelId="{838F3531-890A-4C5F-BD08-5F64DF244812}" type="sibTrans" cxnId="{E095331B-F8A9-4541-A6CD-06167D6E1225}">
      <dgm:prSet/>
      <dgm:spPr/>
      <dgm:t>
        <a:bodyPr/>
        <a:lstStyle/>
        <a:p>
          <a:pPr>
            <a:lnSpc>
              <a:spcPct val="100000"/>
            </a:lnSpc>
          </a:pPr>
          <a:endParaRPr lang="en-US"/>
        </a:p>
      </dgm:t>
    </dgm:pt>
    <dgm:pt modelId="{77B162CC-47E8-4994-9E01-FF373633224E}">
      <dgm:prSet/>
      <dgm:spPr/>
      <dgm:t>
        <a:bodyPr/>
        <a:lstStyle/>
        <a:p>
          <a:pPr>
            <a:lnSpc>
              <a:spcPct val="100000"/>
            </a:lnSpc>
          </a:pPr>
          <a:r>
            <a:rPr lang="en-US" dirty="0"/>
            <a:t>Darzalex received official FDA approval as a monotherapy for patients with multiple myeloma, who have already received other types treatments previously, in November of 2015.</a:t>
          </a:r>
        </a:p>
      </dgm:t>
    </dgm:pt>
    <dgm:pt modelId="{9739C1A8-FECC-4E8A-804B-7D9301606A89}" type="parTrans" cxnId="{50FE35A6-2CF0-4A08-8617-69BBAB9EBD32}">
      <dgm:prSet/>
      <dgm:spPr/>
      <dgm:t>
        <a:bodyPr/>
        <a:lstStyle/>
        <a:p>
          <a:endParaRPr lang="en-US"/>
        </a:p>
      </dgm:t>
    </dgm:pt>
    <dgm:pt modelId="{968FCF2B-88AD-44F2-9703-D1111AF5826F}" type="sibTrans" cxnId="{50FE35A6-2CF0-4A08-8617-69BBAB9EBD32}">
      <dgm:prSet/>
      <dgm:spPr/>
      <dgm:t>
        <a:bodyPr/>
        <a:lstStyle/>
        <a:p>
          <a:pPr>
            <a:lnSpc>
              <a:spcPct val="100000"/>
            </a:lnSpc>
          </a:pPr>
          <a:endParaRPr lang="en-US"/>
        </a:p>
      </dgm:t>
    </dgm:pt>
    <dgm:pt modelId="{493BC214-4DEE-4BC7-B985-155C000397E6}">
      <dgm:prSet/>
      <dgm:spPr/>
      <dgm:t>
        <a:bodyPr/>
        <a:lstStyle/>
        <a:p>
          <a:pPr>
            <a:lnSpc>
              <a:spcPct val="100000"/>
            </a:lnSpc>
          </a:pPr>
          <a:r>
            <a:rPr lang="en-US" dirty="0"/>
            <a:t>Darzalex is not a type of chemotherapy, it is typically given after the use of chemotherapy is used to treat the patient.</a:t>
          </a:r>
        </a:p>
      </dgm:t>
    </dgm:pt>
    <dgm:pt modelId="{376D6CC5-1613-42F1-B5C0-A7C4444E8ADD}" type="parTrans" cxnId="{CF449AA7-0E51-484A-853D-2984FDFE061B}">
      <dgm:prSet/>
      <dgm:spPr/>
      <dgm:t>
        <a:bodyPr/>
        <a:lstStyle/>
        <a:p>
          <a:endParaRPr lang="en-US"/>
        </a:p>
      </dgm:t>
    </dgm:pt>
    <dgm:pt modelId="{CEE38297-2A56-40C9-8792-9DF5B86E02C1}" type="sibTrans" cxnId="{CF449AA7-0E51-484A-853D-2984FDFE061B}">
      <dgm:prSet/>
      <dgm:spPr/>
      <dgm:t>
        <a:bodyPr/>
        <a:lstStyle/>
        <a:p>
          <a:endParaRPr lang="en-US"/>
        </a:p>
      </dgm:t>
    </dgm:pt>
    <dgm:pt modelId="{D2D8D9B8-6B9E-4247-9C8E-F755B1A05F14}" type="pres">
      <dgm:prSet presAssocID="{CA1DA8F5-E417-4882-82D9-8A1CFC81E1B7}" presName="root" presStyleCnt="0">
        <dgm:presLayoutVars>
          <dgm:dir/>
          <dgm:resizeHandles val="exact"/>
        </dgm:presLayoutVars>
      </dgm:prSet>
      <dgm:spPr/>
    </dgm:pt>
    <dgm:pt modelId="{FB5865AB-A3D4-4D1E-B883-286C18A0D1BC}" type="pres">
      <dgm:prSet presAssocID="{CA1DA8F5-E417-4882-82D9-8A1CFC81E1B7}" presName="container" presStyleCnt="0">
        <dgm:presLayoutVars>
          <dgm:dir/>
          <dgm:resizeHandles val="exact"/>
        </dgm:presLayoutVars>
      </dgm:prSet>
      <dgm:spPr/>
    </dgm:pt>
    <dgm:pt modelId="{88324808-E6F9-4776-8737-40D1B8899497}" type="pres">
      <dgm:prSet presAssocID="{E533FE29-ED53-4F28-9831-4496903D8223}" presName="compNode" presStyleCnt="0"/>
      <dgm:spPr/>
    </dgm:pt>
    <dgm:pt modelId="{B1FB2393-2D7C-47B5-AE17-562000A8EC4C}" type="pres">
      <dgm:prSet presAssocID="{E533FE29-ED53-4F28-9831-4496903D8223}" presName="iconBgRect" presStyleLbl="bgShp" presStyleIdx="0" presStyleCnt="4"/>
      <dgm:spPr/>
    </dgm:pt>
    <dgm:pt modelId="{8A1E3645-9ED5-4391-A37D-DCF744F51104}" type="pres">
      <dgm:prSet presAssocID="{E533FE29-ED53-4F28-9831-4496903D822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703492A7-5383-47C0-BBF3-836F9DA5810F}" type="pres">
      <dgm:prSet presAssocID="{E533FE29-ED53-4F28-9831-4496903D8223}" presName="spaceRect" presStyleCnt="0"/>
      <dgm:spPr/>
    </dgm:pt>
    <dgm:pt modelId="{E76CD927-ABBA-4533-B995-4ACDE69392AD}" type="pres">
      <dgm:prSet presAssocID="{E533FE29-ED53-4F28-9831-4496903D8223}" presName="textRect" presStyleLbl="revTx" presStyleIdx="0" presStyleCnt="4">
        <dgm:presLayoutVars>
          <dgm:chMax val="1"/>
          <dgm:chPref val="1"/>
        </dgm:presLayoutVars>
      </dgm:prSet>
      <dgm:spPr/>
    </dgm:pt>
    <dgm:pt modelId="{B2435857-FE34-4858-8D59-E689C31C4DC0}" type="pres">
      <dgm:prSet presAssocID="{5A89D9B1-F508-4055-9C1E-EAF1B9C55717}" presName="sibTrans" presStyleLbl="sibTrans2D1" presStyleIdx="0" presStyleCnt="0"/>
      <dgm:spPr/>
    </dgm:pt>
    <dgm:pt modelId="{EE420716-DCDE-455C-8A0B-D4C873F4C0D7}" type="pres">
      <dgm:prSet presAssocID="{35659CF5-02D7-4CFE-9991-C2C90804CDB5}" presName="compNode" presStyleCnt="0"/>
      <dgm:spPr/>
    </dgm:pt>
    <dgm:pt modelId="{FE3A7511-C7FD-44EC-AB34-9F357A74C4E2}" type="pres">
      <dgm:prSet presAssocID="{35659CF5-02D7-4CFE-9991-C2C90804CDB5}" presName="iconBgRect" presStyleLbl="bgShp" presStyleIdx="1" presStyleCnt="4"/>
      <dgm:spPr/>
    </dgm:pt>
    <dgm:pt modelId="{248B828F-6DCD-49B5-918E-BF83243620A9}" type="pres">
      <dgm:prSet presAssocID="{35659CF5-02D7-4CFE-9991-C2C90804CDB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D6D66AC5-49F0-4211-805D-9793996F9C75}" type="pres">
      <dgm:prSet presAssocID="{35659CF5-02D7-4CFE-9991-C2C90804CDB5}" presName="spaceRect" presStyleCnt="0"/>
      <dgm:spPr/>
    </dgm:pt>
    <dgm:pt modelId="{11116589-FFCC-47C9-9E22-82ED9C9F0C1F}" type="pres">
      <dgm:prSet presAssocID="{35659CF5-02D7-4CFE-9991-C2C90804CDB5}" presName="textRect" presStyleLbl="revTx" presStyleIdx="1" presStyleCnt="4">
        <dgm:presLayoutVars>
          <dgm:chMax val="1"/>
          <dgm:chPref val="1"/>
        </dgm:presLayoutVars>
      </dgm:prSet>
      <dgm:spPr/>
    </dgm:pt>
    <dgm:pt modelId="{5AE36B39-EF3E-4555-B2E2-798354A99C06}" type="pres">
      <dgm:prSet presAssocID="{838F3531-890A-4C5F-BD08-5F64DF244812}" presName="sibTrans" presStyleLbl="sibTrans2D1" presStyleIdx="0" presStyleCnt="0"/>
      <dgm:spPr/>
    </dgm:pt>
    <dgm:pt modelId="{E914F132-9A0F-422F-9684-9595A4BB9C3E}" type="pres">
      <dgm:prSet presAssocID="{77B162CC-47E8-4994-9E01-FF373633224E}" presName="compNode" presStyleCnt="0"/>
      <dgm:spPr/>
    </dgm:pt>
    <dgm:pt modelId="{40694A0B-A26A-4964-87FD-1EAC3D67FE84}" type="pres">
      <dgm:prSet presAssocID="{77B162CC-47E8-4994-9E01-FF373633224E}" presName="iconBgRect" presStyleLbl="bgShp" presStyleIdx="2" presStyleCnt="4"/>
      <dgm:spPr/>
    </dgm:pt>
    <dgm:pt modelId="{FA84E62D-BFF9-4AAB-AC52-B43216EC050E}" type="pres">
      <dgm:prSet presAssocID="{77B162CC-47E8-4994-9E01-FF373633224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heckmark"/>
        </a:ext>
      </dgm:extLst>
    </dgm:pt>
    <dgm:pt modelId="{A76D3734-FD8F-4414-8B18-3E6947D71E25}" type="pres">
      <dgm:prSet presAssocID="{77B162CC-47E8-4994-9E01-FF373633224E}" presName="spaceRect" presStyleCnt="0"/>
      <dgm:spPr/>
    </dgm:pt>
    <dgm:pt modelId="{5C7A694E-286F-4D8E-8789-1D498877F59F}" type="pres">
      <dgm:prSet presAssocID="{77B162CC-47E8-4994-9E01-FF373633224E}" presName="textRect" presStyleLbl="revTx" presStyleIdx="2" presStyleCnt="4">
        <dgm:presLayoutVars>
          <dgm:chMax val="1"/>
          <dgm:chPref val="1"/>
        </dgm:presLayoutVars>
      </dgm:prSet>
      <dgm:spPr/>
    </dgm:pt>
    <dgm:pt modelId="{F81C73D0-A738-42B8-A155-5B1362E86410}" type="pres">
      <dgm:prSet presAssocID="{968FCF2B-88AD-44F2-9703-D1111AF5826F}" presName="sibTrans" presStyleLbl="sibTrans2D1" presStyleIdx="0" presStyleCnt="0"/>
      <dgm:spPr/>
    </dgm:pt>
    <dgm:pt modelId="{9EC881ED-19EA-47FB-8423-ACC98D85653F}" type="pres">
      <dgm:prSet presAssocID="{493BC214-4DEE-4BC7-B985-155C000397E6}" presName="compNode" presStyleCnt="0"/>
      <dgm:spPr/>
    </dgm:pt>
    <dgm:pt modelId="{FF59FE2D-F885-4610-BFF4-0D44F93E21EE}" type="pres">
      <dgm:prSet presAssocID="{493BC214-4DEE-4BC7-B985-155C000397E6}" presName="iconBgRect" presStyleLbl="bgShp" presStyleIdx="3" presStyleCnt="4"/>
      <dgm:spPr/>
    </dgm:pt>
    <dgm:pt modelId="{5FA8DC81-4072-4D31-B5F7-926D60FA527C}" type="pres">
      <dgm:prSet presAssocID="{493BC214-4DEE-4BC7-B985-155C000397E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Flask"/>
        </a:ext>
      </dgm:extLst>
    </dgm:pt>
    <dgm:pt modelId="{A5708E75-A7EA-4760-8FEC-33C0A3687D51}" type="pres">
      <dgm:prSet presAssocID="{493BC214-4DEE-4BC7-B985-155C000397E6}" presName="spaceRect" presStyleCnt="0"/>
      <dgm:spPr/>
    </dgm:pt>
    <dgm:pt modelId="{211B8868-A1F6-4C16-AB24-AE86F211EC46}" type="pres">
      <dgm:prSet presAssocID="{493BC214-4DEE-4BC7-B985-155C000397E6}" presName="textRect" presStyleLbl="revTx" presStyleIdx="3" presStyleCnt="4">
        <dgm:presLayoutVars>
          <dgm:chMax val="1"/>
          <dgm:chPref val="1"/>
        </dgm:presLayoutVars>
      </dgm:prSet>
      <dgm:spPr/>
    </dgm:pt>
  </dgm:ptLst>
  <dgm:cxnLst>
    <dgm:cxn modelId="{08BCC80A-2085-4D43-9A8B-927463550587}" type="presOf" srcId="{493BC214-4DEE-4BC7-B985-155C000397E6}" destId="{211B8868-A1F6-4C16-AB24-AE86F211EC46}" srcOrd="0" destOrd="0" presId="urn:microsoft.com/office/officeart/2018/2/layout/IconCircleList"/>
    <dgm:cxn modelId="{E095331B-F8A9-4541-A6CD-06167D6E1225}" srcId="{CA1DA8F5-E417-4882-82D9-8A1CFC81E1B7}" destId="{35659CF5-02D7-4CFE-9991-C2C90804CDB5}" srcOrd="1" destOrd="0" parTransId="{80E863F1-1B5A-403B-A4A4-4233092884AD}" sibTransId="{838F3531-890A-4C5F-BD08-5F64DF244812}"/>
    <dgm:cxn modelId="{DAFF403C-4FEF-4634-8D2A-88286842BB1A}" type="presOf" srcId="{CA1DA8F5-E417-4882-82D9-8A1CFC81E1B7}" destId="{D2D8D9B8-6B9E-4247-9C8E-F755B1A05F14}" srcOrd="0" destOrd="0" presId="urn:microsoft.com/office/officeart/2018/2/layout/IconCircleList"/>
    <dgm:cxn modelId="{DA04675E-07A9-4916-AD4F-9B4E8124A69F}" type="presOf" srcId="{5A89D9B1-F508-4055-9C1E-EAF1B9C55717}" destId="{B2435857-FE34-4858-8D59-E689C31C4DC0}" srcOrd="0" destOrd="0" presId="urn:microsoft.com/office/officeart/2018/2/layout/IconCircleList"/>
    <dgm:cxn modelId="{6BE7EE41-588E-4936-BCD5-F050153C96AC}" type="presOf" srcId="{35659CF5-02D7-4CFE-9991-C2C90804CDB5}" destId="{11116589-FFCC-47C9-9E22-82ED9C9F0C1F}" srcOrd="0" destOrd="0" presId="urn:microsoft.com/office/officeart/2018/2/layout/IconCircleList"/>
    <dgm:cxn modelId="{7C11DA50-5F83-4B2F-9706-BBE503573611}" type="presOf" srcId="{77B162CC-47E8-4994-9E01-FF373633224E}" destId="{5C7A694E-286F-4D8E-8789-1D498877F59F}" srcOrd="0" destOrd="0" presId="urn:microsoft.com/office/officeart/2018/2/layout/IconCircleList"/>
    <dgm:cxn modelId="{E76A8981-4801-4ACF-936B-425C8A0499F8}" type="presOf" srcId="{968FCF2B-88AD-44F2-9703-D1111AF5826F}" destId="{F81C73D0-A738-42B8-A155-5B1362E86410}" srcOrd="0" destOrd="0" presId="urn:microsoft.com/office/officeart/2018/2/layout/IconCircleList"/>
    <dgm:cxn modelId="{4E716F8C-E9D1-4C9C-9203-28D2833A4F50}" type="presOf" srcId="{838F3531-890A-4C5F-BD08-5F64DF244812}" destId="{5AE36B39-EF3E-4555-B2E2-798354A99C06}" srcOrd="0" destOrd="0" presId="urn:microsoft.com/office/officeart/2018/2/layout/IconCircleList"/>
    <dgm:cxn modelId="{50FE35A6-2CF0-4A08-8617-69BBAB9EBD32}" srcId="{CA1DA8F5-E417-4882-82D9-8A1CFC81E1B7}" destId="{77B162CC-47E8-4994-9E01-FF373633224E}" srcOrd="2" destOrd="0" parTransId="{9739C1A8-FECC-4E8A-804B-7D9301606A89}" sibTransId="{968FCF2B-88AD-44F2-9703-D1111AF5826F}"/>
    <dgm:cxn modelId="{CF449AA7-0E51-484A-853D-2984FDFE061B}" srcId="{CA1DA8F5-E417-4882-82D9-8A1CFC81E1B7}" destId="{493BC214-4DEE-4BC7-B985-155C000397E6}" srcOrd="3" destOrd="0" parTransId="{376D6CC5-1613-42F1-B5C0-A7C4444E8ADD}" sibTransId="{CEE38297-2A56-40C9-8792-9DF5B86E02C1}"/>
    <dgm:cxn modelId="{70B012E3-D028-4DF3-9B8B-E6AB2F35E83D}" type="presOf" srcId="{E533FE29-ED53-4F28-9831-4496903D8223}" destId="{E76CD927-ABBA-4533-B995-4ACDE69392AD}" srcOrd="0" destOrd="0" presId="urn:microsoft.com/office/officeart/2018/2/layout/IconCircleList"/>
    <dgm:cxn modelId="{A7E57CE8-D5CA-4AC3-A367-3476538A826E}" srcId="{CA1DA8F5-E417-4882-82D9-8A1CFC81E1B7}" destId="{E533FE29-ED53-4F28-9831-4496903D8223}" srcOrd="0" destOrd="0" parTransId="{16252825-7265-4972-BD8C-E44DD2103295}" sibTransId="{5A89D9B1-F508-4055-9C1E-EAF1B9C55717}"/>
    <dgm:cxn modelId="{5466371D-0085-4EB0-B9C4-5D04BBD5F444}" type="presParOf" srcId="{D2D8D9B8-6B9E-4247-9C8E-F755B1A05F14}" destId="{FB5865AB-A3D4-4D1E-B883-286C18A0D1BC}" srcOrd="0" destOrd="0" presId="urn:microsoft.com/office/officeart/2018/2/layout/IconCircleList"/>
    <dgm:cxn modelId="{8EEDB3E3-ED99-41F1-9F43-DBDDBCB8E9F5}" type="presParOf" srcId="{FB5865AB-A3D4-4D1E-B883-286C18A0D1BC}" destId="{88324808-E6F9-4776-8737-40D1B8899497}" srcOrd="0" destOrd="0" presId="urn:microsoft.com/office/officeart/2018/2/layout/IconCircleList"/>
    <dgm:cxn modelId="{BC3064B4-3BB2-458C-9666-DB4594B0BB48}" type="presParOf" srcId="{88324808-E6F9-4776-8737-40D1B8899497}" destId="{B1FB2393-2D7C-47B5-AE17-562000A8EC4C}" srcOrd="0" destOrd="0" presId="urn:microsoft.com/office/officeart/2018/2/layout/IconCircleList"/>
    <dgm:cxn modelId="{912A75D2-8DC7-4E5E-9F02-7612FA46DBF9}" type="presParOf" srcId="{88324808-E6F9-4776-8737-40D1B8899497}" destId="{8A1E3645-9ED5-4391-A37D-DCF744F51104}" srcOrd="1" destOrd="0" presId="urn:microsoft.com/office/officeart/2018/2/layout/IconCircleList"/>
    <dgm:cxn modelId="{A78A0146-91DA-48DC-8464-80404FD6D6A2}" type="presParOf" srcId="{88324808-E6F9-4776-8737-40D1B8899497}" destId="{703492A7-5383-47C0-BBF3-836F9DA5810F}" srcOrd="2" destOrd="0" presId="urn:microsoft.com/office/officeart/2018/2/layout/IconCircleList"/>
    <dgm:cxn modelId="{055DEC36-A3A2-4A05-84C7-0976815F2DA6}" type="presParOf" srcId="{88324808-E6F9-4776-8737-40D1B8899497}" destId="{E76CD927-ABBA-4533-B995-4ACDE69392AD}" srcOrd="3" destOrd="0" presId="urn:microsoft.com/office/officeart/2018/2/layout/IconCircleList"/>
    <dgm:cxn modelId="{5D664A02-5D45-4A4C-9A95-09DC20D162DB}" type="presParOf" srcId="{FB5865AB-A3D4-4D1E-B883-286C18A0D1BC}" destId="{B2435857-FE34-4858-8D59-E689C31C4DC0}" srcOrd="1" destOrd="0" presId="urn:microsoft.com/office/officeart/2018/2/layout/IconCircleList"/>
    <dgm:cxn modelId="{E9D4167A-4BAA-4784-8594-382421EAF8EE}" type="presParOf" srcId="{FB5865AB-A3D4-4D1E-B883-286C18A0D1BC}" destId="{EE420716-DCDE-455C-8A0B-D4C873F4C0D7}" srcOrd="2" destOrd="0" presId="urn:microsoft.com/office/officeart/2018/2/layout/IconCircleList"/>
    <dgm:cxn modelId="{F9605673-1031-4A57-AA3C-4959916733C2}" type="presParOf" srcId="{EE420716-DCDE-455C-8A0B-D4C873F4C0D7}" destId="{FE3A7511-C7FD-44EC-AB34-9F357A74C4E2}" srcOrd="0" destOrd="0" presId="urn:microsoft.com/office/officeart/2018/2/layout/IconCircleList"/>
    <dgm:cxn modelId="{8F5813FE-9E3B-42BF-A149-468BAF0D9B6D}" type="presParOf" srcId="{EE420716-DCDE-455C-8A0B-D4C873F4C0D7}" destId="{248B828F-6DCD-49B5-918E-BF83243620A9}" srcOrd="1" destOrd="0" presId="urn:microsoft.com/office/officeart/2018/2/layout/IconCircleList"/>
    <dgm:cxn modelId="{CFB46A87-50FC-4582-988C-307AC00E2EC5}" type="presParOf" srcId="{EE420716-DCDE-455C-8A0B-D4C873F4C0D7}" destId="{D6D66AC5-49F0-4211-805D-9793996F9C75}" srcOrd="2" destOrd="0" presId="urn:microsoft.com/office/officeart/2018/2/layout/IconCircleList"/>
    <dgm:cxn modelId="{D173A12F-0A88-4BE5-BB34-89ABB78FD8D5}" type="presParOf" srcId="{EE420716-DCDE-455C-8A0B-D4C873F4C0D7}" destId="{11116589-FFCC-47C9-9E22-82ED9C9F0C1F}" srcOrd="3" destOrd="0" presId="urn:microsoft.com/office/officeart/2018/2/layout/IconCircleList"/>
    <dgm:cxn modelId="{504359C7-B359-4FE7-98DB-9E1F767C9719}" type="presParOf" srcId="{FB5865AB-A3D4-4D1E-B883-286C18A0D1BC}" destId="{5AE36B39-EF3E-4555-B2E2-798354A99C06}" srcOrd="3" destOrd="0" presId="urn:microsoft.com/office/officeart/2018/2/layout/IconCircleList"/>
    <dgm:cxn modelId="{2DC38695-7F44-4C04-9D16-A01461182CB3}" type="presParOf" srcId="{FB5865AB-A3D4-4D1E-B883-286C18A0D1BC}" destId="{E914F132-9A0F-422F-9684-9595A4BB9C3E}" srcOrd="4" destOrd="0" presId="urn:microsoft.com/office/officeart/2018/2/layout/IconCircleList"/>
    <dgm:cxn modelId="{A783646E-AE82-4D8B-9B03-F5B59DCB31A0}" type="presParOf" srcId="{E914F132-9A0F-422F-9684-9595A4BB9C3E}" destId="{40694A0B-A26A-4964-87FD-1EAC3D67FE84}" srcOrd="0" destOrd="0" presId="urn:microsoft.com/office/officeart/2018/2/layout/IconCircleList"/>
    <dgm:cxn modelId="{AC8C3123-4406-4517-BCBC-5B23AA194314}" type="presParOf" srcId="{E914F132-9A0F-422F-9684-9595A4BB9C3E}" destId="{FA84E62D-BFF9-4AAB-AC52-B43216EC050E}" srcOrd="1" destOrd="0" presId="urn:microsoft.com/office/officeart/2018/2/layout/IconCircleList"/>
    <dgm:cxn modelId="{DF7B2657-5253-4EAA-A54A-37228C227DBB}" type="presParOf" srcId="{E914F132-9A0F-422F-9684-9595A4BB9C3E}" destId="{A76D3734-FD8F-4414-8B18-3E6947D71E25}" srcOrd="2" destOrd="0" presId="urn:microsoft.com/office/officeart/2018/2/layout/IconCircleList"/>
    <dgm:cxn modelId="{CF267F46-F17F-48F2-AD03-09853E42891A}" type="presParOf" srcId="{E914F132-9A0F-422F-9684-9595A4BB9C3E}" destId="{5C7A694E-286F-4D8E-8789-1D498877F59F}" srcOrd="3" destOrd="0" presId="urn:microsoft.com/office/officeart/2018/2/layout/IconCircleList"/>
    <dgm:cxn modelId="{33147C19-44D8-47D2-88A3-3E83ECC29540}" type="presParOf" srcId="{FB5865AB-A3D4-4D1E-B883-286C18A0D1BC}" destId="{F81C73D0-A738-42B8-A155-5B1362E86410}" srcOrd="5" destOrd="0" presId="urn:microsoft.com/office/officeart/2018/2/layout/IconCircleList"/>
    <dgm:cxn modelId="{ED33ADE0-9CCE-4B9A-B312-705C53B2B266}" type="presParOf" srcId="{FB5865AB-A3D4-4D1E-B883-286C18A0D1BC}" destId="{9EC881ED-19EA-47FB-8423-ACC98D85653F}" srcOrd="6" destOrd="0" presId="urn:microsoft.com/office/officeart/2018/2/layout/IconCircleList"/>
    <dgm:cxn modelId="{C057D460-93C3-47DF-8D38-2E2A7F258068}" type="presParOf" srcId="{9EC881ED-19EA-47FB-8423-ACC98D85653F}" destId="{FF59FE2D-F885-4610-BFF4-0D44F93E21EE}" srcOrd="0" destOrd="0" presId="urn:microsoft.com/office/officeart/2018/2/layout/IconCircleList"/>
    <dgm:cxn modelId="{43B687FA-83C0-4EB4-9BEB-89BD0B5D0E33}" type="presParOf" srcId="{9EC881ED-19EA-47FB-8423-ACC98D85653F}" destId="{5FA8DC81-4072-4D31-B5F7-926D60FA527C}" srcOrd="1" destOrd="0" presId="urn:microsoft.com/office/officeart/2018/2/layout/IconCircleList"/>
    <dgm:cxn modelId="{2BA08ED9-17E0-401A-A714-05BEC6251624}" type="presParOf" srcId="{9EC881ED-19EA-47FB-8423-ACC98D85653F}" destId="{A5708E75-A7EA-4760-8FEC-33C0A3687D51}" srcOrd="2" destOrd="0" presId="urn:microsoft.com/office/officeart/2018/2/layout/IconCircleList"/>
    <dgm:cxn modelId="{8FF32A3A-1021-4F70-A776-FD22A9790A2C}" type="presParOf" srcId="{9EC881ED-19EA-47FB-8423-ACC98D85653F}" destId="{211B8868-A1F6-4C16-AB24-AE86F211EC4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6F3862-BF0B-4ED2-8307-20845C8A35C0}"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704E5652-2E7B-494E-BF3C-A0F346AA8B60}">
      <dgm:prSet/>
      <dgm:spPr/>
      <dgm:t>
        <a:bodyPr/>
        <a:lstStyle/>
        <a:p>
          <a:r>
            <a:rPr lang="en-US"/>
            <a:t>Numerous laboratory blood banks and blood donation centers have had to find ways to work around the affects of DARZALEX.  </a:t>
          </a:r>
        </a:p>
      </dgm:t>
    </dgm:pt>
    <dgm:pt modelId="{FF794291-6519-45F5-AF6A-47120F7E20F3}" type="parTrans" cxnId="{39F6D682-AF3A-4144-A2F5-230161D129ED}">
      <dgm:prSet/>
      <dgm:spPr/>
      <dgm:t>
        <a:bodyPr/>
        <a:lstStyle/>
        <a:p>
          <a:endParaRPr lang="en-US"/>
        </a:p>
      </dgm:t>
    </dgm:pt>
    <dgm:pt modelId="{DC160AD0-64A8-404B-A2C6-AD92F337D004}" type="sibTrans" cxnId="{39F6D682-AF3A-4144-A2F5-230161D129ED}">
      <dgm:prSet/>
      <dgm:spPr/>
      <dgm:t>
        <a:bodyPr/>
        <a:lstStyle/>
        <a:p>
          <a:endParaRPr lang="en-US"/>
        </a:p>
      </dgm:t>
    </dgm:pt>
    <dgm:pt modelId="{F363A765-2164-4877-8BD8-838BBEC2EA9F}">
      <dgm:prSet/>
      <dgm:spPr/>
      <dgm:t>
        <a:bodyPr/>
        <a:lstStyle/>
        <a:p>
          <a:r>
            <a:rPr lang="en-US"/>
            <a:t>Some blood banks (i.e.. St. Vincent Healthcare Blood Bank) have implemented policies with their cancer treatment centers that initiated blood compatibility testing before the patient has received their dosage of DARZALEX.</a:t>
          </a:r>
        </a:p>
      </dgm:t>
    </dgm:pt>
    <dgm:pt modelId="{BE741494-E81E-425B-8E29-8F068D02B51F}" type="parTrans" cxnId="{52FF5F33-E94B-4F31-8175-22412A7DDA0A}">
      <dgm:prSet/>
      <dgm:spPr/>
      <dgm:t>
        <a:bodyPr/>
        <a:lstStyle/>
        <a:p>
          <a:endParaRPr lang="en-US"/>
        </a:p>
      </dgm:t>
    </dgm:pt>
    <dgm:pt modelId="{5B42FDCF-34F5-4DD3-919B-8A72FC883576}" type="sibTrans" cxnId="{52FF5F33-E94B-4F31-8175-22412A7DDA0A}">
      <dgm:prSet/>
      <dgm:spPr/>
      <dgm:t>
        <a:bodyPr/>
        <a:lstStyle/>
        <a:p>
          <a:endParaRPr lang="en-US"/>
        </a:p>
      </dgm:t>
    </dgm:pt>
    <dgm:pt modelId="{A78A4DD4-2480-42DA-923E-E18F62B7A4B7}">
      <dgm:prSet/>
      <dgm:spPr/>
      <dgm:t>
        <a:bodyPr/>
        <a:lstStyle/>
        <a:p>
          <a:r>
            <a:rPr lang="en-US"/>
            <a:t>Other blood banks and donation centers use various testing procedures to mitigate the affects of DARZALEX on the IAT run on the patients' sample after they have received the treatment.</a:t>
          </a:r>
        </a:p>
      </dgm:t>
    </dgm:pt>
    <dgm:pt modelId="{7922B260-1739-4AD4-B7F1-ABCE09A95360}" type="parTrans" cxnId="{DBB14895-E5B9-4011-A658-0F4C5D05FFB5}">
      <dgm:prSet/>
      <dgm:spPr/>
      <dgm:t>
        <a:bodyPr/>
        <a:lstStyle/>
        <a:p>
          <a:endParaRPr lang="en-US"/>
        </a:p>
      </dgm:t>
    </dgm:pt>
    <dgm:pt modelId="{89E6CEE9-1201-47ED-B08A-A79D3A08A245}" type="sibTrans" cxnId="{DBB14895-E5B9-4011-A658-0F4C5D05FFB5}">
      <dgm:prSet/>
      <dgm:spPr/>
      <dgm:t>
        <a:bodyPr/>
        <a:lstStyle/>
        <a:p>
          <a:endParaRPr lang="en-US"/>
        </a:p>
      </dgm:t>
    </dgm:pt>
    <dgm:pt modelId="{300BE591-66CA-4B44-91EB-40BCCF85979F}" type="pres">
      <dgm:prSet presAssocID="{936F3862-BF0B-4ED2-8307-20845C8A35C0}" presName="Name0" presStyleCnt="0">
        <dgm:presLayoutVars>
          <dgm:dir/>
          <dgm:animLvl val="lvl"/>
          <dgm:resizeHandles val="exact"/>
        </dgm:presLayoutVars>
      </dgm:prSet>
      <dgm:spPr/>
    </dgm:pt>
    <dgm:pt modelId="{DF2778E6-5F7E-4384-AC29-AD5647D47A55}" type="pres">
      <dgm:prSet presAssocID="{A78A4DD4-2480-42DA-923E-E18F62B7A4B7}" presName="boxAndChildren" presStyleCnt="0"/>
      <dgm:spPr/>
    </dgm:pt>
    <dgm:pt modelId="{30ED52D7-D3B1-4A2E-A21D-D5C4C827139B}" type="pres">
      <dgm:prSet presAssocID="{A78A4DD4-2480-42DA-923E-E18F62B7A4B7}" presName="parentTextBox" presStyleLbl="node1" presStyleIdx="0" presStyleCnt="3"/>
      <dgm:spPr/>
    </dgm:pt>
    <dgm:pt modelId="{7EBD2CC7-08E8-4BEA-8B77-2A717AB9E534}" type="pres">
      <dgm:prSet presAssocID="{5B42FDCF-34F5-4DD3-919B-8A72FC883576}" presName="sp" presStyleCnt="0"/>
      <dgm:spPr/>
    </dgm:pt>
    <dgm:pt modelId="{B2572181-0BAC-453E-BAFB-2D5CACF18BCF}" type="pres">
      <dgm:prSet presAssocID="{F363A765-2164-4877-8BD8-838BBEC2EA9F}" presName="arrowAndChildren" presStyleCnt="0"/>
      <dgm:spPr/>
    </dgm:pt>
    <dgm:pt modelId="{61305640-ADD7-4B35-92FF-5569793BE59D}" type="pres">
      <dgm:prSet presAssocID="{F363A765-2164-4877-8BD8-838BBEC2EA9F}" presName="parentTextArrow" presStyleLbl="node1" presStyleIdx="1" presStyleCnt="3"/>
      <dgm:spPr/>
    </dgm:pt>
    <dgm:pt modelId="{D240FC18-08B7-4B1F-8E08-A35B4FB4412B}" type="pres">
      <dgm:prSet presAssocID="{DC160AD0-64A8-404B-A2C6-AD92F337D004}" presName="sp" presStyleCnt="0"/>
      <dgm:spPr/>
    </dgm:pt>
    <dgm:pt modelId="{595D9A52-F1A3-40E3-85EC-3DBF2B41533E}" type="pres">
      <dgm:prSet presAssocID="{704E5652-2E7B-494E-BF3C-A0F346AA8B60}" presName="arrowAndChildren" presStyleCnt="0"/>
      <dgm:spPr/>
    </dgm:pt>
    <dgm:pt modelId="{F664E712-F6A2-447D-BDE2-7539E41A0E8A}" type="pres">
      <dgm:prSet presAssocID="{704E5652-2E7B-494E-BF3C-A0F346AA8B60}" presName="parentTextArrow" presStyleLbl="node1" presStyleIdx="2" presStyleCnt="3"/>
      <dgm:spPr/>
    </dgm:pt>
  </dgm:ptLst>
  <dgm:cxnLst>
    <dgm:cxn modelId="{52FF5F33-E94B-4F31-8175-22412A7DDA0A}" srcId="{936F3862-BF0B-4ED2-8307-20845C8A35C0}" destId="{F363A765-2164-4877-8BD8-838BBEC2EA9F}" srcOrd="1" destOrd="0" parTransId="{BE741494-E81E-425B-8E29-8F068D02B51F}" sibTransId="{5B42FDCF-34F5-4DD3-919B-8A72FC883576}"/>
    <dgm:cxn modelId="{39F6D682-AF3A-4144-A2F5-230161D129ED}" srcId="{936F3862-BF0B-4ED2-8307-20845C8A35C0}" destId="{704E5652-2E7B-494E-BF3C-A0F346AA8B60}" srcOrd="0" destOrd="0" parTransId="{FF794291-6519-45F5-AF6A-47120F7E20F3}" sibTransId="{DC160AD0-64A8-404B-A2C6-AD92F337D004}"/>
    <dgm:cxn modelId="{DBB14895-E5B9-4011-A658-0F4C5D05FFB5}" srcId="{936F3862-BF0B-4ED2-8307-20845C8A35C0}" destId="{A78A4DD4-2480-42DA-923E-E18F62B7A4B7}" srcOrd="2" destOrd="0" parTransId="{7922B260-1739-4AD4-B7F1-ABCE09A95360}" sibTransId="{89E6CEE9-1201-47ED-B08A-A79D3A08A245}"/>
    <dgm:cxn modelId="{E692C9C8-69BA-4AF7-8E54-C9A6D90B657A}" type="presOf" srcId="{A78A4DD4-2480-42DA-923E-E18F62B7A4B7}" destId="{30ED52D7-D3B1-4A2E-A21D-D5C4C827139B}" srcOrd="0" destOrd="0" presId="urn:microsoft.com/office/officeart/2005/8/layout/process4"/>
    <dgm:cxn modelId="{E8B170D5-F0CA-425A-A4B3-45F36BCAA830}" type="presOf" srcId="{936F3862-BF0B-4ED2-8307-20845C8A35C0}" destId="{300BE591-66CA-4B44-91EB-40BCCF85979F}" srcOrd="0" destOrd="0" presId="urn:microsoft.com/office/officeart/2005/8/layout/process4"/>
    <dgm:cxn modelId="{C3739DD9-943F-4566-8A79-D065AFAD187F}" type="presOf" srcId="{F363A765-2164-4877-8BD8-838BBEC2EA9F}" destId="{61305640-ADD7-4B35-92FF-5569793BE59D}" srcOrd="0" destOrd="0" presId="urn:microsoft.com/office/officeart/2005/8/layout/process4"/>
    <dgm:cxn modelId="{379637F1-8AD0-4440-9C9B-277A35625B74}" type="presOf" srcId="{704E5652-2E7B-494E-BF3C-A0F346AA8B60}" destId="{F664E712-F6A2-447D-BDE2-7539E41A0E8A}" srcOrd="0" destOrd="0" presId="urn:microsoft.com/office/officeart/2005/8/layout/process4"/>
    <dgm:cxn modelId="{9043BA68-FEA6-4895-8953-5A6324B69DCA}" type="presParOf" srcId="{300BE591-66CA-4B44-91EB-40BCCF85979F}" destId="{DF2778E6-5F7E-4384-AC29-AD5647D47A55}" srcOrd="0" destOrd="0" presId="urn:microsoft.com/office/officeart/2005/8/layout/process4"/>
    <dgm:cxn modelId="{33409A41-9B33-4ECE-976A-6C41A72AA01D}" type="presParOf" srcId="{DF2778E6-5F7E-4384-AC29-AD5647D47A55}" destId="{30ED52D7-D3B1-4A2E-A21D-D5C4C827139B}" srcOrd="0" destOrd="0" presId="urn:microsoft.com/office/officeart/2005/8/layout/process4"/>
    <dgm:cxn modelId="{997FED5B-5957-4F20-9CEB-94742AD0F68A}" type="presParOf" srcId="{300BE591-66CA-4B44-91EB-40BCCF85979F}" destId="{7EBD2CC7-08E8-4BEA-8B77-2A717AB9E534}" srcOrd="1" destOrd="0" presId="urn:microsoft.com/office/officeart/2005/8/layout/process4"/>
    <dgm:cxn modelId="{F4D94374-E6EB-47D3-9C18-C1515C002AB7}" type="presParOf" srcId="{300BE591-66CA-4B44-91EB-40BCCF85979F}" destId="{B2572181-0BAC-453E-BAFB-2D5CACF18BCF}" srcOrd="2" destOrd="0" presId="urn:microsoft.com/office/officeart/2005/8/layout/process4"/>
    <dgm:cxn modelId="{4F0F92E5-4C32-4358-80AA-A05954768D96}" type="presParOf" srcId="{B2572181-0BAC-453E-BAFB-2D5CACF18BCF}" destId="{61305640-ADD7-4B35-92FF-5569793BE59D}" srcOrd="0" destOrd="0" presId="urn:microsoft.com/office/officeart/2005/8/layout/process4"/>
    <dgm:cxn modelId="{4D46484D-18A9-4AAA-8E4B-63D7DBB5C99A}" type="presParOf" srcId="{300BE591-66CA-4B44-91EB-40BCCF85979F}" destId="{D240FC18-08B7-4B1F-8E08-A35B4FB4412B}" srcOrd="3" destOrd="0" presId="urn:microsoft.com/office/officeart/2005/8/layout/process4"/>
    <dgm:cxn modelId="{CACC48BE-95F8-47CC-8CB3-8ABC1E07BC51}" type="presParOf" srcId="{300BE591-66CA-4B44-91EB-40BCCF85979F}" destId="{595D9A52-F1A3-40E3-85EC-3DBF2B41533E}" srcOrd="4" destOrd="0" presId="urn:microsoft.com/office/officeart/2005/8/layout/process4"/>
    <dgm:cxn modelId="{5411E027-FF1F-4F9F-87B2-46F1D3DE4924}" type="presParOf" srcId="{595D9A52-F1A3-40E3-85EC-3DBF2B41533E}" destId="{F664E712-F6A2-447D-BDE2-7539E41A0E8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7676BD-3E12-4706-B612-E87ED714A49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B861D38-6FB0-4856-90B3-23A42F97B5D6}">
      <dgm:prSet/>
      <dgm:spPr/>
      <dgm:t>
        <a:bodyPr/>
        <a:lstStyle/>
        <a:p>
          <a:r>
            <a:rPr lang="en-US"/>
            <a:t>When a patients’ red blood cells are antigenically phenotyped prior to their infusion of DARZALEX, the blood bank now can order blood units that phenotypically match the patients red cells.  This will ensure that the patient is receiving blood products that are safe to transfuse.</a:t>
          </a:r>
        </a:p>
      </dgm:t>
    </dgm:pt>
    <dgm:pt modelId="{E4147024-9C17-4B84-8856-5C5749ED82CA}" type="parTrans" cxnId="{A82FD335-83DC-43EB-8741-73D8B7AFAD27}">
      <dgm:prSet/>
      <dgm:spPr/>
      <dgm:t>
        <a:bodyPr/>
        <a:lstStyle/>
        <a:p>
          <a:endParaRPr lang="en-US"/>
        </a:p>
      </dgm:t>
    </dgm:pt>
    <dgm:pt modelId="{4036A51D-FF4F-4DA9-ADF9-10D4FB112124}" type="sibTrans" cxnId="{A82FD335-83DC-43EB-8741-73D8B7AFAD27}">
      <dgm:prSet/>
      <dgm:spPr/>
      <dgm:t>
        <a:bodyPr/>
        <a:lstStyle/>
        <a:p>
          <a:endParaRPr lang="en-US"/>
        </a:p>
      </dgm:t>
    </dgm:pt>
    <dgm:pt modelId="{7622B9F4-D130-48F6-ADE8-EC802E32A4D8}">
      <dgm:prSet/>
      <dgm:spPr/>
      <dgm:t>
        <a:bodyPr/>
        <a:lstStyle/>
        <a:p>
          <a:r>
            <a:rPr lang="en-US"/>
            <a:t>DTT treatment of a patients red blood cells works to mitigate the effects of DARZALEX by denaturing the CD38 protein on the surface of the cells.  Once the CD38 protein has been removed the monoclonal antibodies of DARZALEX have nothing to bind to, so when the patients’ plasma is added the only reaction that should occur is one between an antigen on the donors’ red cells and antibodies in the patients’ plasma.</a:t>
          </a:r>
        </a:p>
      </dgm:t>
    </dgm:pt>
    <dgm:pt modelId="{013EAEEF-ECCC-463F-A8CD-F8A646C0FC52}" type="parTrans" cxnId="{FB62BA51-5658-4742-B080-B956F2470A14}">
      <dgm:prSet/>
      <dgm:spPr/>
      <dgm:t>
        <a:bodyPr/>
        <a:lstStyle/>
        <a:p>
          <a:endParaRPr lang="en-US"/>
        </a:p>
      </dgm:t>
    </dgm:pt>
    <dgm:pt modelId="{3A37774D-2E49-4C35-A0E8-20EE76F545A1}" type="sibTrans" cxnId="{FB62BA51-5658-4742-B080-B956F2470A14}">
      <dgm:prSet/>
      <dgm:spPr/>
      <dgm:t>
        <a:bodyPr/>
        <a:lstStyle/>
        <a:p>
          <a:endParaRPr lang="en-US"/>
        </a:p>
      </dgm:t>
    </dgm:pt>
    <dgm:pt modelId="{98298C5D-9A7D-49AF-9CAD-812EF687452D}" type="pres">
      <dgm:prSet presAssocID="{877676BD-3E12-4706-B612-E87ED714A49C}" presName="root" presStyleCnt="0">
        <dgm:presLayoutVars>
          <dgm:dir/>
          <dgm:resizeHandles val="exact"/>
        </dgm:presLayoutVars>
      </dgm:prSet>
      <dgm:spPr/>
    </dgm:pt>
    <dgm:pt modelId="{76B75E24-577A-4A10-9527-04D88A594EA0}" type="pres">
      <dgm:prSet presAssocID="{9B861D38-6FB0-4856-90B3-23A42F97B5D6}" presName="compNode" presStyleCnt="0"/>
      <dgm:spPr/>
    </dgm:pt>
    <dgm:pt modelId="{42325AC2-16B3-4225-85D3-7B01B59574F8}" type="pres">
      <dgm:prSet presAssocID="{9B861D38-6FB0-4856-90B3-23A42F97B5D6}" presName="bgRect" presStyleLbl="bgShp" presStyleIdx="0" presStyleCnt="2"/>
      <dgm:spPr/>
    </dgm:pt>
    <dgm:pt modelId="{3AD46710-C79D-4789-B6BB-51A46580ABD1}" type="pres">
      <dgm:prSet presAssocID="{9B861D38-6FB0-4856-90B3-23A42F97B5D6}"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DNA"/>
        </a:ext>
      </dgm:extLst>
    </dgm:pt>
    <dgm:pt modelId="{1F9A2BDE-C24C-4C85-B7AC-A635CBD983B1}" type="pres">
      <dgm:prSet presAssocID="{9B861D38-6FB0-4856-90B3-23A42F97B5D6}" presName="spaceRect" presStyleCnt="0"/>
      <dgm:spPr/>
    </dgm:pt>
    <dgm:pt modelId="{6479E9BD-5994-45CF-98C3-2E31E12C64C5}" type="pres">
      <dgm:prSet presAssocID="{9B861D38-6FB0-4856-90B3-23A42F97B5D6}" presName="parTx" presStyleLbl="revTx" presStyleIdx="0" presStyleCnt="2">
        <dgm:presLayoutVars>
          <dgm:chMax val="0"/>
          <dgm:chPref val="0"/>
        </dgm:presLayoutVars>
      </dgm:prSet>
      <dgm:spPr/>
    </dgm:pt>
    <dgm:pt modelId="{5A6E8DEA-7C72-4080-A3D6-41EE428C96DF}" type="pres">
      <dgm:prSet presAssocID="{4036A51D-FF4F-4DA9-ADF9-10D4FB112124}" presName="sibTrans" presStyleCnt="0"/>
      <dgm:spPr/>
    </dgm:pt>
    <dgm:pt modelId="{82DAE5BA-E846-4B5F-A6BD-67D30FA47898}" type="pres">
      <dgm:prSet presAssocID="{7622B9F4-D130-48F6-ADE8-EC802E32A4D8}" presName="compNode" presStyleCnt="0"/>
      <dgm:spPr/>
    </dgm:pt>
    <dgm:pt modelId="{13922325-BD65-4FF2-AAE2-72E6E1E8FF27}" type="pres">
      <dgm:prSet presAssocID="{7622B9F4-D130-48F6-ADE8-EC802E32A4D8}" presName="bgRect" presStyleLbl="bgShp" presStyleIdx="1" presStyleCnt="2"/>
      <dgm:spPr/>
    </dgm:pt>
    <dgm:pt modelId="{1AA913DD-C4E9-4AF3-80DB-C4C48F4B7710}" type="pres">
      <dgm:prSet presAssocID="{7622B9F4-D130-48F6-ADE8-EC802E32A4D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est tubes"/>
        </a:ext>
      </dgm:extLst>
    </dgm:pt>
    <dgm:pt modelId="{59FA9168-3B28-446D-AC55-71CDCC37F8BE}" type="pres">
      <dgm:prSet presAssocID="{7622B9F4-D130-48F6-ADE8-EC802E32A4D8}" presName="spaceRect" presStyleCnt="0"/>
      <dgm:spPr/>
    </dgm:pt>
    <dgm:pt modelId="{A7DA038F-522A-40C7-965B-E8AE2D8BC79B}" type="pres">
      <dgm:prSet presAssocID="{7622B9F4-D130-48F6-ADE8-EC802E32A4D8}" presName="parTx" presStyleLbl="revTx" presStyleIdx="1" presStyleCnt="2">
        <dgm:presLayoutVars>
          <dgm:chMax val="0"/>
          <dgm:chPref val="0"/>
        </dgm:presLayoutVars>
      </dgm:prSet>
      <dgm:spPr/>
    </dgm:pt>
  </dgm:ptLst>
  <dgm:cxnLst>
    <dgm:cxn modelId="{48E90F07-E5CF-4235-A468-64D17E441BE6}" type="presOf" srcId="{877676BD-3E12-4706-B612-E87ED714A49C}" destId="{98298C5D-9A7D-49AF-9CAD-812EF687452D}" srcOrd="0" destOrd="0" presId="urn:microsoft.com/office/officeart/2018/2/layout/IconVerticalSolidList"/>
    <dgm:cxn modelId="{25FF5D30-A8B9-456F-9CC7-6AB4A2B37FFF}" type="presOf" srcId="{7622B9F4-D130-48F6-ADE8-EC802E32A4D8}" destId="{A7DA038F-522A-40C7-965B-E8AE2D8BC79B}" srcOrd="0" destOrd="0" presId="urn:microsoft.com/office/officeart/2018/2/layout/IconVerticalSolidList"/>
    <dgm:cxn modelId="{A82FD335-83DC-43EB-8741-73D8B7AFAD27}" srcId="{877676BD-3E12-4706-B612-E87ED714A49C}" destId="{9B861D38-6FB0-4856-90B3-23A42F97B5D6}" srcOrd="0" destOrd="0" parTransId="{E4147024-9C17-4B84-8856-5C5749ED82CA}" sibTransId="{4036A51D-FF4F-4DA9-ADF9-10D4FB112124}"/>
    <dgm:cxn modelId="{FB62BA51-5658-4742-B080-B956F2470A14}" srcId="{877676BD-3E12-4706-B612-E87ED714A49C}" destId="{7622B9F4-D130-48F6-ADE8-EC802E32A4D8}" srcOrd="1" destOrd="0" parTransId="{013EAEEF-ECCC-463F-A8CD-F8A646C0FC52}" sibTransId="{3A37774D-2E49-4C35-A0E8-20EE76F545A1}"/>
    <dgm:cxn modelId="{2E6A1B5A-C42D-4C78-8B9E-240227DE75DE}" type="presOf" srcId="{9B861D38-6FB0-4856-90B3-23A42F97B5D6}" destId="{6479E9BD-5994-45CF-98C3-2E31E12C64C5}" srcOrd="0" destOrd="0" presId="urn:microsoft.com/office/officeart/2018/2/layout/IconVerticalSolidList"/>
    <dgm:cxn modelId="{CA319DEE-A78D-4091-BBBB-72873E853A7B}" type="presParOf" srcId="{98298C5D-9A7D-49AF-9CAD-812EF687452D}" destId="{76B75E24-577A-4A10-9527-04D88A594EA0}" srcOrd="0" destOrd="0" presId="urn:microsoft.com/office/officeart/2018/2/layout/IconVerticalSolidList"/>
    <dgm:cxn modelId="{7223272A-9998-4B88-8E7B-40A88592566D}" type="presParOf" srcId="{76B75E24-577A-4A10-9527-04D88A594EA0}" destId="{42325AC2-16B3-4225-85D3-7B01B59574F8}" srcOrd="0" destOrd="0" presId="urn:microsoft.com/office/officeart/2018/2/layout/IconVerticalSolidList"/>
    <dgm:cxn modelId="{22D4F445-A292-4A8E-ADB6-C74F3B6256E6}" type="presParOf" srcId="{76B75E24-577A-4A10-9527-04D88A594EA0}" destId="{3AD46710-C79D-4789-B6BB-51A46580ABD1}" srcOrd="1" destOrd="0" presId="urn:microsoft.com/office/officeart/2018/2/layout/IconVerticalSolidList"/>
    <dgm:cxn modelId="{B414B8DD-0275-44BF-87BC-C9A7F5E2B80C}" type="presParOf" srcId="{76B75E24-577A-4A10-9527-04D88A594EA0}" destId="{1F9A2BDE-C24C-4C85-B7AC-A635CBD983B1}" srcOrd="2" destOrd="0" presId="urn:microsoft.com/office/officeart/2018/2/layout/IconVerticalSolidList"/>
    <dgm:cxn modelId="{405C949A-095D-42C7-9AD3-7B447281B433}" type="presParOf" srcId="{76B75E24-577A-4A10-9527-04D88A594EA0}" destId="{6479E9BD-5994-45CF-98C3-2E31E12C64C5}" srcOrd="3" destOrd="0" presId="urn:microsoft.com/office/officeart/2018/2/layout/IconVerticalSolidList"/>
    <dgm:cxn modelId="{B21C250A-B3C4-47EE-BCD5-D125876F1877}" type="presParOf" srcId="{98298C5D-9A7D-49AF-9CAD-812EF687452D}" destId="{5A6E8DEA-7C72-4080-A3D6-41EE428C96DF}" srcOrd="1" destOrd="0" presId="urn:microsoft.com/office/officeart/2018/2/layout/IconVerticalSolidList"/>
    <dgm:cxn modelId="{176D5AD7-90A7-4D6B-8DC4-5429CCF7B812}" type="presParOf" srcId="{98298C5D-9A7D-49AF-9CAD-812EF687452D}" destId="{82DAE5BA-E846-4B5F-A6BD-67D30FA47898}" srcOrd="2" destOrd="0" presId="urn:microsoft.com/office/officeart/2018/2/layout/IconVerticalSolidList"/>
    <dgm:cxn modelId="{7DA70B67-E85B-4520-AB06-30CF48A9B3CE}" type="presParOf" srcId="{82DAE5BA-E846-4B5F-A6BD-67D30FA47898}" destId="{13922325-BD65-4FF2-AAE2-72E6E1E8FF27}" srcOrd="0" destOrd="0" presId="urn:microsoft.com/office/officeart/2018/2/layout/IconVerticalSolidList"/>
    <dgm:cxn modelId="{7F8C08E7-4A74-40A6-A80D-5CB1F5CA92D9}" type="presParOf" srcId="{82DAE5BA-E846-4B5F-A6BD-67D30FA47898}" destId="{1AA913DD-C4E9-4AF3-80DB-C4C48F4B7710}" srcOrd="1" destOrd="0" presId="urn:microsoft.com/office/officeart/2018/2/layout/IconVerticalSolidList"/>
    <dgm:cxn modelId="{DACC565E-7DE8-4A4B-9124-FAFB12E56E92}" type="presParOf" srcId="{82DAE5BA-E846-4B5F-A6BD-67D30FA47898}" destId="{59FA9168-3B28-446D-AC55-71CDCC37F8BE}" srcOrd="2" destOrd="0" presId="urn:microsoft.com/office/officeart/2018/2/layout/IconVerticalSolidList"/>
    <dgm:cxn modelId="{FC1DA6D2-BDD3-432F-A123-C6910FBED87B}" type="presParOf" srcId="{82DAE5BA-E846-4B5F-A6BD-67D30FA47898}" destId="{A7DA038F-522A-40C7-965B-E8AE2D8BC79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261924-83B2-46F1-AE1B-E56A3BAE85C8}"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737B477F-9860-4C8A-8987-45D8F2194475}">
      <dgm:prSet/>
      <dgm:spPr/>
      <dgm:t>
        <a:bodyPr/>
        <a:lstStyle/>
        <a:p>
          <a:r>
            <a:rPr lang="en-US"/>
            <a:t>The biggest disadvantage when it comes to phenotyping the red cell antigens of a patient before they begin their DARZALEX treatment is that it takes an incredible amount of time.  Since the procedure involves following the insert procedures for each monoclonal antibody reagent, and testing all of them against the patients’ red blood cells, this method could take a blood banker away from other test for a while.  Another big disadvantage is the cost of reagents.  Some of the monoclonal antibody reagents can be up to $1,000 for just one vial.</a:t>
          </a:r>
        </a:p>
      </dgm:t>
    </dgm:pt>
    <dgm:pt modelId="{702C76BC-1F71-4444-90D6-E461AB86D90D}" type="parTrans" cxnId="{C0AD668B-A0EE-4CB6-BEF4-B17B5E340D90}">
      <dgm:prSet/>
      <dgm:spPr/>
      <dgm:t>
        <a:bodyPr/>
        <a:lstStyle/>
        <a:p>
          <a:endParaRPr lang="en-US"/>
        </a:p>
      </dgm:t>
    </dgm:pt>
    <dgm:pt modelId="{C1CC43CC-634B-4D4B-87C1-E378871F14FC}" type="sibTrans" cxnId="{C0AD668B-A0EE-4CB6-BEF4-B17B5E340D90}">
      <dgm:prSet/>
      <dgm:spPr/>
      <dgm:t>
        <a:bodyPr/>
        <a:lstStyle/>
        <a:p>
          <a:endParaRPr lang="en-US"/>
        </a:p>
      </dgm:t>
    </dgm:pt>
    <dgm:pt modelId="{F1A9598D-E56F-470D-9876-B191FFE66A93}">
      <dgm:prSet/>
      <dgm:spPr/>
      <dgm:t>
        <a:bodyPr/>
        <a:lstStyle/>
        <a:p>
          <a:r>
            <a:rPr lang="en-US" dirty="0"/>
            <a:t>The disadvantage of using the DTT method is that it can also denature the Kell (K) antigen.  Although the method is much quicker than phenotyping it alters the donors’ antigens and could lead to a possible transfusion reaction.</a:t>
          </a:r>
        </a:p>
      </dgm:t>
    </dgm:pt>
    <dgm:pt modelId="{9004E872-5573-4F1D-B1F5-AA22F755F469}" type="parTrans" cxnId="{79F1B62E-1770-46AE-927B-960E1A0CEF1B}">
      <dgm:prSet/>
      <dgm:spPr/>
      <dgm:t>
        <a:bodyPr/>
        <a:lstStyle/>
        <a:p>
          <a:endParaRPr lang="en-US"/>
        </a:p>
      </dgm:t>
    </dgm:pt>
    <dgm:pt modelId="{49AB25AE-C48C-4E4B-ABA4-37BA2BC43DC1}" type="sibTrans" cxnId="{79F1B62E-1770-46AE-927B-960E1A0CEF1B}">
      <dgm:prSet/>
      <dgm:spPr/>
      <dgm:t>
        <a:bodyPr/>
        <a:lstStyle/>
        <a:p>
          <a:endParaRPr lang="en-US"/>
        </a:p>
      </dgm:t>
    </dgm:pt>
    <dgm:pt modelId="{AB80D0CA-CFC4-4943-9187-AB3120DF32FD}" type="pres">
      <dgm:prSet presAssocID="{70261924-83B2-46F1-AE1B-E56A3BAE85C8}" presName="Name0" presStyleCnt="0">
        <dgm:presLayoutVars>
          <dgm:dir/>
          <dgm:resizeHandles val="exact"/>
        </dgm:presLayoutVars>
      </dgm:prSet>
      <dgm:spPr/>
    </dgm:pt>
    <dgm:pt modelId="{1C97D700-3587-422B-A9A6-FE8CC193CAD2}" type="pres">
      <dgm:prSet presAssocID="{737B477F-9860-4C8A-8987-45D8F2194475}" presName="node" presStyleLbl="node1" presStyleIdx="0" presStyleCnt="2">
        <dgm:presLayoutVars>
          <dgm:bulletEnabled val="1"/>
        </dgm:presLayoutVars>
      </dgm:prSet>
      <dgm:spPr/>
    </dgm:pt>
    <dgm:pt modelId="{4B4999D3-4E2C-4E4D-9BD1-474ECB280D69}" type="pres">
      <dgm:prSet presAssocID="{C1CC43CC-634B-4D4B-87C1-E378871F14FC}" presName="sibTrans" presStyleLbl="sibTrans2D1" presStyleIdx="0" presStyleCnt="1"/>
      <dgm:spPr/>
    </dgm:pt>
    <dgm:pt modelId="{429CCFD4-E310-44BF-A323-DB8127C18DFF}" type="pres">
      <dgm:prSet presAssocID="{C1CC43CC-634B-4D4B-87C1-E378871F14FC}" presName="connectorText" presStyleLbl="sibTrans2D1" presStyleIdx="0" presStyleCnt="1"/>
      <dgm:spPr/>
    </dgm:pt>
    <dgm:pt modelId="{E064AE62-CB85-497F-AABE-A47C57858B60}" type="pres">
      <dgm:prSet presAssocID="{F1A9598D-E56F-470D-9876-B191FFE66A93}" presName="node" presStyleLbl="node1" presStyleIdx="1" presStyleCnt="2">
        <dgm:presLayoutVars>
          <dgm:bulletEnabled val="1"/>
        </dgm:presLayoutVars>
      </dgm:prSet>
      <dgm:spPr/>
    </dgm:pt>
  </dgm:ptLst>
  <dgm:cxnLst>
    <dgm:cxn modelId="{79F1B62E-1770-46AE-927B-960E1A0CEF1B}" srcId="{70261924-83B2-46F1-AE1B-E56A3BAE85C8}" destId="{F1A9598D-E56F-470D-9876-B191FFE66A93}" srcOrd="1" destOrd="0" parTransId="{9004E872-5573-4F1D-B1F5-AA22F755F469}" sibTransId="{49AB25AE-C48C-4E4B-ABA4-37BA2BC43DC1}"/>
    <dgm:cxn modelId="{71607835-0E99-4BD4-9992-D10276DBAAFF}" type="presOf" srcId="{F1A9598D-E56F-470D-9876-B191FFE66A93}" destId="{E064AE62-CB85-497F-AABE-A47C57858B60}" srcOrd="0" destOrd="0" presId="urn:microsoft.com/office/officeart/2005/8/layout/process1"/>
    <dgm:cxn modelId="{8BF8DB51-D40A-4598-9248-ECB8C6597606}" type="presOf" srcId="{C1CC43CC-634B-4D4B-87C1-E378871F14FC}" destId="{4B4999D3-4E2C-4E4D-9BD1-474ECB280D69}" srcOrd="0" destOrd="0" presId="urn:microsoft.com/office/officeart/2005/8/layout/process1"/>
    <dgm:cxn modelId="{84DCE77E-402E-4BC8-9052-3ADCA53BABB0}" type="presOf" srcId="{70261924-83B2-46F1-AE1B-E56A3BAE85C8}" destId="{AB80D0CA-CFC4-4943-9187-AB3120DF32FD}" srcOrd="0" destOrd="0" presId="urn:microsoft.com/office/officeart/2005/8/layout/process1"/>
    <dgm:cxn modelId="{C0AD668B-A0EE-4CB6-BEF4-B17B5E340D90}" srcId="{70261924-83B2-46F1-AE1B-E56A3BAE85C8}" destId="{737B477F-9860-4C8A-8987-45D8F2194475}" srcOrd="0" destOrd="0" parTransId="{702C76BC-1F71-4444-90D6-E461AB86D90D}" sibTransId="{C1CC43CC-634B-4D4B-87C1-E378871F14FC}"/>
    <dgm:cxn modelId="{4BB582A5-377D-4139-B18D-294F789242A4}" type="presOf" srcId="{C1CC43CC-634B-4D4B-87C1-E378871F14FC}" destId="{429CCFD4-E310-44BF-A323-DB8127C18DFF}" srcOrd="1" destOrd="0" presId="urn:microsoft.com/office/officeart/2005/8/layout/process1"/>
    <dgm:cxn modelId="{6D8F04B4-C2B7-406F-B7C8-72193AD66720}" type="presOf" srcId="{737B477F-9860-4C8A-8987-45D8F2194475}" destId="{1C97D700-3587-422B-A9A6-FE8CC193CAD2}" srcOrd="0" destOrd="0" presId="urn:microsoft.com/office/officeart/2005/8/layout/process1"/>
    <dgm:cxn modelId="{D9A42CC0-6664-4E81-BACC-101C9640FBD8}" type="presParOf" srcId="{AB80D0CA-CFC4-4943-9187-AB3120DF32FD}" destId="{1C97D700-3587-422B-A9A6-FE8CC193CAD2}" srcOrd="0" destOrd="0" presId="urn:microsoft.com/office/officeart/2005/8/layout/process1"/>
    <dgm:cxn modelId="{020E8E97-5354-4FAC-B19C-F72D21666EFE}" type="presParOf" srcId="{AB80D0CA-CFC4-4943-9187-AB3120DF32FD}" destId="{4B4999D3-4E2C-4E4D-9BD1-474ECB280D69}" srcOrd="1" destOrd="0" presId="urn:microsoft.com/office/officeart/2005/8/layout/process1"/>
    <dgm:cxn modelId="{AA74B9C7-3E0B-46EF-B241-9B4901E4A3F8}" type="presParOf" srcId="{4B4999D3-4E2C-4E4D-9BD1-474ECB280D69}" destId="{429CCFD4-E310-44BF-A323-DB8127C18DFF}" srcOrd="0" destOrd="0" presId="urn:microsoft.com/office/officeart/2005/8/layout/process1"/>
    <dgm:cxn modelId="{DA79FD8E-D3CF-4DE3-9E1E-BA886F8C7E02}" type="presParOf" srcId="{AB80D0CA-CFC4-4943-9187-AB3120DF32FD}" destId="{E064AE62-CB85-497F-AABE-A47C57858B60}"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B2393-2D7C-47B5-AE17-562000A8EC4C}">
      <dsp:nvSpPr>
        <dsp:cNvPr id="0" name=""/>
        <dsp:cNvSpPr/>
      </dsp:nvSpPr>
      <dsp:spPr>
        <a:xfrm>
          <a:off x="6409" y="124393"/>
          <a:ext cx="1458532" cy="145853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1E3645-9ED5-4391-A37D-DCF744F51104}">
      <dsp:nvSpPr>
        <dsp:cNvPr id="0" name=""/>
        <dsp:cNvSpPr/>
      </dsp:nvSpPr>
      <dsp:spPr>
        <a:xfrm>
          <a:off x="312701" y="430685"/>
          <a:ext cx="845948" cy="845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76CD927-ABBA-4533-B995-4ACDE69392AD}">
      <dsp:nvSpPr>
        <dsp:cNvPr id="0" name=""/>
        <dsp:cNvSpPr/>
      </dsp:nvSpPr>
      <dsp:spPr>
        <a:xfrm>
          <a:off x="1777484" y="124393"/>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Darzalex is a brand name for the drug Daratumumab.</a:t>
          </a:r>
        </a:p>
      </dsp:txBody>
      <dsp:txXfrm>
        <a:off x="1777484" y="124393"/>
        <a:ext cx="3437969" cy="1458532"/>
      </dsp:txXfrm>
    </dsp:sp>
    <dsp:sp modelId="{FE3A7511-C7FD-44EC-AB34-9F357A74C4E2}">
      <dsp:nvSpPr>
        <dsp:cNvPr id="0" name=""/>
        <dsp:cNvSpPr/>
      </dsp:nvSpPr>
      <dsp:spPr>
        <a:xfrm>
          <a:off x="5814495" y="124393"/>
          <a:ext cx="1458532" cy="145853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8B828F-6DCD-49B5-918E-BF83243620A9}">
      <dsp:nvSpPr>
        <dsp:cNvPr id="0" name=""/>
        <dsp:cNvSpPr/>
      </dsp:nvSpPr>
      <dsp:spPr>
        <a:xfrm>
          <a:off x="6120786" y="430685"/>
          <a:ext cx="845948" cy="845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1116589-FFCC-47C9-9E22-82ED9C9F0C1F}">
      <dsp:nvSpPr>
        <dsp:cNvPr id="0" name=""/>
        <dsp:cNvSpPr/>
      </dsp:nvSpPr>
      <dsp:spPr>
        <a:xfrm>
          <a:off x="7585570" y="124393"/>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Darzalex is prescribed as an anti-cancer drug that is given intravenously through injection and is most commonly given to patients diagnosed with multiple myeloma.</a:t>
          </a:r>
        </a:p>
      </dsp:txBody>
      <dsp:txXfrm>
        <a:off x="7585570" y="124393"/>
        <a:ext cx="3437969" cy="1458532"/>
      </dsp:txXfrm>
    </dsp:sp>
    <dsp:sp modelId="{40694A0B-A26A-4964-87FD-1EAC3D67FE84}">
      <dsp:nvSpPr>
        <dsp:cNvPr id="0" name=""/>
        <dsp:cNvSpPr/>
      </dsp:nvSpPr>
      <dsp:spPr>
        <a:xfrm>
          <a:off x="6409" y="2231354"/>
          <a:ext cx="1458532" cy="145853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4E62D-BFF9-4AAB-AC52-B43216EC050E}">
      <dsp:nvSpPr>
        <dsp:cNvPr id="0" name=""/>
        <dsp:cNvSpPr/>
      </dsp:nvSpPr>
      <dsp:spPr>
        <a:xfrm>
          <a:off x="312701" y="2537646"/>
          <a:ext cx="845948" cy="845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C7A694E-286F-4D8E-8789-1D498877F59F}">
      <dsp:nvSpPr>
        <dsp:cNvPr id="0" name=""/>
        <dsp:cNvSpPr/>
      </dsp:nvSpPr>
      <dsp:spPr>
        <a:xfrm>
          <a:off x="1777484" y="2231354"/>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Darzalex received official FDA approval as a monotherapy for patients with multiple myeloma, who have already received other types treatments previously, in November of 2015.</a:t>
          </a:r>
        </a:p>
      </dsp:txBody>
      <dsp:txXfrm>
        <a:off x="1777484" y="2231354"/>
        <a:ext cx="3437969" cy="1458532"/>
      </dsp:txXfrm>
    </dsp:sp>
    <dsp:sp modelId="{FF59FE2D-F885-4610-BFF4-0D44F93E21EE}">
      <dsp:nvSpPr>
        <dsp:cNvPr id="0" name=""/>
        <dsp:cNvSpPr/>
      </dsp:nvSpPr>
      <dsp:spPr>
        <a:xfrm>
          <a:off x="5814495" y="2231354"/>
          <a:ext cx="1458532" cy="145853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A8DC81-4072-4D31-B5F7-926D60FA527C}">
      <dsp:nvSpPr>
        <dsp:cNvPr id="0" name=""/>
        <dsp:cNvSpPr/>
      </dsp:nvSpPr>
      <dsp:spPr>
        <a:xfrm>
          <a:off x="6120786" y="2537646"/>
          <a:ext cx="845948" cy="8459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11B8868-A1F6-4C16-AB24-AE86F211EC46}">
      <dsp:nvSpPr>
        <dsp:cNvPr id="0" name=""/>
        <dsp:cNvSpPr/>
      </dsp:nvSpPr>
      <dsp:spPr>
        <a:xfrm>
          <a:off x="7585570" y="2231354"/>
          <a:ext cx="3437969" cy="145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Darzalex is not a type of chemotherapy, it is typically given after the use of chemotherapy is used to treat the patient.</a:t>
          </a:r>
        </a:p>
      </dsp:txBody>
      <dsp:txXfrm>
        <a:off x="7585570" y="2231354"/>
        <a:ext cx="3437969" cy="1458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D52D7-D3B1-4A2E-A21D-D5C4C827139B}">
      <dsp:nvSpPr>
        <dsp:cNvPr id="0" name=""/>
        <dsp:cNvSpPr/>
      </dsp:nvSpPr>
      <dsp:spPr>
        <a:xfrm>
          <a:off x="0" y="3544812"/>
          <a:ext cx="7012370" cy="1163486"/>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Other blood banks and donation centers use various testing procedures to mitigate the affects of DARZALEX on the IAT run on the patients' sample after they have received the treatment.</a:t>
          </a:r>
        </a:p>
      </dsp:txBody>
      <dsp:txXfrm>
        <a:off x="0" y="3544812"/>
        <a:ext cx="7012370" cy="1163486"/>
      </dsp:txXfrm>
    </dsp:sp>
    <dsp:sp modelId="{61305640-ADD7-4B35-92FF-5569793BE59D}">
      <dsp:nvSpPr>
        <dsp:cNvPr id="0" name=""/>
        <dsp:cNvSpPr/>
      </dsp:nvSpPr>
      <dsp:spPr>
        <a:xfrm rot="10800000">
          <a:off x="0" y="1772822"/>
          <a:ext cx="7012370" cy="1789442"/>
        </a:xfrm>
        <a:prstGeom prst="upArrowCallout">
          <a:avLst/>
        </a:prstGeom>
        <a:solidFill>
          <a:schemeClr val="accent2">
            <a:hueOff val="992246"/>
            <a:satOff val="-27297"/>
            <a:lumOff val="588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Some blood banks (i.e.. St. Vincent Healthcare Blood Bank) have implemented policies with their cancer treatment centers that initiated blood compatibility testing before the patient has received their dosage of DARZALEX.</a:t>
          </a:r>
        </a:p>
      </dsp:txBody>
      <dsp:txXfrm rot="10800000">
        <a:off x="0" y="1772822"/>
        <a:ext cx="7012370" cy="1162726"/>
      </dsp:txXfrm>
    </dsp:sp>
    <dsp:sp modelId="{F664E712-F6A2-447D-BDE2-7539E41A0E8A}">
      <dsp:nvSpPr>
        <dsp:cNvPr id="0" name=""/>
        <dsp:cNvSpPr/>
      </dsp:nvSpPr>
      <dsp:spPr>
        <a:xfrm rot="10800000">
          <a:off x="0" y="832"/>
          <a:ext cx="7012370" cy="1789442"/>
        </a:xfrm>
        <a:prstGeom prst="upArrowCallout">
          <a:avLst/>
        </a:prstGeom>
        <a:solidFill>
          <a:schemeClr val="accent2">
            <a:hueOff val="1984493"/>
            <a:satOff val="-54594"/>
            <a:lumOff val="117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Numerous laboratory blood banks and blood donation centers have had to find ways to work around the affects of DARZALEX.  </a:t>
          </a:r>
        </a:p>
      </dsp:txBody>
      <dsp:txXfrm rot="10800000">
        <a:off x="0" y="832"/>
        <a:ext cx="7012370" cy="11627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25AC2-16B3-4225-85D3-7B01B59574F8}">
      <dsp:nvSpPr>
        <dsp:cNvPr id="0" name=""/>
        <dsp:cNvSpPr/>
      </dsp:nvSpPr>
      <dsp:spPr>
        <a:xfrm>
          <a:off x="0" y="544493"/>
          <a:ext cx="7012370" cy="16334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D46710-C79D-4789-B6BB-51A46580ABD1}">
      <dsp:nvSpPr>
        <dsp:cNvPr id="0" name=""/>
        <dsp:cNvSpPr/>
      </dsp:nvSpPr>
      <dsp:spPr>
        <a:xfrm>
          <a:off x="494127" y="912026"/>
          <a:ext cx="898413" cy="89841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79E9BD-5994-45CF-98C3-2E31E12C64C5}">
      <dsp:nvSpPr>
        <dsp:cNvPr id="0" name=""/>
        <dsp:cNvSpPr/>
      </dsp:nvSpPr>
      <dsp:spPr>
        <a:xfrm>
          <a:off x="1886669" y="544493"/>
          <a:ext cx="5125700" cy="1633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877" tIns="172877" rIns="172877" bIns="172877" numCol="1" spcCol="1270" anchor="ctr" anchorCtr="0">
          <a:noAutofit/>
        </a:bodyPr>
        <a:lstStyle/>
        <a:p>
          <a:pPr marL="0" lvl="0" indent="0" algn="l" defTabSz="622300">
            <a:lnSpc>
              <a:spcPct val="90000"/>
            </a:lnSpc>
            <a:spcBef>
              <a:spcPct val="0"/>
            </a:spcBef>
            <a:spcAft>
              <a:spcPct val="35000"/>
            </a:spcAft>
            <a:buNone/>
          </a:pPr>
          <a:r>
            <a:rPr lang="en-US" sz="1400" kern="1200"/>
            <a:t>When a patients’ red blood cells are antigenically phenotyped prior to their infusion of DARZALEX, the blood bank now can order blood units that phenotypically match the patients red cells.  This will ensure that the patient is receiving blood products that are safe to transfuse.</a:t>
          </a:r>
        </a:p>
      </dsp:txBody>
      <dsp:txXfrm>
        <a:off x="1886669" y="544493"/>
        <a:ext cx="5125700" cy="1633479"/>
      </dsp:txXfrm>
    </dsp:sp>
    <dsp:sp modelId="{13922325-BD65-4FF2-AAE2-72E6E1E8FF27}">
      <dsp:nvSpPr>
        <dsp:cNvPr id="0" name=""/>
        <dsp:cNvSpPr/>
      </dsp:nvSpPr>
      <dsp:spPr>
        <a:xfrm>
          <a:off x="0" y="2531157"/>
          <a:ext cx="7012370" cy="16334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A913DD-C4E9-4AF3-80DB-C4C48F4B7710}">
      <dsp:nvSpPr>
        <dsp:cNvPr id="0" name=""/>
        <dsp:cNvSpPr/>
      </dsp:nvSpPr>
      <dsp:spPr>
        <a:xfrm>
          <a:off x="494127" y="2898690"/>
          <a:ext cx="898413" cy="8984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DA038F-522A-40C7-965B-E8AE2D8BC79B}">
      <dsp:nvSpPr>
        <dsp:cNvPr id="0" name=""/>
        <dsp:cNvSpPr/>
      </dsp:nvSpPr>
      <dsp:spPr>
        <a:xfrm>
          <a:off x="1886669" y="2531157"/>
          <a:ext cx="5125700" cy="1633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877" tIns="172877" rIns="172877" bIns="172877" numCol="1" spcCol="1270" anchor="ctr" anchorCtr="0">
          <a:noAutofit/>
        </a:bodyPr>
        <a:lstStyle/>
        <a:p>
          <a:pPr marL="0" lvl="0" indent="0" algn="l" defTabSz="622300">
            <a:lnSpc>
              <a:spcPct val="90000"/>
            </a:lnSpc>
            <a:spcBef>
              <a:spcPct val="0"/>
            </a:spcBef>
            <a:spcAft>
              <a:spcPct val="35000"/>
            </a:spcAft>
            <a:buNone/>
          </a:pPr>
          <a:r>
            <a:rPr lang="en-US" sz="1400" kern="1200"/>
            <a:t>DTT treatment of a patients red blood cells works to mitigate the effects of DARZALEX by denaturing the CD38 protein on the surface of the cells.  Once the CD38 protein has been removed the monoclonal antibodies of DARZALEX have nothing to bind to, so when the patients’ plasma is added the only reaction that should occur is one between an antigen on the donors’ red cells and antibodies in the patients’ plasma.</a:t>
          </a:r>
        </a:p>
      </dsp:txBody>
      <dsp:txXfrm>
        <a:off x="1886669" y="2531157"/>
        <a:ext cx="5125700" cy="16334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7D700-3587-422B-A9A6-FE8CC193CAD2}">
      <dsp:nvSpPr>
        <dsp:cNvPr id="0" name=""/>
        <dsp:cNvSpPr/>
      </dsp:nvSpPr>
      <dsp:spPr>
        <a:xfrm>
          <a:off x="1369" y="328344"/>
          <a:ext cx="2920679" cy="4052442"/>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biggest disadvantage when it comes to phenotyping the red cell antigens of a patient before they begin their DARZALEX treatment is that it takes an incredible amount of time.  Since the procedure involves following the insert procedures for each monoclonal antibody reagent, and testing all of them against the patients’ red blood cells, this method could take a blood banker away from other test for a while.  Another big disadvantage is the cost of reagents.  Some of the monoclonal antibody reagents can be up to $1,000 for just one vial.</a:t>
          </a:r>
        </a:p>
      </dsp:txBody>
      <dsp:txXfrm>
        <a:off x="86913" y="413888"/>
        <a:ext cx="2749591" cy="3881354"/>
      </dsp:txXfrm>
    </dsp:sp>
    <dsp:sp modelId="{4B4999D3-4E2C-4E4D-9BD1-474ECB280D69}">
      <dsp:nvSpPr>
        <dsp:cNvPr id="0" name=""/>
        <dsp:cNvSpPr/>
      </dsp:nvSpPr>
      <dsp:spPr>
        <a:xfrm>
          <a:off x="3214117" y="1992401"/>
          <a:ext cx="619184" cy="72432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214117" y="2137267"/>
        <a:ext cx="433429" cy="434596"/>
      </dsp:txXfrm>
    </dsp:sp>
    <dsp:sp modelId="{E064AE62-CB85-497F-AABE-A47C57858B60}">
      <dsp:nvSpPr>
        <dsp:cNvPr id="0" name=""/>
        <dsp:cNvSpPr/>
      </dsp:nvSpPr>
      <dsp:spPr>
        <a:xfrm>
          <a:off x="4090320" y="328344"/>
          <a:ext cx="2920679" cy="4052442"/>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The disadvantage of using the DTT method is that it can also denature the Kell (K) antigen.  Although the method is much quicker than phenotyping it alters the donors’ antigens and could lead to a possible transfusion reaction.</a:t>
          </a:r>
        </a:p>
      </dsp:txBody>
      <dsp:txXfrm>
        <a:off x="4175864" y="413888"/>
        <a:ext cx="2749591" cy="3881354"/>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4/14/2020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58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4/14/2020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90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4/14/2020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122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755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6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059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4/14/2020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2098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4/14/2020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0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4/14/2020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0824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42D4960A-896E-4F6B-BF65-B4662AC9D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pic>
        <p:nvPicPr>
          <p:cNvPr id="5" name="Picture 4" descr="A picture containing animal, flower&#10;&#10;Description automatically generated">
            <a:extLst>
              <a:ext uri="{FF2B5EF4-FFF2-40B4-BE49-F238E27FC236}">
                <a16:creationId xmlns:a16="http://schemas.microsoft.com/office/drawing/2014/main" id="{84866867-D71B-437F-882C-A9C6CDA50259}"/>
              </a:ext>
            </a:extLst>
          </p:cNvPr>
          <p:cNvPicPr>
            <a:picLocks noChangeAspect="1"/>
          </p:cNvPicPr>
          <p:nvPr/>
        </p:nvPicPr>
        <p:blipFill rotWithShape="1">
          <a:blip r:embed="rId2"/>
          <a:srcRect l="3525" r="3" b="3"/>
          <a:stretch/>
        </p:blipFill>
        <p:spPr>
          <a:xfrm>
            <a:off x="453302" y="457200"/>
            <a:ext cx="7588885" cy="5899650"/>
          </a:xfrm>
          <a:prstGeom prst="rect">
            <a:avLst/>
          </a:prstGeom>
        </p:spPr>
      </p:pic>
      <p:sp>
        <p:nvSpPr>
          <p:cNvPr id="58" name="Rectangle 57">
            <a:extLst>
              <a:ext uri="{FF2B5EF4-FFF2-40B4-BE49-F238E27FC236}">
                <a16:creationId xmlns:a16="http://schemas.microsoft.com/office/drawing/2014/main" id="{5684944A-8803-462C-84C5-4576C56A7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8372723" y="850791"/>
            <a:ext cx="3202016" cy="4198288"/>
          </a:xfrm>
        </p:spPr>
        <p:txBody>
          <a:bodyPr anchor="ctr">
            <a:normAutofit/>
          </a:bodyPr>
          <a:lstStyle/>
          <a:p>
            <a:pPr algn="ctr">
              <a:lnSpc>
                <a:spcPct val="90000"/>
              </a:lnSpc>
            </a:pPr>
            <a:r>
              <a:rPr lang="en-US" sz="2300" dirty="0">
                <a:solidFill>
                  <a:srgbClr val="FFFFFF"/>
                </a:solidFill>
              </a:rPr>
              <a:t>The Mechanisms of Darzalex (</a:t>
            </a:r>
            <a:r>
              <a:rPr lang="en-US" sz="2300" dirty="0" err="1">
                <a:solidFill>
                  <a:srgbClr val="FFFFFF"/>
                </a:solidFill>
              </a:rPr>
              <a:t>Dartumumab</a:t>
            </a:r>
            <a:r>
              <a:rPr lang="en-US" sz="2300" dirty="0">
                <a:solidFill>
                  <a:srgbClr val="FFFFFF"/>
                </a:solidFill>
              </a:rPr>
              <a:t>)</a:t>
            </a:r>
            <a:br>
              <a:rPr lang="en-US" sz="2300" dirty="0">
                <a:solidFill>
                  <a:srgbClr val="FFFFFF"/>
                </a:solidFill>
              </a:rPr>
            </a:br>
            <a:br>
              <a:rPr lang="en-US" sz="2300" dirty="0">
                <a:solidFill>
                  <a:srgbClr val="FFFFFF"/>
                </a:solidFill>
              </a:rPr>
            </a:br>
            <a:r>
              <a:rPr lang="en-US" sz="1400" dirty="0">
                <a:solidFill>
                  <a:srgbClr val="FFFFFF"/>
                </a:solidFill>
              </a:rPr>
              <a:t>Understanding how the drug, daratumumab commonly known as darzalex, affects blood bank pre-transfusion testing.</a:t>
            </a:r>
            <a:endParaRPr lang="en-US" sz="2300" dirty="0">
              <a:solidFill>
                <a:srgbClr val="FFFFFF"/>
              </a:solidFill>
            </a:endParaRPr>
          </a:p>
        </p:txBody>
      </p:sp>
      <p:sp>
        <p:nvSpPr>
          <p:cNvPr id="60" name="Rectangle 59">
            <a:extLst>
              <a:ext uri="{FF2B5EF4-FFF2-40B4-BE49-F238E27FC236}">
                <a16:creationId xmlns:a16="http://schemas.microsoft.com/office/drawing/2014/main" id="{E07F3B49-8C20-42F5-831D-59306D05F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8372723" y="5545331"/>
            <a:ext cx="3202016" cy="649222"/>
          </a:xfrm>
          <a:noFill/>
        </p:spPr>
        <p:txBody>
          <a:bodyPr anchor="ctr">
            <a:normAutofit/>
          </a:bodyPr>
          <a:lstStyle/>
          <a:p>
            <a:pPr>
              <a:lnSpc>
                <a:spcPct val="100000"/>
              </a:lnSpc>
            </a:pPr>
            <a:r>
              <a:rPr lang="en-US" sz="1800">
                <a:solidFill>
                  <a:srgbClr val="FFFFFF">
                    <a:alpha val="75000"/>
                  </a:srgbClr>
                </a:solidFill>
              </a:rPr>
              <a:t>Presentation by: Aili baxter</a:t>
            </a:r>
          </a:p>
        </p:txBody>
      </p:sp>
    </p:spTree>
    <p:extLst>
      <p:ext uri="{BB962C8B-B14F-4D97-AF65-F5344CB8AC3E}">
        <p14:creationId xmlns:p14="http://schemas.microsoft.com/office/powerpoint/2010/main" val="2424003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BC5EA3-030B-43F3-B54D-2F802196587B}"/>
              </a:ext>
            </a:extLst>
          </p:cNvPr>
          <p:cNvSpPr>
            <a:spLocks noGrp="1"/>
          </p:cNvSpPr>
          <p:nvPr>
            <p:ph type="title"/>
          </p:nvPr>
        </p:nvSpPr>
        <p:spPr>
          <a:xfrm>
            <a:off x="256081" y="1234261"/>
            <a:ext cx="3348765" cy="2550926"/>
          </a:xfrm>
        </p:spPr>
        <p:txBody>
          <a:bodyPr vert="horz" lIns="91440" tIns="45720" rIns="91440" bIns="45720" rtlCol="0" anchor="ctr">
            <a:normAutofit/>
          </a:bodyPr>
          <a:lstStyle/>
          <a:p>
            <a:r>
              <a:rPr lang="en-US" b="0" kern="1200" cap="all" dirty="0">
                <a:solidFill>
                  <a:schemeClr val="bg1">
                    <a:lumMod val="85000"/>
                    <a:lumOff val="15000"/>
                  </a:schemeClr>
                </a:solidFill>
                <a:latin typeface="+mj-lt"/>
                <a:ea typeface="+mj-ea"/>
                <a:cs typeface="+mj-cs"/>
              </a:rPr>
              <a:t>Conclusions</a:t>
            </a:r>
          </a:p>
        </p:txBody>
      </p:sp>
      <p:sp>
        <p:nvSpPr>
          <p:cNvPr id="24" name="Rectangle 15">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17">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19">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7" name="TextBox 2">
            <a:extLst>
              <a:ext uri="{FF2B5EF4-FFF2-40B4-BE49-F238E27FC236}">
                <a16:creationId xmlns:a16="http://schemas.microsoft.com/office/drawing/2014/main" id="{97EBE454-F0B9-455D-A97E-9E989724FA36}"/>
              </a:ext>
            </a:extLst>
          </p:cNvPr>
          <p:cNvSpPr txBox="1"/>
          <p:nvPr/>
        </p:nvSpPr>
        <p:spPr>
          <a:xfrm>
            <a:off x="4702629" y="1073231"/>
            <a:ext cx="6541841" cy="4711539"/>
          </a:xfrm>
          <a:prstGeom prst="rect">
            <a:avLst/>
          </a:prstGeom>
        </p:spPr>
        <p:txBody>
          <a:bodyPr vert="horz" lIns="91440" tIns="45720" rIns="91440" bIns="45720" rtlCol="0" anchor="ctr">
            <a:normAutofit/>
          </a:bodyPr>
          <a:lstStyle/>
          <a:p>
            <a:pPr marL="285750" indent="-285750"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700">
                <a:solidFill>
                  <a:srgbClr val="FFFFFF"/>
                </a:solidFill>
              </a:rPr>
              <a:t>DARZALEX is a drug treatment that has been shown to help aid in the improvement of multiple myeloma in numerous patients.</a:t>
            </a:r>
          </a:p>
          <a:p>
            <a:pPr marL="285750" indent="-285750"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700">
                <a:solidFill>
                  <a:srgbClr val="FFFFFF"/>
                </a:solidFill>
              </a:rPr>
              <a:t>Although it can be difficult and tricky to navigate, there are methods to mitigate the effects of DARZALEX in patients who require a transfusion.</a:t>
            </a:r>
          </a:p>
          <a:p>
            <a:pPr marL="285750" indent="-285750"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700">
                <a:solidFill>
                  <a:srgbClr val="FFFFFF"/>
                </a:solidFill>
              </a:rPr>
              <a:t>Phenotyping the patients red blood cell antigens prior to them receiving DARZALEX, and then giving them phenotypically matched blood is a tedious method, but it can help ensure a safe transfusion for the patient.</a:t>
            </a:r>
          </a:p>
          <a:p>
            <a:pPr marL="285750" indent="-285750"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700">
                <a:solidFill>
                  <a:srgbClr val="FFFFFF"/>
                </a:solidFill>
              </a:rPr>
              <a:t>DTT treatment of the patient’s red blood cells is a resourceful method that can save the blood bank/donation center time when preparing blood product for a DARZALEX patient, but it also has its disadvantages.</a:t>
            </a:r>
          </a:p>
          <a:p>
            <a:pPr marL="285750" indent="-285750"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700">
                <a:solidFill>
                  <a:srgbClr val="FFFFFF"/>
                </a:solidFill>
              </a:rPr>
              <a:t>As laboratorians and blood bankers it is our responsibility to the safety of the patient to do everything on our part to ensure that they receive to correct blood products, no matter the extra time it may take us.</a:t>
            </a:r>
          </a:p>
        </p:txBody>
      </p:sp>
      <p:pic>
        <p:nvPicPr>
          <p:cNvPr id="6" name="Picture 5" descr="A picture containing food, bottle, lotion&#10;&#10;Description automatically generated">
            <a:extLst>
              <a:ext uri="{FF2B5EF4-FFF2-40B4-BE49-F238E27FC236}">
                <a16:creationId xmlns:a16="http://schemas.microsoft.com/office/drawing/2014/main" id="{F2B6F289-F33D-4C6A-947B-4AD1E5CFC9EE}"/>
              </a:ext>
            </a:extLst>
          </p:cNvPr>
          <p:cNvPicPr>
            <a:picLocks noChangeAspect="1"/>
          </p:cNvPicPr>
          <p:nvPr/>
        </p:nvPicPr>
        <p:blipFill>
          <a:blip r:embed="rId2"/>
          <a:stretch>
            <a:fillRect/>
          </a:stretch>
        </p:blipFill>
        <p:spPr>
          <a:xfrm>
            <a:off x="125189" y="3262173"/>
            <a:ext cx="3893773" cy="2191638"/>
          </a:xfrm>
          <a:prstGeom prst="rect">
            <a:avLst/>
          </a:prstGeom>
        </p:spPr>
      </p:pic>
    </p:spTree>
    <p:extLst>
      <p:ext uri="{BB962C8B-B14F-4D97-AF65-F5344CB8AC3E}">
        <p14:creationId xmlns:p14="http://schemas.microsoft.com/office/powerpoint/2010/main" val="141034825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B44CB-6D84-4042-922D-7CFAA8EFD806}"/>
              </a:ext>
            </a:extLst>
          </p:cNvPr>
          <p:cNvSpPr>
            <a:spLocks noGrp="1"/>
          </p:cNvSpPr>
          <p:nvPr>
            <p:ph type="title"/>
          </p:nvPr>
        </p:nvSpPr>
        <p:spPr/>
        <p:txBody>
          <a:bodyPr/>
          <a:lstStyle/>
          <a:p>
            <a:r>
              <a:rPr lang="en-US" dirty="0"/>
              <a:t>References </a:t>
            </a:r>
          </a:p>
        </p:txBody>
      </p:sp>
      <p:sp>
        <p:nvSpPr>
          <p:cNvPr id="3" name="TextBox 2">
            <a:extLst>
              <a:ext uri="{FF2B5EF4-FFF2-40B4-BE49-F238E27FC236}">
                <a16:creationId xmlns:a16="http://schemas.microsoft.com/office/drawing/2014/main" id="{25B80DD3-ADBB-44F7-B0A4-9B3F4EAA1AD0}"/>
              </a:ext>
            </a:extLst>
          </p:cNvPr>
          <p:cNvSpPr txBox="1"/>
          <p:nvPr/>
        </p:nvSpPr>
        <p:spPr>
          <a:xfrm>
            <a:off x="671208" y="1727718"/>
            <a:ext cx="11099259" cy="3970318"/>
          </a:xfrm>
          <a:prstGeom prst="rect">
            <a:avLst/>
          </a:prstGeom>
          <a:noFill/>
        </p:spPr>
        <p:txBody>
          <a:bodyPr wrap="square" rtlCol="0">
            <a:spAutoFit/>
          </a:bodyPr>
          <a:lstStyle/>
          <a:p>
            <a:r>
              <a:rPr lang="en-US" dirty="0"/>
              <a:t>Barrientos-Soto, M., </a:t>
            </a:r>
            <a:r>
              <a:rPr lang="en-US" dirty="0" err="1"/>
              <a:t>Castañeda</a:t>
            </a:r>
            <a:r>
              <a:rPr lang="en-US" dirty="0"/>
              <a:t>-García, M., Herrera-García, A., Padilla-López, S., Dimas-</a:t>
            </a:r>
            <a:r>
              <a:rPr lang="en-US" dirty="0" err="1"/>
              <a:t>Adame</a:t>
            </a:r>
            <a:r>
              <a:rPr lang="en-US" dirty="0"/>
              <a:t>, M., &amp; Cazares-</a:t>
            </a:r>
            <a:r>
              <a:rPr lang="en-US" dirty="0" err="1"/>
              <a:t>Tamez</a:t>
            </a:r>
            <a:r>
              <a:rPr lang="en-US" dirty="0"/>
              <a:t>, R. (2017). The use of DTT in the resolution of the interferences generated by daratumumab in the blood bank. </a:t>
            </a:r>
            <a:r>
              <a:rPr lang="en-US" i="1" dirty="0" err="1"/>
              <a:t>Medicina</a:t>
            </a:r>
            <a:r>
              <a:rPr lang="en-US" i="1" dirty="0"/>
              <a:t> </a:t>
            </a:r>
            <a:r>
              <a:rPr lang="en-US" i="1" dirty="0" err="1"/>
              <a:t>Universitaria</a:t>
            </a:r>
            <a:r>
              <a:rPr lang="en-US" dirty="0"/>
              <a:t>, </a:t>
            </a:r>
            <a:r>
              <a:rPr lang="en-US" i="1" dirty="0"/>
              <a:t>19</a:t>
            </a:r>
            <a:r>
              <a:rPr lang="en-US" dirty="0"/>
              <a:t>(76), 127–130. </a:t>
            </a:r>
            <a:r>
              <a:rPr lang="en-US" dirty="0" err="1"/>
              <a:t>doi</a:t>
            </a:r>
            <a:r>
              <a:rPr lang="en-US" dirty="0"/>
              <a:t>: 10.1016/j.rmu.2017.07.006</a:t>
            </a:r>
          </a:p>
          <a:p>
            <a:endParaRPr lang="en-US" dirty="0"/>
          </a:p>
          <a:p>
            <a:r>
              <a:rPr lang="en-US" dirty="0"/>
              <a:t>DARZALEX® (daratumumab) Mechanisms of Action. (2019, November 20). Retrieved from https://www.darzalexhcp.com/mechanisms-of-action</a:t>
            </a:r>
          </a:p>
          <a:p>
            <a:endParaRPr lang="en-US" dirty="0"/>
          </a:p>
          <a:p>
            <a:r>
              <a:rPr lang="en-US" dirty="0" err="1"/>
              <a:t>Dizon</a:t>
            </a:r>
            <a:r>
              <a:rPr lang="en-US" dirty="0"/>
              <a:t>, M. F. (2016). The Challenges of Daratumumab in Transfusion Medicine. </a:t>
            </a:r>
            <a:r>
              <a:rPr lang="en-US" i="1" dirty="0"/>
              <a:t>Laboratory Medicine</a:t>
            </a:r>
            <a:r>
              <a:rPr lang="en-US" dirty="0"/>
              <a:t>, </a:t>
            </a:r>
            <a:r>
              <a:rPr lang="en-US" i="1" dirty="0"/>
              <a:t>48</a:t>
            </a:r>
            <a:r>
              <a:rPr lang="en-US" dirty="0"/>
              <a:t>(1), 6–9. </a:t>
            </a:r>
            <a:r>
              <a:rPr lang="en-US" dirty="0" err="1"/>
              <a:t>doi</a:t>
            </a:r>
            <a:r>
              <a:rPr lang="en-US" dirty="0"/>
              <a:t>: 10.1093/</a:t>
            </a:r>
            <a:r>
              <a:rPr lang="en-US" dirty="0" err="1"/>
              <a:t>labmed</a:t>
            </a:r>
            <a:r>
              <a:rPr lang="en-US" dirty="0"/>
              <a:t>/lmw055</a:t>
            </a:r>
          </a:p>
          <a:p>
            <a:endParaRPr lang="en-US" dirty="0"/>
          </a:p>
          <a:p>
            <a:r>
              <a:rPr lang="en-US" dirty="0" err="1"/>
              <a:t>Sapatnekar</a:t>
            </a:r>
            <a:r>
              <a:rPr lang="en-US" dirty="0"/>
              <a:t>, S., &amp; Figueroa, P. I. (2014). How do we use molecular red blood cell antigen typing to supplement pretransfusion testing? </a:t>
            </a:r>
            <a:r>
              <a:rPr lang="en-US" i="1" dirty="0"/>
              <a:t>Transfusion</a:t>
            </a:r>
            <a:r>
              <a:rPr lang="en-US" dirty="0"/>
              <a:t>, </a:t>
            </a:r>
            <a:r>
              <a:rPr lang="en-US" i="1" dirty="0"/>
              <a:t>54</a:t>
            </a:r>
            <a:r>
              <a:rPr lang="en-US" dirty="0"/>
              <a:t>(6), 1452–1458. </a:t>
            </a:r>
            <a:r>
              <a:rPr lang="en-US" dirty="0" err="1"/>
              <a:t>doi</a:t>
            </a:r>
            <a:r>
              <a:rPr lang="en-US" dirty="0"/>
              <a:t>: 10.1111/trf.12623</a:t>
            </a:r>
          </a:p>
          <a:p>
            <a:endParaRPr lang="en-US" dirty="0"/>
          </a:p>
          <a:p>
            <a:endParaRPr lang="en-US" dirty="0"/>
          </a:p>
        </p:txBody>
      </p:sp>
    </p:spTree>
    <p:extLst>
      <p:ext uri="{BB962C8B-B14F-4D97-AF65-F5344CB8AC3E}">
        <p14:creationId xmlns:p14="http://schemas.microsoft.com/office/powerpoint/2010/main" val="110640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88C97474-5879-4DB5-B4F3-F0357104B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D2AF00E-D433-4047-863F-BCB69CEC3C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90FE6A4-4E9D-4CB5-940A-B71B69063ABE}"/>
              </a:ext>
            </a:extLst>
          </p:cNvPr>
          <p:cNvSpPr>
            <a:spLocks noGrp="1"/>
          </p:cNvSpPr>
          <p:nvPr>
            <p:ph type="title"/>
          </p:nvPr>
        </p:nvSpPr>
        <p:spPr>
          <a:xfrm>
            <a:off x="4602822" y="938022"/>
            <a:ext cx="6658013" cy="1188720"/>
          </a:xfrm>
        </p:spPr>
        <p:txBody>
          <a:bodyPr vert="horz" lIns="91440" tIns="45720" rIns="91440" bIns="45720" rtlCol="0" anchor="b">
            <a:normAutofit/>
          </a:bodyPr>
          <a:lstStyle/>
          <a:p>
            <a:r>
              <a:rPr lang="en-US">
                <a:solidFill>
                  <a:srgbClr val="FFFFFF"/>
                </a:solidFill>
              </a:rPr>
              <a:t>Objectives</a:t>
            </a:r>
          </a:p>
        </p:txBody>
      </p:sp>
      <p:sp>
        <p:nvSpPr>
          <p:cNvPr id="21" name="Rectangle 20">
            <a:extLst>
              <a:ext uri="{FF2B5EF4-FFF2-40B4-BE49-F238E27FC236}">
                <a16:creationId xmlns:a16="http://schemas.microsoft.com/office/drawing/2014/main" id="{0997DBEA-6DFC-457A-9850-E53505354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9446CF5-953A-4916-BFF4-F5558E5C2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477B945C-B433-4DFF-9A67-A5C9257E4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8" name="Graphic 7" descr="IV">
            <a:extLst>
              <a:ext uri="{FF2B5EF4-FFF2-40B4-BE49-F238E27FC236}">
                <a16:creationId xmlns:a16="http://schemas.microsoft.com/office/drawing/2014/main" id="{299E2B8A-CCB2-4129-B035-00F32F7F30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4700" y="2049354"/>
            <a:ext cx="3053422" cy="3053422"/>
          </a:xfrm>
          <a:prstGeom prst="rect">
            <a:avLst/>
          </a:prstGeom>
        </p:spPr>
      </p:pic>
      <p:sp>
        <p:nvSpPr>
          <p:cNvPr id="4" name="TextBox 3">
            <a:extLst>
              <a:ext uri="{FF2B5EF4-FFF2-40B4-BE49-F238E27FC236}">
                <a16:creationId xmlns:a16="http://schemas.microsoft.com/office/drawing/2014/main" id="{45BEAF06-2F44-41C7-9E24-5E2F5F99BA1F}"/>
              </a:ext>
            </a:extLst>
          </p:cNvPr>
          <p:cNvSpPr txBox="1"/>
          <p:nvPr/>
        </p:nvSpPr>
        <p:spPr>
          <a:xfrm>
            <a:off x="4602822" y="2340864"/>
            <a:ext cx="6658013" cy="3793237"/>
          </a:xfrm>
          <a:prstGeom prst="rect">
            <a:avLst/>
          </a:prstGeom>
        </p:spPr>
        <p:txBody>
          <a:bodyPr vert="horz" lIns="91440" tIns="45720" rIns="91440" bIns="45720" rtlCol="0" anchor="ctr">
            <a:normAutofit/>
          </a:bodyPr>
          <a:lstStyle/>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Understand what DARZALEX (daratumumab) is, and what it is used for.</a:t>
            </a:r>
          </a:p>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Discuss and understand the drug mechanisms of DARZALEX and how it helps the recipient of the drug.</a:t>
            </a:r>
          </a:p>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Discuss and understand the how blood compatibility testing is affected by DARZALEX.</a:t>
            </a:r>
          </a:p>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Discuss different laboratory available options to mitigate DARZALEX interference with blood compatibility testing in the blood bank.</a:t>
            </a:r>
          </a:p>
          <a:p>
            <a:pPr marL="285750" indent="-285750" defTabSz="457200">
              <a:spcBef>
                <a:spcPct val="20000"/>
              </a:spcBef>
              <a:spcAft>
                <a:spcPts val="600"/>
              </a:spcAft>
              <a:buClr>
                <a:schemeClr val="accent1"/>
              </a:buClr>
              <a:buSzPct val="92000"/>
              <a:buFont typeface="Wingdings 2" panose="05020102010507070707" pitchFamily="18" charset="2"/>
              <a:buChar char=""/>
            </a:pPr>
            <a:endParaRPr lang="en-US" dirty="0">
              <a:solidFill>
                <a:srgbClr val="FFFFFF"/>
              </a:solidFill>
            </a:endParaRPr>
          </a:p>
        </p:txBody>
      </p:sp>
    </p:spTree>
    <p:extLst>
      <p:ext uri="{BB962C8B-B14F-4D97-AF65-F5344CB8AC3E}">
        <p14:creationId xmlns:p14="http://schemas.microsoft.com/office/powerpoint/2010/main" val="140300862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2">
            <a:extLst>
              <a:ext uri="{FF2B5EF4-FFF2-40B4-BE49-F238E27FC236}">
                <a16:creationId xmlns:a16="http://schemas.microsoft.com/office/drawing/2014/main" id="{B448728E-2EDF-4F60-A97C-C0F08E06D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74">
            <a:extLst>
              <a:ext uri="{FF2B5EF4-FFF2-40B4-BE49-F238E27FC236}">
                <a16:creationId xmlns:a16="http://schemas.microsoft.com/office/drawing/2014/main" id="{78CBB40F-4E03-45AE-9020-C27B0AE7F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76">
            <a:extLst>
              <a:ext uri="{FF2B5EF4-FFF2-40B4-BE49-F238E27FC236}">
                <a16:creationId xmlns:a16="http://schemas.microsoft.com/office/drawing/2014/main" id="{A9F7CCD1-513F-4B7A-9497-7AA9144DB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9483E53-BD13-47EF-89CD-93199BF5CA3E}"/>
              </a:ext>
            </a:extLst>
          </p:cNvPr>
          <p:cNvSpPr>
            <a:spLocks noGrp="1"/>
          </p:cNvSpPr>
          <p:nvPr>
            <p:ph type="title"/>
          </p:nvPr>
        </p:nvSpPr>
        <p:spPr>
          <a:xfrm>
            <a:off x="581192" y="702156"/>
            <a:ext cx="11029616" cy="1188720"/>
          </a:xfrm>
        </p:spPr>
        <p:txBody>
          <a:bodyPr vert="horz" lIns="91440" tIns="45720" rIns="91440" bIns="45720" rtlCol="0" anchor="b">
            <a:normAutofit/>
          </a:bodyPr>
          <a:lstStyle/>
          <a:p>
            <a:r>
              <a:rPr lang="en-US" b="0" kern="1200" cap="all" dirty="0">
                <a:solidFill>
                  <a:schemeClr val="tx1">
                    <a:lumMod val="85000"/>
                    <a:lumOff val="15000"/>
                  </a:schemeClr>
                </a:solidFill>
                <a:latin typeface="+mj-lt"/>
                <a:ea typeface="+mj-ea"/>
                <a:cs typeface="+mj-cs"/>
              </a:rPr>
              <a:t>Introduction:</a:t>
            </a:r>
            <a:br>
              <a:rPr lang="en-US" b="0" kern="1200" cap="all" dirty="0">
                <a:solidFill>
                  <a:schemeClr val="tx1">
                    <a:lumMod val="85000"/>
                    <a:lumOff val="15000"/>
                  </a:schemeClr>
                </a:solidFill>
                <a:latin typeface="+mj-lt"/>
                <a:ea typeface="+mj-ea"/>
                <a:cs typeface="+mj-cs"/>
              </a:rPr>
            </a:br>
            <a:r>
              <a:rPr lang="en-US" b="0" kern="1200" cap="all" dirty="0">
                <a:solidFill>
                  <a:schemeClr val="tx1">
                    <a:lumMod val="85000"/>
                    <a:lumOff val="15000"/>
                  </a:schemeClr>
                </a:solidFill>
                <a:latin typeface="+mj-lt"/>
                <a:ea typeface="+mj-ea"/>
                <a:cs typeface="+mj-cs"/>
              </a:rPr>
              <a:t> what is Darzalex and what is it used for?</a:t>
            </a:r>
          </a:p>
        </p:txBody>
      </p:sp>
      <p:graphicFrame>
        <p:nvGraphicFramePr>
          <p:cNvPr id="5" name="TextBox 2">
            <a:extLst>
              <a:ext uri="{FF2B5EF4-FFF2-40B4-BE49-F238E27FC236}">
                <a16:creationId xmlns:a16="http://schemas.microsoft.com/office/drawing/2014/main" id="{2B3648A6-00C8-444B-96E5-0D6EA1F3ABDE}"/>
              </a:ext>
            </a:extLst>
          </p:cNvPr>
          <p:cNvGraphicFramePr/>
          <p:nvPr>
            <p:extLst>
              <p:ext uri="{D42A27DB-BD31-4B8C-83A1-F6EECF244321}">
                <p14:modId xmlns:p14="http://schemas.microsoft.com/office/powerpoint/2010/main" val="466326009"/>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456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F6F908-9AAD-4EBA-90BD-EC9A383DDB0B}"/>
              </a:ext>
            </a:extLst>
          </p:cNvPr>
          <p:cNvSpPr>
            <a:spLocks noGrp="1"/>
          </p:cNvSpPr>
          <p:nvPr>
            <p:ph type="title"/>
          </p:nvPr>
        </p:nvSpPr>
        <p:spPr>
          <a:xfrm>
            <a:off x="581192" y="1073231"/>
            <a:ext cx="3219127" cy="1610975"/>
          </a:xfrm>
        </p:spPr>
        <p:txBody>
          <a:bodyPr vert="horz" lIns="91440" tIns="45720" rIns="91440" bIns="45720" rtlCol="0" anchor="ctr">
            <a:normAutofit/>
          </a:bodyPr>
          <a:lstStyle/>
          <a:p>
            <a:r>
              <a:rPr lang="en-US" b="0" kern="1200" cap="all" dirty="0">
                <a:solidFill>
                  <a:schemeClr val="bg1">
                    <a:lumMod val="85000"/>
                    <a:lumOff val="15000"/>
                  </a:schemeClr>
                </a:solidFill>
                <a:latin typeface="+mj-lt"/>
                <a:ea typeface="+mj-ea"/>
                <a:cs typeface="+mj-cs"/>
              </a:rPr>
              <a:t>Darzalex:</a:t>
            </a:r>
            <a:br>
              <a:rPr lang="en-US" b="0" kern="1200" cap="all" dirty="0">
                <a:solidFill>
                  <a:schemeClr val="bg1">
                    <a:lumMod val="85000"/>
                    <a:lumOff val="15000"/>
                  </a:schemeClr>
                </a:solidFill>
                <a:latin typeface="+mj-lt"/>
                <a:ea typeface="+mj-ea"/>
                <a:cs typeface="+mj-cs"/>
              </a:rPr>
            </a:br>
            <a:r>
              <a:rPr lang="en-US" b="0" kern="1200" cap="all" dirty="0">
                <a:solidFill>
                  <a:schemeClr val="bg1">
                    <a:lumMod val="85000"/>
                    <a:lumOff val="15000"/>
                  </a:schemeClr>
                </a:solidFill>
                <a:latin typeface="+mj-lt"/>
                <a:ea typeface="+mj-ea"/>
                <a:cs typeface="+mj-cs"/>
              </a:rPr>
              <a:t> </a:t>
            </a:r>
            <a:r>
              <a:rPr lang="en-US" sz="2400" b="0" kern="1200" cap="all" dirty="0">
                <a:solidFill>
                  <a:schemeClr val="bg1">
                    <a:lumMod val="85000"/>
                    <a:lumOff val="15000"/>
                  </a:schemeClr>
                </a:solidFill>
                <a:latin typeface="+mj-lt"/>
                <a:ea typeface="+mj-ea"/>
                <a:cs typeface="+mj-cs"/>
              </a:rPr>
              <a:t>how does it work?</a:t>
            </a:r>
            <a:endParaRPr lang="en-US" b="0" kern="1200" cap="all" dirty="0">
              <a:solidFill>
                <a:schemeClr val="bg1">
                  <a:lumMod val="85000"/>
                  <a:lumOff val="15000"/>
                </a:schemeClr>
              </a:solidFill>
              <a:latin typeface="+mj-lt"/>
              <a:ea typeface="+mj-ea"/>
              <a:cs typeface="+mj-cs"/>
            </a:endParaRPr>
          </a:p>
        </p:txBody>
      </p:sp>
      <p:sp>
        <p:nvSpPr>
          <p:cNvPr id="16" name="Rectangle 15">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7DA19B4A-06CB-4658-BF49-77CF188C66DA}"/>
              </a:ext>
            </a:extLst>
          </p:cNvPr>
          <p:cNvSpPr txBox="1"/>
          <p:nvPr/>
        </p:nvSpPr>
        <p:spPr>
          <a:xfrm>
            <a:off x="4688378" y="1545261"/>
            <a:ext cx="6541841" cy="4711539"/>
          </a:xfrm>
          <a:prstGeom prst="rect">
            <a:avLst/>
          </a:prstGeom>
        </p:spPr>
        <p:txBody>
          <a:bodyPr vert="horz" lIns="91440" tIns="45720" rIns="91440" bIns="45720" rtlCol="0" anchor="ctr">
            <a:normAutofit/>
          </a:bodyPr>
          <a:lstStyle/>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DARZALEX is a monoclonal antibody that targets the CD38 protein found on hematopoietic cells and is overly expressed in patients diagnosed with multiple myeloma. </a:t>
            </a:r>
          </a:p>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DARZALEX inhibits tumor cell growth through immune-mediated action, direct on tumor action, and immunoregulatory actions.  </a:t>
            </a:r>
          </a:p>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After binding to the CD38 protein of myeloma cells, DARZALEX can initiate the complement pathway, mark the cells for phagocytosis by macrophages, and can it can induce cytotoxic affects on the tumor cell to eliminate the cells from the body.</a:t>
            </a:r>
          </a:p>
          <a:p>
            <a:pPr marL="285750" indent="-285750" defTabSz="457200">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CD38 is expressed on healthy normal cells as well and therefore DARZALEX also influences those cells.</a:t>
            </a:r>
          </a:p>
          <a:p>
            <a:pPr marL="285750" indent="-285750" defTabSz="457200">
              <a:spcBef>
                <a:spcPct val="20000"/>
              </a:spcBef>
              <a:spcAft>
                <a:spcPts val="600"/>
              </a:spcAft>
              <a:buClr>
                <a:schemeClr val="accent1"/>
              </a:buClr>
              <a:buSzPct val="92000"/>
              <a:buFont typeface="Wingdings 2" panose="05020102010507070707" pitchFamily="18" charset="2"/>
              <a:buChar char=""/>
            </a:pPr>
            <a:endParaRPr lang="en-US" sz="2000" dirty="0">
              <a:solidFill>
                <a:srgbClr val="FFFFFF"/>
              </a:solidFill>
            </a:endParaRPr>
          </a:p>
          <a:p>
            <a:pPr defTabSz="457200">
              <a:spcBef>
                <a:spcPct val="20000"/>
              </a:spcBef>
              <a:spcAft>
                <a:spcPts val="600"/>
              </a:spcAft>
              <a:buClr>
                <a:schemeClr val="accent1"/>
              </a:buClr>
              <a:buSzPct val="92000"/>
              <a:buFont typeface="Wingdings 2" panose="05020102010507070707" pitchFamily="18" charset="2"/>
              <a:buChar char=""/>
            </a:pPr>
            <a:endParaRPr lang="en-US" dirty="0">
              <a:solidFill>
                <a:srgbClr val="FFFFFF"/>
              </a:solidFill>
            </a:endParaRPr>
          </a:p>
        </p:txBody>
      </p:sp>
      <p:pic>
        <p:nvPicPr>
          <p:cNvPr id="5" name="Picture 4" descr="A picture containing cake, table, indoor, piece&#10;&#10;Description automatically generated">
            <a:extLst>
              <a:ext uri="{FF2B5EF4-FFF2-40B4-BE49-F238E27FC236}">
                <a16:creationId xmlns:a16="http://schemas.microsoft.com/office/drawing/2014/main" id="{3A4CC8D4-297F-4036-81C2-34267D86B80B}"/>
              </a:ext>
            </a:extLst>
          </p:cNvPr>
          <p:cNvPicPr>
            <a:picLocks noChangeAspect="1"/>
          </p:cNvPicPr>
          <p:nvPr/>
        </p:nvPicPr>
        <p:blipFill rotWithShape="1">
          <a:blip r:embed="rId2"/>
          <a:srcRect r="18969"/>
          <a:stretch/>
        </p:blipFill>
        <p:spPr>
          <a:xfrm>
            <a:off x="274324" y="2704012"/>
            <a:ext cx="3832862" cy="2956325"/>
          </a:xfrm>
          <a:prstGeom prst="rect">
            <a:avLst/>
          </a:prstGeom>
        </p:spPr>
      </p:pic>
    </p:spTree>
    <p:extLst>
      <p:ext uri="{BB962C8B-B14F-4D97-AF65-F5344CB8AC3E}">
        <p14:creationId xmlns:p14="http://schemas.microsoft.com/office/powerpoint/2010/main" val="279043826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C4C2892-1CF3-4D94-8C33-C13B595B2387}"/>
              </a:ext>
            </a:extLst>
          </p:cNvPr>
          <p:cNvSpPr>
            <a:spLocks noGrp="1"/>
          </p:cNvSpPr>
          <p:nvPr>
            <p:ph type="title"/>
          </p:nvPr>
        </p:nvSpPr>
        <p:spPr>
          <a:xfrm>
            <a:off x="581192" y="702156"/>
            <a:ext cx="11029616" cy="1188720"/>
          </a:xfrm>
        </p:spPr>
        <p:txBody>
          <a:bodyPr vert="horz" lIns="91440" tIns="45720" rIns="91440" bIns="45720" rtlCol="0" anchor="b">
            <a:normAutofit/>
          </a:bodyPr>
          <a:lstStyle/>
          <a:p>
            <a:r>
              <a:rPr lang="en-US" b="0" kern="1200" cap="all" dirty="0">
                <a:solidFill>
                  <a:schemeClr val="tx1">
                    <a:lumMod val="75000"/>
                    <a:lumOff val="25000"/>
                  </a:schemeClr>
                </a:solidFill>
                <a:latin typeface="+mj-lt"/>
                <a:ea typeface="+mj-ea"/>
                <a:cs typeface="+mj-cs"/>
              </a:rPr>
              <a:t>Blood banking with darzalex:</a:t>
            </a:r>
            <a:br>
              <a:rPr lang="en-US" b="0" kern="1200" cap="all" dirty="0">
                <a:solidFill>
                  <a:schemeClr val="tx1">
                    <a:lumMod val="75000"/>
                    <a:lumOff val="25000"/>
                  </a:schemeClr>
                </a:solidFill>
                <a:latin typeface="+mj-lt"/>
                <a:ea typeface="+mj-ea"/>
                <a:cs typeface="+mj-cs"/>
              </a:rPr>
            </a:br>
            <a:r>
              <a:rPr lang="en-US" b="0" kern="1200" cap="all" dirty="0">
                <a:solidFill>
                  <a:schemeClr val="tx1">
                    <a:lumMod val="75000"/>
                    <a:lumOff val="25000"/>
                  </a:schemeClr>
                </a:solidFill>
                <a:latin typeface="+mj-lt"/>
                <a:ea typeface="+mj-ea"/>
                <a:cs typeface="+mj-cs"/>
              </a:rPr>
              <a:t>how blood bank testing is affected by darzalex </a:t>
            </a:r>
          </a:p>
        </p:txBody>
      </p:sp>
      <p:sp>
        <p:nvSpPr>
          <p:cNvPr id="29" name="Rectangle 28">
            <a:extLst>
              <a:ext uri="{FF2B5EF4-FFF2-40B4-BE49-F238E27FC236}">
                <a16:creationId xmlns:a16="http://schemas.microsoft.com/office/drawing/2014/main" id="{7A4CA679-3546-4E14-8FB8-F57168C37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44D16E90-7C64-4C04-A50A-B866A1A92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DBE4DD59-5AA2-46C6-B6A8-9B4C62D19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60CE81C-67DC-489E-BFFB-877C80B85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rgbClr val="FFFFFF">
              <a:alpha val="80000"/>
            </a:srgbClr>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creenshot&#10;&#10;Description automatically generated">
            <a:extLst>
              <a:ext uri="{FF2B5EF4-FFF2-40B4-BE49-F238E27FC236}">
                <a16:creationId xmlns:a16="http://schemas.microsoft.com/office/drawing/2014/main" id="{4228C846-D099-4263-8A40-8F3BD4E0B14E}"/>
              </a:ext>
            </a:extLst>
          </p:cNvPr>
          <p:cNvPicPr>
            <a:picLocks noChangeAspect="1"/>
          </p:cNvPicPr>
          <p:nvPr/>
        </p:nvPicPr>
        <p:blipFill rotWithShape="1">
          <a:blip r:embed="rId2"/>
          <a:srcRect r="-2" b="12389"/>
          <a:stretch/>
        </p:blipFill>
        <p:spPr>
          <a:xfrm>
            <a:off x="611392" y="2347105"/>
            <a:ext cx="5074920" cy="3712464"/>
          </a:xfrm>
          <a:prstGeom prst="rect">
            <a:avLst/>
          </a:prstGeom>
        </p:spPr>
      </p:pic>
      <p:sp>
        <p:nvSpPr>
          <p:cNvPr id="3" name="TextBox 2">
            <a:extLst>
              <a:ext uri="{FF2B5EF4-FFF2-40B4-BE49-F238E27FC236}">
                <a16:creationId xmlns:a16="http://schemas.microsoft.com/office/drawing/2014/main" id="{0089A15B-44E3-483E-93D4-B85732BACB04}"/>
              </a:ext>
            </a:extLst>
          </p:cNvPr>
          <p:cNvSpPr txBox="1"/>
          <p:nvPr/>
        </p:nvSpPr>
        <p:spPr>
          <a:xfrm>
            <a:off x="5907834" y="1890876"/>
            <a:ext cx="6175969" cy="4759890"/>
          </a:xfrm>
          <a:prstGeom prst="rect">
            <a:avLst/>
          </a:prstGeom>
        </p:spPr>
        <p:txBody>
          <a:bodyPr vert="horz" lIns="91440" tIns="45720" rIns="91440" bIns="45720" rtlCol="0" anchor="ctr">
            <a:normAutofit/>
          </a:bodyPr>
          <a:lstStyle/>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600" dirty="0">
                <a:solidFill>
                  <a:schemeClr val="tx1">
                    <a:lumMod val="75000"/>
                    <a:lumOff val="25000"/>
                  </a:schemeClr>
                </a:solidFill>
              </a:rPr>
              <a:t>Patients undergoing treatment with DARZALEX are often in need of transfusions. Unfortunately DARZALEX can cause problems with not only the blood compatibility testing but with the transfusion itself. </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sz="1600"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600" dirty="0">
                <a:solidFill>
                  <a:schemeClr val="tx1">
                    <a:lumMod val="75000"/>
                    <a:lumOff val="25000"/>
                  </a:schemeClr>
                </a:solidFill>
              </a:rPr>
              <a:t>DARZALEX works by recognizing and binding to the CD38 protein on tumor and healthy cells.  This then coats the cells in the monoclonal antibody.</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sz="1600"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600" dirty="0">
                <a:solidFill>
                  <a:schemeClr val="tx1">
                    <a:lumMod val="75000"/>
                    <a:lumOff val="25000"/>
                  </a:schemeClr>
                </a:solidFill>
              </a:rPr>
              <a:t>When a patient requires a blood transfusion, an EDTA tube is drawn and the DARZALEX coated cells as well as their plasma which contains free DARZALEX antibodies are then used to type and screen the patient for any lower incidence antibodies that may contribute to a transfusion reaction. </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sz="1600"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1600" dirty="0">
                <a:solidFill>
                  <a:schemeClr val="tx1">
                    <a:lumMod val="75000"/>
                    <a:lumOff val="25000"/>
                  </a:schemeClr>
                </a:solidFill>
              </a:rPr>
              <a:t>The free DARZALEX monoclonal antibodies will then cause a reaction in the antibody screen, thus giving the MLS in the blood bank a falsely positive reaction</a:t>
            </a:r>
          </a:p>
        </p:txBody>
      </p:sp>
    </p:spTree>
    <p:extLst>
      <p:ext uri="{BB962C8B-B14F-4D97-AF65-F5344CB8AC3E}">
        <p14:creationId xmlns:p14="http://schemas.microsoft.com/office/powerpoint/2010/main" val="49972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448728E-2EDF-4F60-A97C-C0F08E06D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78CBB40F-4E03-45AE-9020-C27B0AE7F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A9F7CCD1-513F-4B7A-9497-7AA9144DB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35" name="Rectangle 34">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CB95A-90E2-4F0F-8D1A-1073FFE364CB}"/>
              </a:ext>
            </a:extLst>
          </p:cNvPr>
          <p:cNvSpPr>
            <a:spLocks noGrp="1"/>
          </p:cNvSpPr>
          <p:nvPr>
            <p:ph type="title"/>
          </p:nvPr>
        </p:nvSpPr>
        <p:spPr>
          <a:xfrm>
            <a:off x="746228" y="1037967"/>
            <a:ext cx="3054091" cy="4709131"/>
          </a:xfrm>
        </p:spPr>
        <p:txBody>
          <a:bodyPr vert="horz" lIns="91440" tIns="45720" rIns="91440" bIns="45720" rtlCol="0" anchor="ctr">
            <a:normAutofit/>
          </a:bodyPr>
          <a:lstStyle/>
          <a:p>
            <a:r>
              <a:rPr lang="en-US" b="0" kern="1200" cap="all" dirty="0">
                <a:solidFill>
                  <a:schemeClr val="tx1">
                    <a:lumMod val="75000"/>
                    <a:lumOff val="25000"/>
                  </a:schemeClr>
                </a:solidFill>
                <a:latin typeface="+mj-lt"/>
                <a:ea typeface="+mj-ea"/>
                <a:cs typeface="+mj-cs"/>
              </a:rPr>
              <a:t>Mitigating the affects of darzalex</a:t>
            </a:r>
          </a:p>
        </p:txBody>
      </p:sp>
      <p:sp>
        <p:nvSpPr>
          <p:cNvPr id="37" name="Rectangle 36">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4" name="TextBox 2">
            <a:extLst>
              <a:ext uri="{FF2B5EF4-FFF2-40B4-BE49-F238E27FC236}">
                <a16:creationId xmlns:a16="http://schemas.microsoft.com/office/drawing/2014/main" id="{119F7686-6C7A-499A-9179-4E1E98842098}"/>
              </a:ext>
            </a:extLst>
          </p:cNvPr>
          <p:cNvGraphicFramePr/>
          <p:nvPr>
            <p:extLst>
              <p:ext uri="{D42A27DB-BD31-4B8C-83A1-F6EECF244321}">
                <p14:modId xmlns:p14="http://schemas.microsoft.com/office/powerpoint/2010/main" val="4188187685"/>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788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A846-3C62-4A5C-928A-F819C9CA0A7A}"/>
              </a:ext>
            </a:extLst>
          </p:cNvPr>
          <p:cNvSpPr>
            <a:spLocks noGrp="1"/>
          </p:cNvSpPr>
          <p:nvPr>
            <p:ph type="title"/>
          </p:nvPr>
        </p:nvSpPr>
        <p:spPr>
          <a:xfrm>
            <a:off x="1534286" y="616923"/>
            <a:ext cx="3306872" cy="988332"/>
          </a:xfrm>
        </p:spPr>
        <p:txBody>
          <a:bodyPr>
            <a:normAutofit fontScale="90000"/>
          </a:bodyPr>
          <a:lstStyle/>
          <a:p>
            <a:r>
              <a:rPr lang="en-US" sz="2000" dirty="0"/>
              <a:t>Testing before darzalex is given: Phenotyping </a:t>
            </a:r>
          </a:p>
        </p:txBody>
      </p:sp>
      <p:sp>
        <p:nvSpPr>
          <p:cNvPr id="3" name="TextBox 2">
            <a:extLst>
              <a:ext uri="{FF2B5EF4-FFF2-40B4-BE49-F238E27FC236}">
                <a16:creationId xmlns:a16="http://schemas.microsoft.com/office/drawing/2014/main" id="{31D6CD6C-62CA-461B-A3B3-300246BF8D41}"/>
              </a:ext>
            </a:extLst>
          </p:cNvPr>
          <p:cNvSpPr txBox="1"/>
          <p:nvPr/>
        </p:nvSpPr>
        <p:spPr>
          <a:xfrm>
            <a:off x="575894" y="1717990"/>
            <a:ext cx="5223657" cy="4247317"/>
          </a:xfrm>
          <a:prstGeom prst="rect">
            <a:avLst/>
          </a:prstGeom>
          <a:noFill/>
        </p:spPr>
        <p:txBody>
          <a:bodyPr wrap="square" rtlCol="0">
            <a:spAutoFit/>
          </a:bodyPr>
          <a:lstStyle/>
          <a:p>
            <a:r>
              <a:rPr lang="en-US" dirty="0"/>
              <a:t>Materials:</a:t>
            </a:r>
          </a:p>
          <a:p>
            <a:pPr marL="285750" indent="-285750">
              <a:buFont typeface="Arial" panose="020B0604020202020204" pitchFamily="34" charset="0"/>
              <a:buChar char="•"/>
            </a:pPr>
            <a:r>
              <a:rPr lang="en-US" dirty="0"/>
              <a:t>Patient’s blood sample in an EDTA tube, drawn before the patient has received any DARZALEX</a:t>
            </a:r>
          </a:p>
          <a:p>
            <a:pPr marL="285750" indent="-285750">
              <a:buFont typeface="Arial" panose="020B0604020202020204" pitchFamily="34" charset="0"/>
              <a:buChar char="•"/>
            </a:pPr>
            <a:r>
              <a:rPr lang="en-US" dirty="0"/>
              <a:t>Centrifuge</a:t>
            </a:r>
          </a:p>
          <a:p>
            <a:pPr marL="285750" indent="-285750">
              <a:buFont typeface="Arial" panose="020B0604020202020204" pitchFamily="34" charset="0"/>
              <a:buChar char="•"/>
            </a:pPr>
            <a:r>
              <a:rPr lang="en-US" dirty="0"/>
              <a:t>Small (6mL) glass test tubes</a:t>
            </a:r>
          </a:p>
          <a:p>
            <a:pPr marL="285750" indent="-285750">
              <a:buFont typeface="Arial" panose="020B0604020202020204" pitchFamily="34" charset="0"/>
              <a:buChar char="•"/>
            </a:pPr>
            <a:r>
              <a:rPr lang="en-US" dirty="0"/>
              <a:t>Disposable plastic pipettes</a:t>
            </a:r>
          </a:p>
          <a:p>
            <a:pPr marL="285750" indent="-285750">
              <a:buFont typeface="Arial" panose="020B0604020202020204" pitchFamily="34" charset="0"/>
              <a:buChar char="•"/>
            </a:pPr>
            <a:r>
              <a:rPr lang="en-US" dirty="0"/>
              <a:t>Heat Block (37 degrees </a:t>
            </a:r>
            <a:r>
              <a:rPr lang="en-US" dirty="0" err="1"/>
              <a:t>Clesius</a:t>
            </a:r>
            <a:r>
              <a:rPr lang="en-US" dirty="0"/>
              <a:t>)</a:t>
            </a:r>
          </a:p>
          <a:p>
            <a:pPr marL="285750" indent="-285750">
              <a:buFont typeface="Arial" panose="020B0604020202020204" pitchFamily="34" charset="0"/>
              <a:buChar char="•"/>
            </a:pPr>
            <a:r>
              <a:rPr lang="en-US" dirty="0"/>
              <a:t>Blood Bank magnifying lamp</a:t>
            </a:r>
          </a:p>
          <a:p>
            <a:pPr marL="285750" indent="-285750">
              <a:buFont typeface="Arial" panose="020B0604020202020204" pitchFamily="34" charset="0"/>
              <a:buChar char="•"/>
            </a:pPr>
            <a:r>
              <a:rPr lang="en-US" dirty="0" err="1"/>
              <a:t>Monoconal</a:t>
            </a:r>
            <a:r>
              <a:rPr lang="en-US" dirty="0"/>
              <a:t> Antibody reagent</a:t>
            </a:r>
          </a:p>
          <a:p>
            <a:pPr marL="742950" lvl="1" indent="-285750">
              <a:buFont typeface="Arial" panose="020B0604020202020204" pitchFamily="34" charset="0"/>
              <a:buChar char="•"/>
            </a:pPr>
            <a:r>
              <a:rPr lang="en-US" dirty="0"/>
              <a:t>Consisting of the most common groups known to cause transfusion reaction. (i.e.. Rh antigen group antibodies, Duffy antigen group antibodies, Kidd antigen group antibodies </a:t>
            </a:r>
            <a:r>
              <a:rPr lang="en-US" dirty="0" err="1"/>
              <a:t>ect</a:t>
            </a:r>
            <a:r>
              <a:rPr lang="en-US" dirty="0"/>
              <a:t>..)</a:t>
            </a:r>
          </a:p>
          <a:p>
            <a:endParaRPr lang="en-US" dirty="0"/>
          </a:p>
        </p:txBody>
      </p:sp>
      <p:sp>
        <p:nvSpPr>
          <p:cNvPr id="6" name="Title 1">
            <a:extLst>
              <a:ext uri="{FF2B5EF4-FFF2-40B4-BE49-F238E27FC236}">
                <a16:creationId xmlns:a16="http://schemas.microsoft.com/office/drawing/2014/main" id="{ECD29D8C-3882-43CD-8989-406D3DC043E5}"/>
              </a:ext>
            </a:extLst>
          </p:cNvPr>
          <p:cNvSpPr txBox="1">
            <a:spLocks/>
          </p:cNvSpPr>
          <p:nvPr/>
        </p:nvSpPr>
        <p:spPr>
          <a:xfrm>
            <a:off x="7551260" y="616923"/>
            <a:ext cx="3306872" cy="988332"/>
          </a:xfrm>
          <a:prstGeom prst="rect">
            <a:avLst/>
          </a:prstGeom>
        </p:spPr>
        <p:txBody>
          <a:bodyPr vert="horz" lIns="91440" tIns="45720" rIns="91440" bIns="45720" rtlCol="0" anchor="b">
            <a:normAutofit fontScale="975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dirty="0"/>
              <a:t>Testing after darzalex is given: DTT TREATMENT</a:t>
            </a:r>
          </a:p>
        </p:txBody>
      </p:sp>
      <p:sp>
        <p:nvSpPr>
          <p:cNvPr id="7" name="TextBox 6">
            <a:extLst>
              <a:ext uri="{FF2B5EF4-FFF2-40B4-BE49-F238E27FC236}">
                <a16:creationId xmlns:a16="http://schemas.microsoft.com/office/drawing/2014/main" id="{E16CB5CF-BDE2-4BDA-B47A-64259466C2D0}"/>
              </a:ext>
            </a:extLst>
          </p:cNvPr>
          <p:cNvSpPr txBox="1"/>
          <p:nvPr/>
        </p:nvSpPr>
        <p:spPr>
          <a:xfrm>
            <a:off x="7014575" y="1717990"/>
            <a:ext cx="4601531" cy="2308324"/>
          </a:xfrm>
          <a:prstGeom prst="rect">
            <a:avLst/>
          </a:prstGeom>
          <a:noFill/>
        </p:spPr>
        <p:txBody>
          <a:bodyPr wrap="square" rtlCol="0">
            <a:spAutoFit/>
          </a:bodyPr>
          <a:lstStyle/>
          <a:p>
            <a:r>
              <a:rPr lang="en-US" dirty="0"/>
              <a:t>Materials:</a:t>
            </a:r>
          </a:p>
          <a:p>
            <a:pPr marL="285750" indent="-285750">
              <a:buFont typeface="Arial" panose="020B0604020202020204" pitchFamily="34" charset="0"/>
              <a:buChar char="•"/>
            </a:pPr>
            <a:r>
              <a:rPr lang="en-US" dirty="0"/>
              <a:t>Donor packed red cells sample</a:t>
            </a:r>
          </a:p>
          <a:p>
            <a:pPr marL="285750" indent="-285750">
              <a:buFont typeface="Arial" panose="020B0604020202020204" pitchFamily="34" charset="0"/>
              <a:buChar char="•"/>
            </a:pPr>
            <a:r>
              <a:rPr lang="en-US" dirty="0"/>
              <a:t>Centrifuge</a:t>
            </a:r>
          </a:p>
          <a:p>
            <a:pPr marL="285750" indent="-285750">
              <a:buFont typeface="Arial" panose="020B0604020202020204" pitchFamily="34" charset="0"/>
              <a:buChar char="•"/>
            </a:pPr>
            <a:r>
              <a:rPr lang="en-US" dirty="0"/>
              <a:t>Cell saline wash</a:t>
            </a:r>
          </a:p>
          <a:p>
            <a:pPr marL="285750" indent="-285750">
              <a:buFont typeface="Arial" panose="020B0604020202020204" pitchFamily="34" charset="0"/>
              <a:buChar char="•"/>
            </a:pPr>
            <a:r>
              <a:rPr lang="en-US" dirty="0"/>
              <a:t>Small (6mL) glass test tubes</a:t>
            </a:r>
          </a:p>
          <a:p>
            <a:pPr marL="285750" indent="-285750">
              <a:buFont typeface="Arial" panose="020B0604020202020204" pitchFamily="34" charset="0"/>
              <a:buChar char="•"/>
            </a:pPr>
            <a:r>
              <a:rPr lang="en-US" dirty="0"/>
              <a:t>Disposable plastic pipettes </a:t>
            </a:r>
          </a:p>
          <a:p>
            <a:pPr marL="285750" indent="-285750">
              <a:buFont typeface="Arial" panose="020B0604020202020204" pitchFamily="34" charset="0"/>
              <a:buChar char="•"/>
            </a:pPr>
            <a:r>
              <a:rPr lang="en-US" dirty="0"/>
              <a:t>Heat block (37 degrees Celsius)</a:t>
            </a:r>
          </a:p>
          <a:p>
            <a:pPr marL="285750" indent="-285750">
              <a:buFont typeface="Arial" panose="020B0604020202020204" pitchFamily="34" charset="0"/>
              <a:buChar char="•"/>
            </a:pPr>
            <a:r>
              <a:rPr lang="en-US" dirty="0"/>
              <a:t>DTT </a:t>
            </a:r>
          </a:p>
        </p:txBody>
      </p:sp>
    </p:spTree>
    <p:extLst>
      <p:ext uri="{BB962C8B-B14F-4D97-AF65-F5344CB8AC3E}">
        <p14:creationId xmlns:p14="http://schemas.microsoft.com/office/powerpoint/2010/main" val="69086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48728E-2EDF-4F60-A97C-C0F08E06D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8CBB40F-4E03-45AE-9020-C27B0AE7F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A9F7CCD1-513F-4B7A-9497-7AA9144DB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A86BC5-1AB1-40DA-BEBA-9F994225A8CF}"/>
              </a:ext>
            </a:extLst>
          </p:cNvPr>
          <p:cNvSpPr>
            <a:spLocks noGrp="1"/>
          </p:cNvSpPr>
          <p:nvPr>
            <p:ph type="title"/>
          </p:nvPr>
        </p:nvSpPr>
        <p:spPr>
          <a:xfrm>
            <a:off x="746228" y="1037967"/>
            <a:ext cx="3054091" cy="4709131"/>
          </a:xfrm>
        </p:spPr>
        <p:txBody>
          <a:bodyPr vert="horz" lIns="91440" tIns="45720" rIns="91440" bIns="45720" rtlCol="0" anchor="ctr">
            <a:normAutofit/>
          </a:bodyPr>
          <a:lstStyle/>
          <a:p>
            <a:r>
              <a:rPr lang="en-US" b="0" kern="1200" cap="all">
                <a:solidFill>
                  <a:schemeClr val="bg1">
                    <a:lumMod val="85000"/>
                    <a:lumOff val="15000"/>
                  </a:schemeClr>
                </a:solidFill>
                <a:latin typeface="+mj-lt"/>
                <a:ea typeface="+mj-ea"/>
                <a:cs typeface="+mj-cs"/>
              </a:rPr>
              <a:t>How each method works to mitigate DARAZLEX</a:t>
            </a:r>
          </a:p>
        </p:txBody>
      </p:sp>
      <p:sp>
        <p:nvSpPr>
          <p:cNvPr id="18" name="Rectangle 17">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extBox 2">
            <a:extLst>
              <a:ext uri="{FF2B5EF4-FFF2-40B4-BE49-F238E27FC236}">
                <a16:creationId xmlns:a16="http://schemas.microsoft.com/office/drawing/2014/main" id="{75AC8650-E0F1-4172-B5D9-BDB76A8C02F6}"/>
              </a:ext>
            </a:extLst>
          </p:cNvPr>
          <p:cNvGraphicFramePr/>
          <p:nvPr>
            <p:extLst>
              <p:ext uri="{D42A27DB-BD31-4B8C-83A1-F6EECF244321}">
                <p14:modId xmlns:p14="http://schemas.microsoft.com/office/powerpoint/2010/main" val="3305604964"/>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568482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48728E-2EDF-4F60-A97C-C0F08E06D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8CBB40F-4E03-45AE-9020-C27B0AE7F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A9F7CCD1-513F-4B7A-9497-7AA9144DB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94926A-B925-47A6-B331-CE2608D6EEDA}"/>
              </a:ext>
            </a:extLst>
          </p:cNvPr>
          <p:cNvSpPr>
            <a:spLocks noGrp="1"/>
          </p:cNvSpPr>
          <p:nvPr>
            <p:ph type="title"/>
          </p:nvPr>
        </p:nvSpPr>
        <p:spPr>
          <a:xfrm>
            <a:off x="746228" y="1037967"/>
            <a:ext cx="3054091" cy="4709131"/>
          </a:xfrm>
        </p:spPr>
        <p:txBody>
          <a:bodyPr vert="horz" lIns="91440" tIns="45720" rIns="91440" bIns="45720" rtlCol="0" anchor="ctr">
            <a:normAutofit/>
          </a:bodyPr>
          <a:lstStyle/>
          <a:p>
            <a:r>
              <a:rPr lang="en-US" b="0" kern="1200" cap="all" dirty="0">
                <a:solidFill>
                  <a:schemeClr val="tx1">
                    <a:lumMod val="75000"/>
                    <a:lumOff val="25000"/>
                  </a:schemeClr>
                </a:solidFill>
                <a:latin typeface="+mj-lt"/>
                <a:ea typeface="+mj-ea"/>
                <a:cs typeface="+mj-cs"/>
              </a:rPr>
              <a:t>Disadvantages of both procedures </a:t>
            </a:r>
          </a:p>
        </p:txBody>
      </p:sp>
      <p:sp>
        <p:nvSpPr>
          <p:cNvPr id="18" name="Rectangle 17">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extBox 2">
            <a:extLst>
              <a:ext uri="{FF2B5EF4-FFF2-40B4-BE49-F238E27FC236}">
                <a16:creationId xmlns:a16="http://schemas.microsoft.com/office/drawing/2014/main" id="{AF9362AB-2704-40C8-BCD7-165B3D2C61E4}"/>
              </a:ext>
            </a:extLst>
          </p:cNvPr>
          <p:cNvGraphicFramePr/>
          <p:nvPr>
            <p:extLst>
              <p:ext uri="{D42A27DB-BD31-4B8C-83A1-F6EECF244321}">
                <p14:modId xmlns:p14="http://schemas.microsoft.com/office/powerpoint/2010/main" val="44523880"/>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5724140"/>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FBD2D995-20F0-4C14-BF62-1248AB4B484D}">
  <ds:schemaRefs>
    <ds:schemaRef ds:uri="71af3243-3dd4-4a8d-8c0d-dd76da1f02a5"/>
    <ds:schemaRef ds:uri="16c05727-aa75-4e4a-9b5f-8a80a1165891"/>
    <ds:schemaRef ds:uri="http://purl.org/dc/elements/1.1/"/>
    <ds:schemaRef ds:uri="http://schemas.microsoft.com/office/infopath/2007/PartnerControls"/>
    <ds:schemaRef ds:uri="http://schemas.microsoft.com/office/2006/documentManagement/types"/>
    <ds:schemaRef ds:uri="http://purl.org/dc/terms/"/>
    <ds:schemaRef ds:uri="http://www.w3.org/XML/1998/namespace"/>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1118</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Franklin Gothic Book</vt:lpstr>
      <vt:lpstr>Franklin Gothic Demi</vt:lpstr>
      <vt:lpstr>Gill Sans MT</vt:lpstr>
      <vt:lpstr>Wingdings 2</vt:lpstr>
      <vt:lpstr>DividendVTI</vt:lpstr>
      <vt:lpstr>The Mechanisms of Darzalex (Dartumumab)  Understanding how the drug, daratumumab commonly known as darzalex, affects blood bank pre-transfusion testing.</vt:lpstr>
      <vt:lpstr>Objectives</vt:lpstr>
      <vt:lpstr>Introduction:  what is Darzalex and what is it used for?</vt:lpstr>
      <vt:lpstr>Darzalex:  how does it work?</vt:lpstr>
      <vt:lpstr>Blood banking with darzalex: how blood bank testing is affected by darzalex </vt:lpstr>
      <vt:lpstr>Mitigating the affects of darzalex</vt:lpstr>
      <vt:lpstr>Testing before darzalex is given: Phenotyping </vt:lpstr>
      <vt:lpstr>How each method works to mitigate DARAZLEX</vt:lpstr>
      <vt:lpstr>Disadvantages of both procedures </vt:lpstr>
      <vt:lpstr>Conclusions</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2020-04-13T21:23:01Z</dcterms:created>
  <dcterms:modified xsi:type="dcterms:W3CDTF">2020-04-15T02:22:50Z</dcterms:modified>
</cp:coreProperties>
</file>