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4106" r:id="rId1"/>
  </p:sldMasterIdLst>
  <p:notesMasterIdLst>
    <p:notesMasterId r:id="rId13"/>
  </p:notesMasterIdLst>
  <p:sldIdLst>
    <p:sldId id="267" r:id="rId2"/>
    <p:sldId id="268" r:id="rId3"/>
    <p:sldId id="270" r:id="rId4"/>
    <p:sldId id="266" r:id="rId5"/>
    <p:sldId id="275" r:id="rId6"/>
    <p:sldId id="273" r:id="rId7"/>
    <p:sldId id="271" r:id="rId8"/>
    <p:sldId id="272" r:id="rId9"/>
    <p:sldId id="276" r:id="rId10"/>
    <p:sldId id="269" r:id="rId11"/>
    <p:sldId id="277" r:id="rId12"/>
  </p:sldIdLst>
  <p:sldSz cx="9144000" cy="6858000" type="screen4x3"/>
  <p:notesSz cx="6724650" cy="92392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C6B7"/>
    <a:srgbClr val="14C3E9"/>
    <a:srgbClr val="FF6852"/>
    <a:srgbClr val="FF7E5C"/>
    <a:srgbClr val="46D8A0"/>
    <a:srgbClr val="3B1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2AF08C-B807-304A-9068-398E34344CEA}" v="828" dt="2020-04-10T16:59:14.1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18"/>
    <p:restoredTop sz="94621"/>
  </p:normalViewPr>
  <p:slideViewPr>
    <p:cSldViewPr snapToGrid="0" snapToObjects="1">
      <p:cViewPr varScale="1">
        <p:scale>
          <a:sx n="101" d="100"/>
          <a:sy n="101" d="100"/>
        </p:scale>
        <p:origin x="648" y="5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DF2E18-18CF-4643-8C67-0F63E10B9537}" type="doc">
      <dgm:prSet loTypeId="urn:microsoft.com/office/officeart/2005/8/layout/vList2" loCatId="list" qsTypeId="urn:microsoft.com/office/officeart/2005/8/quickstyle/simple4" qsCatId="simple" csTypeId="urn:microsoft.com/office/officeart/2005/8/colors/colorful5" csCatId="colorful" phldr="1"/>
      <dgm:spPr/>
      <dgm:t>
        <a:bodyPr/>
        <a:lstStyle/>
        <a:p>
          <a:endParaRPr lang="en-US"/>
        </a:p>
      </dgm:t>
    </dgm:pt>
    <dgm:pt modelId="{D0B11AF0-F46D-4122-A44D-4D534C61A274}">
      <dgm:prSet/>
      <dgm:spPr/>
      <dgm:t>
        <a:bodyPr/>
        <a:lstStyle/>
        <a:p>
          <a:r>
            <a:rPr lang="en-US" dirty="0"/>
            <a:t>At the conclusion of this presentation, participants will understand how the upcoming change from the FDA of shortening of platelet storage will affect hospitals and blood suppliers around the country and how introducing the Pan Genera Detection (PGD) test can help eliminate some of burden until other options become available and approved. </a:t>
          </a:r>
        </a:p>
      </dgm:t>
    </dgm:pt>
    <dgm:pt modelId="{14C358D9-3F8B-4616-848E-DEF2ED736622}" type="parTrans" cxnId="{4FA1DA19-9F57-4D28-B6D7-A09947D866E7}">
      <dgm:prSet/>
      <dgm:spPr/>
      <dgm:t>
        <a:bodyPr/>
        <a:lstStyle/>
        <a:p>
          <a:endParaRPr lang="en-US"/>
        </a:p>
      </dgm:t>
    </dgm:pt>
    <dgm:pt modelId="{6AAF05A6-1D65-4267-BC29-D28DE27275F8}" type="sibTrans" cxnId="{4FA1DA19-9F57-4D28-B6D7-A09947D866E7}">
      <dgm:prSet/>
      <dgm:spPr/>
      <dgm:t>
        <a:bodyPr/>
        <a:lstStyle/>
        <a:p>
          <a:endParaRPr lang="en-US"/>
        </a:p>
      </dgm:t>
    </dgm:pt>
    <dgm:pt modelId="{56EB0BA8-A589-524D-B4FC-E250BD505A36}" type="pres">
      <dgm:prSet presAssocID="{08DF2E18-18CF-4643-8C67-0F63E10B9537}" presName="linear" presStyleCnt="0">
        <dgm:presLayoutVars>
          <dgm:animLvl val="lvl"/>
          <dgm:resizeHandles val="exact"/>
        </dgm:presLayoutVars>
      </dgm:prSet>
      <dgm:spPr/>
    </dgm:pt>
    <dgm:pt modelId="{3E2EFFB2-0502-044B-8741-67B70A540C4A}" type="pres">
      <dgm:prSet presAssocID="{D0B11AF0-F46D-4122-A44D-4D534C61A274}" presName="parentText" presStyleLbl="node1" presStyleIdx="0" presStyleCnt="1">
        <dgm:presLayoutVars>
          <dgm:chMax val="0"/>
          <dgm:bulletEnabled val="1"/>
        </dgm:presLayoutVars>
      </dgm:prSet>
      <dgm:spPr/>
    </dgm:pt>
  </dgm:ptLst>
  <dgm:cxnLst>
    <dgm:cxn modelId="{4FA1DA19-9F57-4D28-B6D7-A09947D866E7}" srcId="{08DF2E18-18CF-4643-8C67-0F63E10B9537}" destId="{D0B11AF0-F46D-4122-A44D-4D534C61A274}" srcOrd="0" destOrd="0" parTransId="{14C358D9-3F8B-4616-848E-DEF2ED736622}" sibTransId="{6AAF05A6-1D65-4267-BC29-D28DE27275F8}"/>
    <dgm:cxn modelId="{A09F843A-DB9D-E741-B916-964EE38A4AE0}" type="presOf" srcId="{D0B11AF0-F46D-4122-A44D-4D534C61A274}" destId="{3E2EFFB2-0502-044B-8741-67B70A540C4A}" srcOrd="0" destOrd="0" presId="urn:microsoft.com/office/officeart/2005/8/layout/vList2"/>
    <dgm:cxn modelId="{69FF01BD-8E85-3042-8744-EE583BE980F8}" type="presOf" srcId="{08DF2E18-18CF-4643-8C67-0F63E10B9537}" destId="{56EB0BA8-A589-524D-B4FC-E250BD505A36}" srcOrd="0" destOrd="0" presId="urn:microsoft.com/office/officeart/2005/8/layout/vList2"/>
    <dgm:cxn modelId="{E0EAC24E-88D3-4A43-8F7E-0CDD18F35EEF}" type="presParOf" srcId="{56EB0BA8-A589-524D-B4FC-E250BD505A36}" destId="{3E2EFFB2-0502-044B-8741-67B70A540C4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D54AB40-377E-4CE0-A78F-0431CEA84F51}" type="doc">
      <dgm:prSet loTypeId="urn:microsoft.com/office/officeart/2005/8/layout/hierarchy1" loCatId="hierarchy" qsTypeId="urn:microsoft.com/office/officeart/2005/8/quickstyle/simple4" qsCatId="simple" csTypeId="urn:microsoft.com/office/officeart/2005/8/colors/accent6_2" csCatId="accent6"/>
      <dgm:spPr/>
      <dgm:t>
        <a:bodyPr/>
        <a:lstStyle/>
        <a:p>
          <a:endParaRPr lang="en-US"/>
        </a:p>
      </dgm:t>
    </dgm:pt>
    <dgm:pt modelId="{BA59DC76-1C48-4C4E-866B-09FA8A8AAF81}">
      <dgm:prSet/>
      <dgm:spPr/>
      <dgm:t>
        <a:bodyPr/>
        <a:lstStyle/>
        <a:p>
          <a:r>
            <a:rPr lang="en-US" dirty="0"/>
            <a:t>The Verax Biomedical Platelet Pan Genera Detection (PGD) Test is a rapid, qualitative immunoassay for the detection of aerobic and anaerobic Gram-positive and Gram-negative bacteria in platelet components. </a:t>
          </a:r>
        </a:p>
      </dgm:t>
    </dgm:pt>
    <dgm:pt modelId="{C923E41C-10EB-4CAB-9384-9F598CCA547F}" type="parTrans" cxnId="{29D49018-6C1B-49C2-8D94-24856FA1FF5A}">
      <dgm:prSet/>
      <dgm:spPr/>
      <dgm:t>
        <a:bodyPr/>
        <a:lstStyle/>
        <a:p>
          <a:endParaRPr lang="en-US"/>
        </a:p>
      </dgm:t>
    </dgm:pt>
    <dgm:pt modelId="{BA53C870-4725-48BD-90E8-F81636CE50FD}" type="sibTrans" cxnId="{29D49018-6C1B-49C2-8D94-24856FA1FF5A}">
      <dgm:prSet/>
      <dgm:spPr/>
      <dgm:t>
        <a:bodyPr/>
        <a:lstStyle/>
        <a:p>
          <a:endParaRPr lang="en-US"/>
        </a:p>
      </dgm:t>
    </dgm:pt>
    <dgm:pt modelId="{C878F7C0-5E6A-4474-A343-F4472034B415}">
      <dgm:prSet/>
      <dgm:spPr/>
      <dgm:t>
        <a:bodyPr/>
        <a:lstStyle/>
        <a:p>
          <a:r>
            <a:rPr lang="en-US" dirty="0"/>
            <a:t>It is the only day of transfusion test for extending the expiration date of Apheresis platelets in 100% plasma for up to seven days when using containers cleared by the FDA for 7-day testing. </a:t>
          </a:r>
        </a:p>
      </dgm:t>
    </dgm:pt>
    <dgm:pt modelId="{6BD43CBA-2FD4-4CD0-8227-0F4144988A43}" type="parTrans" cxnId="{D5145B43-F41F-4B8B-A160-A7EDF13E2A88}">
      <dgm:prSet/>
      <dgm:spPr/>
      <dgm:t>
        <a:bodyPr/>
        <a:lstStyle/>
        <a:p>
          <a:endParaRPr lang="en-US"/>
        </a:p>
      </dgm:t>
    </dgm:pt>
    <dgm:pt modelId="{07611576-E86A-4089-BD5C-E81CBCF72F96}" type="sibTrans" cxnId="{D5145B43-F41F-4B8B-A160-A7EDF13E2A88}">
      <dgm:prSet/>
      <dgm:spPr/>
      <dgm:t>
        <a:bodyPr/>
        <a:lstStyle/>
        <a:p>
          <a:endParaRPr lang="en-US"/>
        </a:p>
      </dgm:t>
    </dgm:pt>
    <dgm:pt modelId="{3E7C0CFC-87E0-4F50-BDF0-6834D000CBE7}">
      <dgm:prSet/>
      <dgm:spPr/>
      <dgm:t>
        <a:bodyPr/>
        <a:lstStyle/>
        <a:p>
          <a:r>
            <a:rPr lang="en-US" dirty="0"/>
            <a:t>The PGD test also helps to assure the safety of 5-day dated platelets for transfusion. An Apheresis platelet my be transfusion for up to 24 hours after a non-reactive PGD test results. </a:t>
          </a:r>
        </a:p>
      </dgm:t>
    </dgm:pt>
    <dgm:pt modelId="{E3DBC715-7259-46F8-9526-3A43837639E3}" type="parTrans" cxnId="{1C060867-700B-495A-880B-B855BF2D42E8}">
      <dgm:prSet/>
      <dgm:spPr/>
      <dgm:t>
        <a:bodyPr/>
        <a:lstStyle/>
        <a:p>
          <a:endParaRPr lang="en-US"/>
        </a:p>
      </dgm:t>
    </dgm:pt>
    <dgm:pt modelId="{055C8EB5-0455-4EAE-A240-831CEAA45342}" type="sibTrans" cxnId="{1C060867-700B-495A-880B-B855BF2D42E8}">
      <dgm:prSet/>
      <dgm:spPr/>
      <dgm:t>
        <a:bodyPr/>
        <a:lstStyle/>
        <a:p>
          <a:endParaRPr lang="en-US"/>
        </a:p>
      </dgm:t>
    </dgm:pt>
    <dgm:pt modelId="{69BEB337-BEC0-8940-A409-D5321A77FADD}" type="pres">
      <dgm:prSet presAssocID="{4D54AB40-377E-4CE0-A78F-0431CEA84F51}" presName="hierChild1" presStyleCnt="0">
        <dgm:presLayoutVars>
          <dgm:chPref val="1"/>
          <dgm:dir/>
          <dgm:animOne val="branch"/>
          <dgm:animLvl val="lvl"/>
          <dgm:resizeHandles/>
        </dgm:presLayoutVars>
      </dgm:prSet>
      <dgm:spPr/>
    </dgm:pt>
    <dgm:pt modelId="{A5C2220A-E596-1740-8C54-598A227CBA37}" type="pres">
      <dgm:prSet presAssocID="{BA59DC76-1C48-4C4E-866B-09FA8A8AAF81}" presName="hierRoot1" presStyleCnt="0"/>
      <dgm:spPr/>
    </dgm:pt>
    <dgm:pt modelId="{31782DDE-6311-294D-981E-99B57FF13FFF}" type="pres">
      <dgm:prSet presAssocID="{BA59DC76-1C48-4C4E-866B-09FA8A8AAF81}" presName="composite" presStyleCnt="0"/>
      <dgm:spPr/>
    </dgm:pt>
    <dgm:pt modelId="{92201DEF-2955-4D42-81BF-0C744C3267BA}" type="pres">
      <dgm:prSet presAssocID="{BA59DC76-1C48-4C4E-866B-09FA8A8AAF81}" presName="background" presStyleLbl="node0" presStyleIdx="0" presStyleCnt="3"/>
      <dgm:spPr/>
    </dgm:pt>
    <dgm:pt modelId="{3388A93A-182B-9B47-B3AB-9348D5612383}" type="pres">
      <dgm:prSet presAssocID="{BA59DC76-1C48-4C4E-866B-09FA8A8AAF81}" presName="text" presStyleLbl="fgAcc0" presStyleIdx="0" presStyleCnt="3">
        <dgm:presLayoutVars>
          <dgm:chPref val="3"/>
        </dgm:presLayoutVars>
      </dgm:prSet>
      <dgm:spPr/>
    </dgm:pt>
    <dgm:pt modelId="{9880ABC0-3EB9-3640-9B31-687FE928D01A}" type="pres">
      <dgm:prSet presAssocID="{BA59DC76-1C48-4C4E-866B-09FA8A8AAF81}" presName="hierChild2" presStyleCnt="0"/>
      <dgm:spPr/>
    </dgm:pt>
    <dgm:pt modelId="{9EE9B418-A77B-A24E-89CB-2F0B360156B2}" type="pres">
      <dgm:prSet presAssocID="{C878F7C0-5E6A-4474-A343-F4472034B415}" presName="hierRoot1" presStyleCnt="0"/>
      <dgm:spPr/>
    </dgm:pt>
    <dgm:pt modelId="{4C181859-1830-E043-960D-DA9EB979DF0E}" type="pres">
      <dgm:prSet presAssocID="{C878F7C0-5E6A-4474-A343-F4472034B415}" presName="composite" presStyleCnt="0"/>
      <dgm:spPr/>
    </dgm:pt>
    <dgm:pt modelId="{36AD2172-A347-3741-BE9C-2EEE9FE81D90}" type="pres">
      <dgm:prSet presAssocID="{C878F7C0-5E6A-4474-A343-F4472034B415}" presName="background" presStyleLbl="node0" presStyleIdx="1" presStyleCnt="3"/>
      <dgm:spPr/>
    </dgm:pt>
    <dgm:pt modelId="{7661F819-5A9E-1841-8DF6-0BE9C32F53A6}" type="pres">
      <dgm:prSet presAssocID="{C878F7C0-5E6A-4474-A343-F4472034B415}" presName="text" presStyleLbl="fgAcc0" presStyleIdx="1" presStyleCnt="3">
        <dgm:presLayoutVars>
          <dgm:chPref val="3"/>
        </dgm:presLayoutVars>
      </dgm:prSet>
      <dgm:spPr/>
    </dgm:pt>
    <dgm:pt modelId="{32390683-8DAE-F445-B429-C0B490394A39}" type="pres">
      <dgm:prSet presAssocID="{C878F7C0-5E6A-4474-A343-F4472034B415}" presName="hierChild2" presStyleCnt="0"/>
      <dgm:spPr/>
    </dgm:pt>
    <dgm:pt modelId="{986CBEE9-7DBC-854A-A0B7-DFFB42B0C57B}" type="pres">
      <dgm:prSet presAssocID="{3E7C0CFC-87E0-4F50-BDF0-6834D000CBE7}" presName="hierRoot1" presStyleCnt="0"/>
      <dgm:spPr/>
    </dgm:pt>
    <dgm:pt modelId="{79F9E8EA-562A-7348-8280-B882698BD48D}" type="pres">
      <dgm:prSet presAssocID="{3E7C0CFC-87E0-4F50-BDF0-6834D000CBE7}" presName="composite" presStyleCnt="0"/>
      <dgm:spPr/>
    </dgm:pt>
    <dgm:pt modelId="{F3E044D9-2AE6-FD42-BB91-AEA0197F3654}" type="pres">
      <dgm:prSet presAssocID="{3E7C0CFC-87E0-4F50-BDF0-6834D000CBE7}" presName="background" presStyleLbl="node0" presStyleIdx="2" presStyleCnt="3"/>
      <dgm:spPr/>
    </dgm:pt>
    <dgm:pt modelId="{CB02D907-3EF2-2642-865D-113855AF51B4}" type="pres">
      <dgm:prSet presAssocID="{3E7C0CFC-87E0-4F50-BDF0-6834D000CBE7}" presName="text" presStyleLbl="fgAcc0" presStyleIdx="2" presStyleCnt="3">
        <dgm:presLayoutVars>
          <dgm:chPref val="3"/>
        </dgm:presLayoutVars>
      </dgm:prSet>
      <dgm:spPr/>
    </dgm:pt>
    <dgm:pt modelId="{5230F8F9-B4B1-0C49-BF36-F5D0742DD3A9}" type="pres">
      <dgm:prSet presAssocID="{3E7C0CFC-87E0-4F50-BDF0-6834D000CBE7}" presName="hierChild2" presStyleCnt="0"/>
      <dgm:spPr/>
    </dgm:pt>
  </dgm:ptLst>
  <dgm:cxnLst>
    <dgm:cxn modelId="{29D49018-6C1B-49C2-8D94-24856FA1FF5A}" srcId="{4D54AB40-377E-4CE0-A78F-0431CEA84F51}" destId="{BA59DC76-1C48-4C4E-866B-09FA8A8AAF81}" srcOrd="0" destOrd="0" parTransId="{C923E41C-10EB-4CAB-9384-9F598CCA547F}" sibTransId="{BA53C870-4725-48BD-90E8-F81636CE50FD}"/>
    <dgm:cxn modelId="{EE1D8D32-10E5-5D48-8547-157806C2ED31}" type="presOf" srcId="{3E7C0CFC-87E0-4F50-BDF0-6834D000CBE7}" destId="{CB02D907-3EF2-2642-865D-113855AF51B4}" srcOrd="0" destOrd="0" presId="urn:microsoft.com/office/officeart/2005/8/layout/hierarchy1"/>
    <dgm:cxn modelId="{D5145B43-F41F-4B8B-A160-A7EDF13E2A88}" srcId="{4D54AB40-377E-4CE0-A78F-0431CEA84F51}" destId="{C878F7C0-5E6A-4474-A343-F4472034B415}" srcOrd="1" destOrd="0" parTransId="{6BD43CBA-2FD4-4CD0-8227-0F4144988A43}" sibTransId="{07611576-E86A-4089-BD5C-E81CBCF72F96}"/>
    <dgm:cxn modelId="{B1BDE366-6841-2943-AD86-EAFFFC23E7C0}" type="presOf" srcId="{BA59DC76-1C48-4C4E-866B-09FA8A8AAF81}" destId="{3388A93A-182B-9B47-B3AB-9348D5612383}" srcOrd="0" destOrd="0" presId="urn:microsoft.com/office/officeart/2005/8/layout/hierarchy1"/>
    <dgm:cxn modelId="{1C060867-700B-495A-880B-B855BF2D42E8}" srcId="{4D54AB40-377E-4CE0-A78F-0431CEA84F51}" destId="{3E7C0CFC-87E0-4F50-BDF0-6834D000CBE7}" srcOrd="2" destOrd="0" parTransId="{E3DBC715-7259-46F8-9526-3A43837639E3}" sibTransId="{055C8EB5-0455-4EAE-A240-831CEAA45342}"/>
    <dgm:cxn modelId="{6EC45178-9EFC-7A4F-9142-71E9A8CA20A5}" type="presOf" srcId="{C878F7C0-5E6A-4474-A343-F4472034B415}" destId="{7661F819-5A9E-1841-8DF6-0BE9C32F53A6}" srcOrd="0" destOrd="0" presId="urn:microsoft.com/office/officeart/2005/8/layout/hierarchy1"/>
    <dgm:cxn modelId="{D89C7F81-66A3-8743-A294-EA2A00234831}" type="presOf" srcId="{4D54AB40-377E-4CE0-A78F-0431CEA84F51}" destId="{69BEB337-BEC0-8940-A409-D5321A77FADD}" srcOrd="0" destOrd="0" presId="urn:microsoft.com/office/officeart/2005/8/layout/hierarchy1"/>
    <dgm:cxn modelId="{F9F9C18D-F9C1-4049-BA46-541BA48EADD2}" type="presParOf" srcId="{69BEB337-BEC0-8940-A409-D5321A77FADD}" destId="{A5C2220A-E596-1740-8C54-598A227CBA37}" srcOrd="0" destOrd="0" presId="urn:microsoft.com/office/officeart/2005/8/layout/hierarchy1"/>
    <dgm:cxn modelId="{C1D905F5-B6D8-AE47-AA66-24403553B92E}" type="presParOf" srcId="{A5C2220A-E596-1740-8C54-598A227CBA37}" destId="{31782DDE-6311-294D-981E-99B57FF13FFF}" srcOrd="0" destOrd="0" presId="urn:microsoft.com/office/officeart/2005/8/layout/hierarchy1"/>
    <dgm:cxn modelId="{CD149A4E-97D5-634A-B5E8-3B948A27D236}" type="presParOf" srcId="{31782DDE-6311-294D-981E-99B57FF13FFF}" destId="{92201DEF-2955-4D42-81BF-0C744C3267BA}" srcOrd="0" destOrd="0" presId="urn:microsoft.com/office/officeart/2005/8/layout/hierarchy1"/>
    <dgm:cxn modelId="{05526576-841A-804F-A460-EB3479896931}" type="presParOf" srcId="{31782DDE-6311-294D-981E-99B57FF13FFF}" destId="{3388A93A-182B-9B47-B3AB-9348D5612383}" srcOrd="1" destOrd="0" presId="urn:microsoft.com/office/officeart/2005/8/layout/hierarchy1"/>
    <dgm:cxn modelId="{AC7F7B28-C8A6-9849-B276-4BB9DDFCFE0D}" type="presParOf" srcId="{A5C2220A-E596-1740-8C54-598A227CBA37}" destId="{9880ABC0-3EB9-3640-9B31-687FE928D01A}" srcOrd="1" destOrd="0" presId="urn:microsoft.com/office/officeart/2005/8/layout/hierarchy1"/>
    <dgm:cxn modelId="{7F118D43-E93C-7E48-A997-5904FEA47A6B}" type="presParOf" srcId="{69BEB337-BEC0-8940-A409-D5321A77FADD}" destId="{9EE9B418-A77B-A24E-89CB-2F0B360156B2}" srcOrd="1" destOrd="0" presId="urn:microsoft.com/office/officeart/2005/8/layout/hierarchy1"/>
    <dgm:cxn modelId="{7442A412-8194-1F43-88D2-B44CF8A76B57}" type="presParOf" srcId="{9EE9B418-A77B-A24E-89CB-2F0B360156B2}" destId="{4C181859-1830-E043-960D-DA9EB979DF0E}" srcOrd="0" destOrd="0" presId="urn:microsoft.com/office/officeart/2005/8/layout/hierarchy1"/>
    <dgm:cxn modelId="{7E7B8809-C72C-FF41-A79B-4AE8568C84B2}" type="presParOf" srcId="{4C181859-1830-E043-960D-DA9EB979DF0E}" destId="{36AD2172-A347-3741-BE9C-2EEE9FE81D90}" srcOrd="0" destOrd="0" presId="urn:microsoft.com/office/officeart/2005/8/layout/hierarchy1"/>
    <dgm:cxn modelId="{5A1D1F97-0B79-E84A-8171-2F42ECB29C17}" type="presParOf" srcId="{4C181859-1830-E043-960D-DA9EB979DF0E}" destId="{7661F819-5A9E-1841-8DF6-0BE9C32F53A6}" srcOrd="1" destOrd="0" presId="urn:microsoft.com/office/officeart/2005/8/layout/hierarchy1"/>
    <dgm:cxn modelId="{C70402D2-F1DC-8E4D-BE77-38F8543470AE}" type="presParOf" srcId="{9EE9B418-A77B-A24E-89CB-2F0B360156B2}" destId="{32390683-8DAE-F445-B429-C0B490394A39}" srcOrd="1" destOrd="0" presId="urn:microsoft.com/office/officeart/2005/8/layout/hierarchy1"/>
    <dgm:cxn modelId="{77EFD93B-8424-BA49-98CC-6C09487E3DA9}" type="presParOf" srcId="{69BEB337-BEC0-8940-A409-D5321A77FADD}" destId="{986CBEE9-7DBC-854A-A0B7-DFFB42B0C57B}" srcOrd="2" destOrd="0" presId="urn:microsoft.com/office/officeart/2005/8/layout/hierarchy1"/>
    <dgm:cxn modelId="{A59121A9-D035-DE4E-AAD7-9E151647C8F9}" type="presParOf" srcId="{986CBEE9-7DBC-854A-A0B7-DFFB42B0C57B}" destId="{79F9E8EA-562A-7348-8280-B882698BD48D}" srcOrd="0" destOrd="0" presId="urn:microsoft.com/office/officeart/2005/8/layout/hierarchy1"/>
    <dgm:cxn modelId="{5DE76C92-4151-9A4B-9DA4-5F0A58CF199D}" type="presParOf" srcId="{79F9E8EA-562A-7348-8280-B882698BD48D}" destId="{F3E044D9-2AE6-FD42-BB91-AEA0197F3654}" srcOrd="0" destOrd="0" presId="urn:microsoft.com/office/officeart/2005/8/layout/hierarchy1"/>
    <dgm:cxn modelId="{117A9699-DB43-AA47-B9CD-244443917686}" type="presParOf" srcId="{79F9E8EA-562A-7348-8280-B882698BD48D}" destId="{CB02D907-3EF2-2642-865D-113855AF51B4}" srcOrd="1" destOrd="0" presId="urn:microsoft.com/office/officeart/2005/8/layout/hierarchy1"/>
    <dgm:cxn modelId="{B697A403-2373-1C46-B930-6561BCF925C0}" type="presParOf" srcId="{986CBEE9-7DBC-854A-A0B7-DFFB42B0C57B}" destId="{5230F8F9-B4B1-0C49-BF36-F5D0742DD3A9}"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78228E1-AEB2-4BF7-A037-E9A39431322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D86EB0B5-5B92-451D-8409-ED857EEFA987}">
      <dgm:prSet/>
      <dgm:spPr/>
      <dgm:t>
        <a:bodyPr/>
        <a:lstStyle/>
        <a:p>
          <a:r>
            <a:rPr lang="en-US" dirty="0"/>
            <a:t>What is the number one infectious risk associated with transfusion of platelets products? </a:t>
          </a:r>
        </a:p>
      </dgm:t>
    </dgm:pt>
    <dgm:pt modelId="{6F6AAB86-C56A-4473-9627-AAE029684F8F}" type="parTrans" cxnId="{0918F739-C506-46E1-A64E-6E3D3D45F8E5}">
      <dgm:prSet/>
      <dgm:spPr/>
      <dgm:t>
        <a:bodyPr/>
        <a:lstStyle/>
        <a:p>
          <a:endParaRPr lang="en-US"/>
        </a:p>
      </dgm:t>
    </dgm:pt>
    <dgm:pt modelId="{CCD85B0C-ECB8-43AC-9101-17CB3689971A}" type="sibTrans" cxnId="{0918F739-C506-46E1-A64E-6E3D3D45F8E5}">
      <dgm:prSet/>
      <dgm:spPr/>
      <dgm:t>
        <a:bodyPr/>
        <a:lstStyle/>
        <a:p>
          <a:endParaRPr lang="en-US"/>
        </a:p>
      </dgm:t>
    </dgm:pt>
    <dgm:pt modelId="{3FC77B2D-5BFC-4A91-BD00-4EFD9898EF3A}">
      <dgm:prSet/>
      <dgm:spPr/>
      <dgm:t>
        <a:bodyPr/>
        <a:lstStyle/>
        <a:p>
          <a:r>
            <a:rPr lang="en-US" dirty="0"/>
            <a:t>Hemolytic Transfusion Reactions (HTR)</a:t>
          </a:r>
        </a:p>
      </dgm:t>
    </dgm:pt>
    <dgm:pt modelId="{35008585-32E8-4305-9EA2-D096C0BE17C1}" type="parTrans" cxnId="{2E00C475-26F0-4A69-AF1D-1AD6205AE363}">
      <dgm:prSet/>
      <dgm:spPr/>
      <dgm:t>
        <a:bodyPr/>
        <a:lstStyle/>
        <a:p>
          <a:endParaRPr lang="en-US"/>
        </a:p>
      </dgm:t>
    </dgm:pt>
    <dgm:pt modelId="{4CE7B269-D872-493A-922D-DB3602AFB171}" type="sibTrans" cxnId="{2E00C475-26F0-4A69-AF1D-1AD6205AE363}">
      <dgm:prSet/>
      <dgm:spPr/>
      <dgm:t>
        <a:bodyPr/>
        <a:lstStyle/>
        <a:p>
          <a:endParaRPr lang="en-US"/>
        </a:p>
      </dgm:t>
    </dgm:pt>
    <dgm:pt modelId="{1B163B15-E013-4359-9BDA-D175F6B1E02B}">
      <dgm:prSet/>
      <dgm:spPr/>
      <dgm:t>
        <a:bodyPr/>
        <a:lstStyle/>
        <a:p>
          <a:r>
            <a:rPr lang="en-US" dirty="0"/>
            <a:t>Allergic reactions ranging from hives to severe anaphylaxis</a:t>
          </a:r>
        </a:p>
      </dgm:t>
    </dgm:pt>
    <dgm:pt modelId="{D6E0EC53-689E-4009-A456-20F49DD68032}" type="parTrans" cxnId="{228B8486-2ECE-4901-8AAB-366A3038265B}">
      <dgm:prSet/>
      <dgm:spPr/>
      <dgm:t>
        <a:bodyPr/>
        <a:lstStyle/>
        <a:p>
          <a:endParaRPr lang="en-US"/>
        </a:p>
      </dgm:t>
    </dgm:pt>
    <dgm:pt modelId="{17BAE786-C122-484D-9A43-CB7A7DE56BC1}" type="sibTrans" cxnId="{228B8486-2ECE-4901-8AAB-366A3038265B}">
      <dgm:prSet/>
      <dgm:spPr/>
      <dgm:t>
        <a:bodyPr/>
        <a:lstStyle/>
        <a:p>
          <a:endParaRPr lang="en-US"/>
        </a:p>
      </dgm:t>
    </dgm:pt>
    <dgm:pt modelId="{8BE92A78-FE17-42A2-AE4F-AB9AA4D69EDB}">
      <dgm:prSet/>
      <dgm:spPr/>
      <dgm:t>
        <a:bodyPr/>
        <a:lstStyle/>
        <a:p>
          <a:r>
            <a:rPr lang="en-US" dirty="0"/>
            <a:t>Transfusion Related Acute Lung Injury (TRALI) </a:t>
          </a:r>
        </a:p>
      </dgm:t>
    </dgm:pt>
    <dgm:pt modelId="{D84DE5CA-889C-43B0-981D-8DFE6DBAD67A}" type="parTrans" cxnId="{232A7249-C59F-45EE-A6AC-AB0AD61E0B60}">
      <dgm:prSet/>
      <dgm:spPr/>
      <dgm:t>
        <a:bodyPr/>
        <a:lstStyle/>
        <a:p>
          <a:endParaRPr lang="en-US"/>
        </a:p>
      </dgm:t>
    </dgm:pt>
    <dgm:pt modelId="{F975C0E1-F1D5-405C-B277-798E287FE068}" type="sibTrans" cxnId="{232A7249-C59F-45EE-A6AC-AB0AD61E0B60}">
      <dgm:prSet/>
      <dgm:spPr/>
      <dgm:t>
        <a:bodyPr/>
        <a:lstStyle/>
        <a:p>
          <a:endParaRPr lang="en-US"/>
        </a:p>
      </dgm:t>
    </dgm:pt>
    <dgm:pt modelId="{C092203F-1F05-445D-A348-4D502621ECA2}">
      <dgm:prSet/>
      <dgm:spPr/>
      <dgm:t>
        <a:bodyPr/>
        <a:lstStyle/>
        <a:p>
          <a:r>
            <a:rPr lang="en-US" dirty="0"/>
            <a:t>Bacterial Contamination </a:t>
          </a:r>
        </a:p>
      </dgm:t>
    </dgm:pt>
    <dgm:pt modelId="{59F556C5-D900-42BA-8CEA-BADCE3A37A02}" type="parTrans" cxnId="{E010C002-6461-45A3-B437-812547B46135}">
      <dgm:prSet/>
      <dgm:spPr/>
      <dgm:t>
        <a:bodyPr/>
        <a:lstStyle/>
        <a:p>
          <a:endParaRPr lang="en-US"/>
        </a:p>
      </dgm:t>
    </dgm:pt>
    <dgm:pt modelId="{1A6E9EC1-283B-43D0-ABB1-DA5A82B78BE3}" type="sibTrans" cxnId="{E010C002-6461-45A3-B437-812547B46135}">
      <dgm:prSet/>
      <dgm:spPr/>
      <dgm:t>
        <a:bodyPr/>
        <a:lstStyle/>
        <a:p>
          <a:endParaRPr lang="en-US"/>
        </a:p>
      </dgm:t>
    </dgm:pt>
    <dgm:pt modelId="{DC0B85F6-F5EA-8046-A07C-F5AFAD90F05D}" type="pres">
      <dgm:prSet presAssocID="{D78228E1-AEB2-4BF7-A037-E9A39431322D}" presName="hierChild1" presStyleCnt="0">
        <dgm:presLayoutVars>
          <dgm:chPref val="1"/>
          <dgm:dir/>
          <dgm:animOne val="branch"/>
          <dgm:animLvl val="lvl"/>
          <dgm:resizeHandles/>
        </dgm:presLayoutVars>
      </dgm:prSet>
      <dgm:spPr/>
    </dgm:pt>
    <dgm:pt modelId="{0D0CC64B-0B3D-3C45-BD46-4CCF5BA4A568}" type="pres">
      <dgm:prSet presAssocID="{D86EB0B5-5B92-451D-8409-ED857EEFA987}" presName="hierRoot1" presStyleCnt="0"/>
      <dgm:spPr/>
    </dgm:pt>
    <dgm:pt modelId="{9ABBBF7C-923C-D34C-A8C3-7887E4593C81}" type="pres">
      <dgm:prSet presAssocID="{D86EB0B5-5B92-451D-8409-ED857EEFA987}" presName="composite" presStyleCnt="0"/>
      <dgm:spPr/>
    </dgm:pt>
    <dgm:pt modelId="{D5B0166A-E3E1-FD4F-8D9A-182D17B2CE79}" type="pres">
      <dgm:prSet presAssocID="{D86EB0B5-5B92-451D-8409-ED857EEFA987}" presName="background" presStyleLbl="node0" presStyleIdx="0" presStyleCnt="1"/>
      <dgm:spPr>
        <a:solidFill>
          <a:schemeClr val="accent5"/>
        </a:solidFill>
      </dgm:spPr>
    </dgm:pt>
    <dgm:pt modelId="{86E6F9C4-78C2-E447-B446-DA165EF51C9B}" type="pres">
      <dgm:prSet presAssocID="{D86EB0B5-5B92-451D-8409-ED857EEFA987}" presName="text" presStyleLbl="fgAcc0" presStyleIdx="0" presStyleCnt="1">
        <dgm:presLayoutVars>
          <dgm:chPref val="3"/>
        </dgm:presLayoutVars>
      </dgm:prSet>
      <dgm:spPr/>
    </dgm:pt>
    <dgm:pt modelId="{B741E66D-5AC0-634E-AEA9-CCBCAE5F7F5C}" type="pres">
      <dgm:prSet presAssocID="{D86EB0B5-5B92-451D-8409-ED857EEFA987}" presName="hierChild2" presStyleCnt="0"/>
      <dgm:spPr/>
    </dgm:pt>
    <dgm:pt modelId="{EBD8F276-E94A-3B46-965D-74B12A6E5216}" type="pres">
      <dgm:prSet presAssocID="{35008585-32E8-4305-9EA2-D096C0BE17C1}" presName="Name10" presStyleLbl="parChTrans1D2" presStyleIdx="0" presStyleCnt="4"/>
      <dgm:spPr/>
    </dgm:pt>
    <dgm:pt modelId="{D6DC8274-288A-F34E-AC71-C21E5FE81114}" type="pres">
      <dgm:prSet presAssocID="{3FC77B2D-5BFC-4A91-BD00-4EFD9898EF3A}" presName="hierRoot2" presStyleCnt="0"/>
      <dgm:spPr/>
    </dgm:pt>
    <dgm:pt modelId="{D5F9B250-5AEA-A14A-9F7B-923FF324B7BB}" type="pres">
      <dgm:prSet presAssocID="{3FC77B2D-5BFC-4A91-BD00-4EFD9898EF3A}" presName="composite2" presStyleCnt="0"/>
      <dgm:spPr/>
    </dgm:pt>
    <dgm:pt modelId="{3B56A4E5-3606-3D48-ACCE-F4CABF0A4221}" type="pres">
      <dgm:prSet presAssocID="{3FC77B2D-5BFC-4A91-BD00-4EFD9898EF3A}" presName="background2" presStyleLbl="node2" presStyleIdx="0" presStyleCnt="4"/>
      <dgm:spPr>
        <a:solidFill>
          <a:schemeClr val="accent4">
            <a:lumMod val="75000"/>
          </a:schemeClr>
        </a:solidFill>
      </dgm:spPr>
    </dgm:pt>
    <dgm:pt modelId="{4F82CC5B-62CA-D64C-9F03-23EECEB519B9}" type="pres">
      <dgm:prSet presAssocID="{3FC77B2D-5BFC-4A91-BD00-4EFD9898EF3A}" presName="text2" presStyleLbl="fgAcc2" presStyleIdx="0" presStyleCnt="4">
        <dgm:presLayoutVars>
          <dgm:chPref val="3"/>
        </dgm:presLayoutVars>
      </dgm:prSet>
      <dgm:spPr/>
    </dgm:pt>
    <dgm:pt modelId="{BADB4DF4-0F3E-F043-96E0-89E85E21E5B6}" type="pres">
      <dgm:prSet presAssocID="{3FC77B2D-5BFC-4A91-BD00-4EFD9898EF3A}" presName="hierChild3" presStyleCnt="0"/>
      <dgm:spPr/>
    </dgm:pt>
    <dgm:pt modelId="{801B6020-0D40-9E43-8862-BFC73D46305F}" type="pres">
      <dgm:prSet presAssocID="{D6E0EC53-689E-4009-A456-20F49DD68032}" presName="Name10" presStyleLbl="parChTrans1D2" presStyleIdx="1" presStyleCnt="4"/>
      <dgm:spPr/>
    </dgm:pt>
    <dgm:pt modelId="{E1990220-A0A7-4643-A372-A156BF4C57FB}" type="pres">
      <dgm:prSet presAssocID="{1B163B15-E013-4359-9BDA-D175F6B1E02B}" presName="hierRoot2" presStyleCnt="0"/>
      <dgm:spPr/>
    </dgm:pt>
    <dgm:pt modelId="{D28F1A6A-787B-E44F-A309-CDE058548737}" type="pres">
      <dgm:prSet presAssocID="{1B163B15-E013-4359-9BDA-D175F6B1E02B}" presName="composite2" presStyleCnt="0"/>
      <dgm:spPr/>
    </dgm:pt>
    <dgm:pt modelId="{E2F5206F-E377-F041-9577-DA60684E6A41}" type="pres">
      <dgm:prSet presAssocID="{1B163B15-E013-4359-9BDA-D175F6B1E02B}" presName="background2" presStyleLbl="node2" presStyleIdx="1" presStyleCnt="4"/>
      <dgm:spPr>
        <a:solidFill>
          <a:schemeClr val="accent4">
            <a:lumMod val="75000"/>
          </a:schemeClr>
        </a:solidFill>
      </dgm:spPr>
    </dgm:pt>
    <dgm:pt modelId="{DDB35F63-EBB8-3E49-BEF6-89A0656C7A9B}" type="pres">
      <dgm:prSet presAssocID="{1B163B15-E013-4359-9BDA-D175F6B1E02B}" presName="text2" presStyleLbl="fgAcc2" presStyleIdx="1" presStyleCnt="4">
        <dgm:presLayoutVars>
          <dgm:chPref val="3"/>
        </dgm:presLayoutVars>
      </dgm:prSet>
      <dgm:spPr/>
    </dgm:pt>
    <dgm:pt modelId="{E88C09EA-F73E-5947-811D-5342ED42CB5A}" type="pres">
      <dgm:prSet presAssocID="{1B163B15-E013-4359-9BDA-D175F6B1E02B}" presName="hierChild3" presStyleCnt="0"/>
      <dgm:spPr/>
    </dgm:pt>
    <dgm:pt modelId="{E480EF7F-A56B-0D48-B96E-05D1311F3AD8}" type="pres">
      <dgm:prSet presAssocID="{D84DE5CA-889C-43B0-981D-8DFE6DBAD67A}" presName="Name10" presStyleLbl="parChTrans1D2" presStyleIdx="2" presStyleCnt="4"/>
      <dgm:spPr/>
    </dgm:pt>
    <dgm:pt modelId="{196C1F65-32CE-EC41-9550-89A0595ABBB4}" type="pres">
      <dgm:prSet presAssocID="{8BE92A78-FE17-42A2-AE4F-AB9AA4D69EDB}" presName="hierRoot2" presStyleCnt="0"/>
      <dgm:spPr/>
    </dgm:pt>
    <dgm:pt modelId="{3567F192-C132-E14B-98D2-9046EA0C6571}" type="pres">
      <dgm:prSet presAssocID="{8BE92A78-FE17-42A2-AE4F-AB9AA4D69EDB}" presName="composite2" presStyleCnt="0"/>
      <dgm:spPr/>
    </dgm:pt>
    <dgm:pt modelId="{6AD09DD8-91AE-074B-B432-698EA8D966DF}" type="pres">
      <dgm:prSet presAssocID="{8BE92A78-FE17-42A2-AE4F-AB9AA4D69EDB}" presName="background2" presStyleLbl="node2" presStyleIdx="2" presStyleCnt="4"/>
      <dgm:spPr>
        <a:solidFill>
          <a:schemeClr val="accent4">
            <a:lumMod val="75000"/>
          </a:schemeClr>
        </a:solidFill>
      </dgm:spPr>
    </dgm:pt>
    <dgm:pt modelId="{B503F27D-C3A7-0946-B836-9E26E9316395}" type="pres">
      <dgm:prSet presAssocID="{8BE92A78-FE17-42A2-AE4F-AB9AA4D69EDB}" presName="text2" presStyleLbl="fgAcc2" presStyleIdx="2" presStyleCnt="4">
        <dgm:presLayoutVars>
          <dgm:chPref val="3"/>
        </dgm:presLayoutVars>
      </dgm:prSet>
      <dgm:spPr/>
    </dgm:pt>
    <dgm:pt modelId="{1A1DDAFC-C38E-AC4E-AEA1-C415F9FD6D11}" type="pres">
      <dgm:prSet presAssocID="{8BE92A78-FE17-42A2-AE4F-AB9AA4D69EDB}" presName="hierChild3" presStyleCnt="0"/>
      <dgm:spPr/>
    </dgm:pt>
    <dgm:pt modelId="{78ADC5B8-9DA5-844E-8893-5E97D5081778}" type="pres">
      <dgm:prSet presAssocID="{59F556C5-D900-42BA-8CEA-BADCE3A37A02}" presName="Name10" presStyleLbl="parChTrans1D2" presStyleIdx="3" presStyleCnt="4"/>
      <dgm:spPr/>
    </dgm:pt>
    <dgm:pt modelId="{35DD45C1-1AC9-CB44-90DA-BC428EF4BB99}" type="pres">
      <dgm:prSet presAssocID="{C092203F-1F05-445D-A348-4D502621ECA2}" presName="hierRoot2" presStyleCnt="0"/>
      <dgm:spPr/>
    </dgm:pt>
    <dgm:pt modelId="{3A38D3D9-E12D-0D40-A9C0-D8DF502F9AF1}" type="pres">
      <dgm:prSet presAssocID="{C092203F-1F05-445D-A348-4D502621ECA2}" presName="composite2" presStyleCnt="0"/>
      <dgm:spPr/>
    </dgm:pt>
    <dgm:pt modelId="{5534138F-FA4B-7645-AA3D-3C87328AE995}" type="pres">
      <dgm:prSet presAssocID="{C092203F-1F05-445D-A348-4D502621ECA2}" presName="background2" presStyleLbl="node2" presStyleIdx="3" presStyleCnt="4"/>
      <dgm:spPr>
        <a:solidFill>
          <a:schemeClr val="accent4">
            <a:lumMod val="75000"/>
          </a:schemeClr>
        </a:solidFill>
      </dgm:spPr>
    </dgm:pt>
    <dgm:pt modelId="{1268BE04-B138-254A-A2F5-E59C9564DF22}" type="pres">
      <dgm:prSet presAssocID="{C092203F-1F05-445D-A348-4D502621ECA2}" presName="text2" presStyleLbl="fgAcc2" presStyleIdx="3" presStyleCnt="4">
        <dgm:presLayoutVars>
          <dgm:chPref val="3"/>
        </dgm:presLayoutVars>
      </dgm:prSet>
      <dgm:spPr/>
    </dgm:pt>
    <dgm:pt modelId="{DC9F8837-568E-CA4B-AA29-B0E0D8B31491}" type="pres">
      <dgm:prSet presAssocID="{C092203F-1F05-445D-A348-4D502621ECA2}" presName="hierChild3" presStyleCnt="0"/>
      <dgm:spPr/>
    </dgm:pt>
  </dgm:ptLst>
  <dgm:cxnLst>
    <dgm:cxn modelId="{E010C002-6461-45A3-B437-812547B46135}" srcId="{D86EB0B5-5B92-451D-8409-ED857EEFA987}" destId="{C092203F-1F05-445D-A348-4D502621ECA2}" srcOrd="3" destOrd="0" parTransId="{59F556C5-D900-42BA-8CEA-BADCE3A37A02}" sibTransId="{1A6E9EC1-283B-43D0-ABB1-DA5A82B78BE3}"/>
    <dgm:cxn modelId="{EC80FC0C-8748-A449-B281-EBC9C7F79BD8}" type="presOf" srcId="{C092203F-1F05-445D-A348-4D502621ECA2}" destId="{1268BE04-B138-254A-A2F5-E59C9564DF22}" srcOrd="0" destOrd="0" presId="urn:microsoft.com/office/officeart/2005/8/layout/hierarchy1"/>
    <dgm:cxn modelId="{0A80151C-D634-5947-949D-9373F3F85D04}" type="presOf" srcId="{59F556C5-D900-42BA-8CEA-BADCE3A37A02}" destId="{78ADC5B8-9DA5-844E-8893-5E97D5081778}" srcOrd="0" destOrd="0" presId="urn:microsoft.com/office/officeart/2005/8/layout/hierarchy1"/>
    <dgm:cxn modelId="{6743B625-1233-F744-BE5D-A70955B85486}" type="presOf" srcId="{D78228E1-AEB2-4BF7-A037-E9A39431322D}" destId="{DC0B85F6-F5EA-8046-A07C-F5AFAD90F05D}" srcOrd="0" destOrd="0" presId="urn:microsoft.com/office/officeart/2005/8/layout/hierarchy1"/>
    <dgm:cxn modelId="{A527A732-2DB7-0845-9EA0-8082AE091EEC}" type="presOf" srcId="{35008585-32E8-4305-9EA2-D096C0BE17C1}" destId="{EBD8F276-E94A-3B46-965D-74B12A6E5216}" srcOrd="0" destOrd="0" presId="urn:microsoft.com/office/officeart/2005/8/layout/hierarchy1"/>
    <dgm:cxn modelId="{0918F739-C506-46E1-A64E-6E3D3D45F8E5}" srcId="{D78228E1-AEB2-4BF7-A037-E9A39431322D}" destId="{D86EB0B5-5B92-451D-8409-ED857EEFA987}" srcOrd="0" destOrd="0" parTransId="{6F6AAB86-C56A-4473-9627-AAE029684F8F}" sibTransId="{CCD85B0C-ECB8-43AC-9101-17CB3689971A}"/>
    <dgm:cxn modelId="{E7202941-3DA5-624E-8B5F-2DC757B1A084}" type="presOf" srcId="{D6E0EC53-689E-4009-A456-20F49DD68032}" destId="{801B6020-0D40-9E43-8862-BFC73D46305F}" srcOrd="0" destOrd="0" presId="urn:microsoft.com/office/officeart/2005/8/layout/hierarchy1"/>
    <dgm:cxn modelId="{232A7249-C59F-45EE-A6AC-AB0AD61E0B60}" srcId="{D86EB0B5-5B92-451D-8409-ED857EEFA987}" destId="{8BE92A78-FE17-42A2-AE4F-AB9AA4D69EDB}" srcOrd="2" destOrd="0" parTransId="{D84DE5CA-889C-43B0-981D-8DFE6DBAD67A}" sibTransId="{F975C0E1-F1D5-405C-B277-798E287FE068}"/>
    <dgm:cxn modelId="{2E00C475-26F0-4A69-AF1D-1AD6205AE363}" srcId="{D86EB0B5-5B92-451D-8409-ED857EEFA987}" destId="{3FC77B2D-5BFC-4A91-BD00-4EFD9898EF3A}" srcOrd="0" destOrd="0" parTransId="{35008585-32E8-4305-9EA2-D096C0BE17C1}" sibTransId="{4CE7B269-D872-493A-922D-DB3602AFB171}"/>
    <dgm:cxn modelId="{6FF2AA81-0226-6747-8037-7EC71F503E3D}" type="presOf" srcId="{1B163B15-E013-4359-9BDA-D175F6B1E02B}" destId="{DDB35F63-EBB8-3E49-BEF6-89A0656C7A9B}" srcOrd="0" destOrd="0" presId="urn:microsoft.com/office/officeart/2005/8/layout/hierarchy1"/>
    <dgm:cxn modelId="{228B8486-2ECE-4901-8AAB-366A3038265B}" srcId="{D86EB0B5-5B92-451D-8409-ED857EEFA987}" destId="{1B163B15-E013-4359-9BDA-D175F6B1E02B}" srcOrd="1" destOrd="0" parTransId="{D6E0EC53-689E-4009-A456-20F49DD68032}" sibTransId="{17BAE786-C122-484D-9A43-CB7A7DE56BC1}"/>
    <dgm:cxn modelId="{0CDF9197-6710-E447-BDD5-DC54998C21A5}" type="presOf" srcId="{8BE92A78-FE17-42A2-AE4F-AB9AA4D69EDB}" destId="{B503F27D-C3A7-0946-B836-9E26E9316395}" srcOrd="0" destOrd="0" presId="urn:microsoft.com/office/officeart/2005/8/layout/hierarchy1"/>
    <dgm:cxn modelId="{E0F61BC9-6005-5946-8097-103E6A024475}" type="presOf" srcId="{3FC77B2D-5BFC-4A91-BD00-4EFD9898EF3A}" destId="{4F82CC5B-62CA-D64C-9F03-23EECEB519B9}" srcOrd="0" destOrd="0" presId="urn:microsoft.com/office/officeart/2005/8/layout/hierarchy1"/>
    <dgm:cxn modelId="{73D176DD-FACA-6240-BDF3-68D914EDCA0A}" type="presOf" srcId="{D84DE5CA-889C-43B0-981D-8DFE6DBAD67A}" destId="{E480EF7F-A56B-0D48-B96E-05D1311F3AD8}" srcOrd="0" destOrd="0" presId="urn:microsoft.com/office/officeart/2005/8/layout/hierarchy1"/>
    <dgm:cxn modelId="{34D7EDF0-6B0F-7245-B0FF-BC1691AB0073}" type="presOf" srcId="{D86EB0B5-5B92-451D-8409-ED857EEFA987}" destId="{86E6F9C4-78C2-E447-B446-DA165EF51C9B}" srcOrd="0" destOrd="0" presId="urn:microsoft.com/office/officeart/2005/8/layout/hierarchy1"/>
    <dgm:cxn modelId="{52D44918-E599-DE4A-8298-A17F0E4C8C01}" type="presParOf" srcId="{DC0B85F6-F5EA-8046-A07C-F5AFAD90F05D}" destId="{0D0CC64B-0B3D-3C45-BD46-4CCF5BA4A568}" srcOrd="0" destOrd="0" presId="urn:microsoft.com/office/officeart/2005/8/layout/hierarchy1"/>
    <dgm:cxn modelId="{20286827-EDC4-FF48-AF3A-EB219E7A0C08}" type="presParOf" srcId="{0D0CC64B-0B3D-3C45-BD46-4CCF5BA4A568}" destId="{9ABBBF7C-923C-D34C-A8C3-7887E4593C81}" srcOrd="0" destOrd="0" presId="urn:microsoft.com/office/officeart/2005/8/layout/hierarchy1"/>
    <dgm:cxn modelId="{94146E19-0F94-CD4D-BA2B-AAFB7FB3744F}" type="presParOf" srcId="{9ABBBF7C-923C-D34C-A8C3-7887E4593C81}" destId="{D5B0166A-E3E1-FD4F-8D9A-182D17B2CE79}" srcOrd="0" destOrd="0" presId="urn:microsoft.com/office/officeart/2005/8/layout/hierarchy1"/>
    <dgm:cxn modelId="{1C514408-EECB-BD4D-A6BC-8F58478B76B0}" type="presParOf" srcId="{9ABBBF7C-923C-D34C-A8C3-7887E4593C81}" destId="{86E6F9C4-78C2-E447-B446-DA165EF51C9B}" srcOrd="1" destOrd="0" presId="urn:microsoft.com/office/officeart/2005/8/layout/hierarchy1"/>
    <dgm:cxn modelId="{64F37502-F4DF-7B41-9231-8F21BD673B55}" type="presParOf" srcId="{0D0CC64B-0B3D-3C45-BD46-4CCF5BA4A568}" destId="{B741E66D-5AC0-634E-AEA9-CCBCAE5F7F5C}" srcOrd="1" destOrd="0" presId="urn:microsoft.com/office/officeart/2005/8/layout/hierarchy1"/>
    <dgm:cxn modelId="{893DAF6A-7C26-3347-AAB8-0984964563EA}" type="presParOf" srcId="{B741E66D-5AC0-634E-AEA9-CCBCAE5F7F5C}" destId="{EBD8F276-E94A-3B46-965D-74B12A6E5216}" srcOrd="0" destOrd="0" presId="urn:microsoft.com/office/officeart/2005/8/layout/hierarchy1"/>
    <dgm:cxn modelId="{3609AEEE-A58C-C443-8A49-946A59C18195}" type="presParOf" srcId="{B741E66D-5AC0-634E-AEA9-CCBCAE5F7F5C}" destId="{D6DC8274-288A-F34E-AC71-C21E5FE81114}" srcOrd="1" destOrd="0" presId="urn:microsoft.com/office/officeart/2005/8/layout/hierarchy1"/>
    <dgm:cxn modelId="{915ED3B6-8AC8-1F41-A13D-562D5606CADE}" type="presParOf" srcId="{D6DC8274-288A-F34E-AC71-C21E5FE81114}" destId="{D5F9B250-5AEA-A14A-9F7B-923FF324B7BB}" srcOrd="0" destOrd="0" presId="urn:microsoft.com/office/officeart/2005/8/layout/hierarchy1"/>
    <dgm:cxn modelId="{03398CC7-1FA9-B84B-A987-1267DD2BE630}" type="presParOf" srcId="{D5F9B250-5AEA-A14A-9F7B-923FF324B7BB}" destId="{3B56A4E5-3606-3D48-ACCE-F4CABF0A4221}" srcOrd="0" destOrd="0" presId="urn:microsoft.com/office/officeart/2005/8/layout/hierarchy1"/>
    <dgm:cxn modelId="{DA85902E-2F18-7F4B-BFA9-3F969DD70A74}" type="presParOf" srcId="{D5F9B250-5AEA-A14A-9F7B-923FF324B7BB}" destId="{4F82CC5B-62CA-D64C-9F03-23EECEB519B9}" srcOrd="1" destOrd="0" presId="urn:microsoft.com/office/officeart/2005/8/layout/hierarchy1"/>
    <dgm:cxn modelId="{EFCE202F-401D-C547-AB08-EF06E32CC320}" type="presParOf" srcId="{D6DC8274-288A-F34E-AC71-C21E5FE81114}" destId="{BADB4DF4-0F3E-F043-96E0-89E85E21E5B6}" srcOrd="1" destOrd="0" presId="urn:microsoft.com/office/officeart/2005/8/layout/hierarchy1"/>
    <dgm:cxn modelId="{9DCF55E3-1AFA-C54D-81F0-3B4D35FAD32A}" type="presParOf" srcId="{B741E66D-5AC0-634E-AEA9-CCBCAE5F7F5C}" destId="{801B6020-0D40-9E43-8862-BFC73D46305F}" srcOrd="2" destOrd="0" presId="urn:microsoft.com/office/officeart/2005/8/layout/hierarchy1"/>
    <dgm:cxn modelId="{9A077A14-4918-8E41-99D2-9AC0833ECE6C}" type="presParOf" srcId="{B741E66D-5AC0-634E-AEA9-CCBCAE5F7F5C}" destId="{E1990220-A0A7-4643-A372-A156BF4C57FB}" srcOrd="3" destOrd="0" presId="urn:microsoft.com/office/officeart/2005/8/layout/hierarchy1"/>
    <dgm:cxn modelId="{A602319F-7447-104F-8895-04ACF342FC6C}" type="presParOf" srcId="{E1990220-A0A7-4643-A372-A156BF4C57FB}" destId="{D28F1A6A-787B-E44F-A309-CDE058548737}" srcOrd="0" destOrd="0" presId="urn:microsoft.com/office/officeart/2005/8/layout/hierarchy1"/>
    <dgm:cxn modelId="{7A92D0F3-044C-6E4C-8737-D49FD3486B43}" type="presParOf" srcId="{D28F1A6A-787B-E44F-A309-CDE058548737}" destId="{E2F5206F-E377-F041-9577-DA60684E6A41}" srcOrd="0" destOrd="0" presId="urn:microsoft.com/office/officeart/2005/8/layout/hierarchy1"/>
    <dgm:cxn modelId="{2878E3ED-7248-9744-AAA3-36C0B8736A4A}" type="presParOf" srcId="{D28F1A6A-787B-E44F-A309-CDE058548737}" destId="{DDB35F63-EBB8-3E49-BEF6-89A0656C7A9B}" srcOrd="1" destOrd="0" presId="urn:microsoft.com/office/officeart/2005/8/layout/hierarchy1"/>
    <dgm:cxn modelId="{44A935A5-38C9-2641-A5C2-EBDFA6EE701C}" type="presParOf" srcId="{E1990220-A0A7-4643-A372-A156BF4C57FB}" destId="{E88C09EA-F73E-5947-811D-5342ED42CB5A}" srcOrd="1" destOrd="0" presId="urn:microsoft.com/office/officeart/2005/8/layout/hierarchy1"/>
    <dgm:cxn modelId="{A0FBA526-7013-8449-9D9A-7077D2DC90C6}" type="presParOf" srcId="{B741E66D-5AC0-634E-AEA9-CCBCAE5F7F5C}" destId="{E480EF7F-A56B-0D48-B96E-05D1311F3AD8}" srcOrd="4" destOrd="0" presId="urn:microsoft.com/office/officeart/2005/8/layout/hierarchy1"/>
    <dgm:cxn modelId="{DE0C794A-9B8D-9540-8A77-44D7C1396C44}" type="presParOf" srcId="{B741E66D-5AC0-634E-AEA9-CCBCAE5F7F5C}" destId="{196C1F65-32CE-EC41-9550-89A0595ABBB4}" srcOrd="5" destOrd="0" presId="urn:microsoft.com/office/officeart/2005/8/layout/hierarchy1"/>
    <dgm:cxn modelId="{70EFD6B3-2266-B24E-AC22-7280833053FB}" type="presParOf" srcId="{196C1F65-32CE-EC41-9550-89A0595ABBB4}" destId="{3567F192-C132-E14B-98D2-9046EA0C6571}" srcOrd="0" destOrd="0" presId="urn:microsoft.com/office/officeart/2005/8/layout/hierarchy1"/>
    <dgm:cxn modelId="{951A551D-935B-9B4E-8E89-12A3AB016D6E}" type="presParOf" srcId="{3567F192-C132-E14B-98D2-9046EA0C6571}" destId="{6AD09DD8-91AE-074B-B432-698EA8D966DF}" srcOrd="0" destOrd="0" presId="urn:microsoft.com/office/officeart/2005/8/layout/hierarchy1"/>
    <dgm:cxn modelId="{55A24CD3-6D57-D046-9A3B-C323BDE1EF3F}" type="presParOf" srcId="{3567F192-C132-E14B-98D2-9046EA0C6571}" destId="{B503F27D-C3A7-0946-B836-9E26E9316395}" srcOrd="1" destOrd="0" presId="urn:microsoft.com/office/officeart/2005/8/layout/hierarchy1"/>
    <dgm:cxn modelId="{7D981D8B-49C5-9F40-B1E1-5883BCD496FA}" type="presParOf" srcId="{196C1F65-32CE-EC41-9550-89A0595ABBB4}" destId="{1A1DDAFC-C38E-AC4E-AEA1-C415F9FD6D11}" srcOrd="1" destOrd="0" presId="urn:microsoft.com/office/officeart/2005/8/layout/hierarchy1"/>
    <dgm:cxn modelId="{00173C56-F136-514E-8104-47905016837D}" type="presParOf" srcId="{B741E66D-5AC0-634E-AEA9-CCBCAE5F7F5C}" destId="{78ADC5B8-9DA5-844E-8893-5E97D5081778}" srcOrd="6" destOrd="0" presId="urn:microsoft.com/office/officeart/2005/8/layout/hierarchy1"/>
    <dgm:cxn modelId="{7A3DDA6D-CA3E-A345-9A75-D51DC6ED4A3B}" type="presParOf" srcId="{B741E66D-5AC0-634E-AEA9-CCBCAE5F7F5C}" destId="{35DD45C1-1AC9-CB44-90DA-BC428EF4BB99}" srcOrd="7" destOrd="0" presId="urn:microsoft.com/office/officeart/2005/8/layout/hierarchy1"/>
    <dgm:cxn modelId="{8C480545-7A68-4A45-B655-6322EF4445EB}" type="presParOf" srcId="{35DD45C1-1AC9-CB44-90DA-BC428EF4BB99}" destId="{3A38D3D9-E12D-0D40-A9C0-D8DF502F9AF1}" srcOrd="0" destOrd="0" presId="urn:microsoft.com/office/officeart/2005/8/layout/hierarchy1"/>
    <dgm:cxn modelId="{E580BFE6-C490-2541-8DA9-F816AEDAE8D8}" type="presParOf" srcId="{3A38D3D9-E12D-0D40-A9C0-D8DF502F9AF1}" destId="{5534138F-FA4B-7645-AA3D-3C87328AE995}" srcOrd="0" destOrd="0" presId="urn:microsoft.com/office/officeart/2005/8/layout/hierarchy1"/>
    <dgm:cxn modelId="{B18E2234-6F80-7D4A-92E5-58A0A95565AA}" type="presParOf" srcId="{3A38D3D9-E12D-0D40-A9C0-D8DF502F9AF1}" destId="{1268BE04-B138-254A-A2F5-E59C9564DF22}" srcOrd="1" destOrd="0" presId="urn:microsoft.com/office/officeart/2005/8/layout/hierarchy1"/>
    <dgm:cxn modelId="{ECC42203-3DC7-1048-BEF5-46ED8934AE29}" type="presParOf" srcId="{35DD45C1-1AC9-CB44-90DA-BC428EF4BB99}" destId="{DC9F8837-568E-CA4B-AA29-B0E0D8B31491}"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2EFFB2-0502-044B-8741-67B70A540C4A}">
      <dsp:nvSpPr>
        <dsp:cNvPr id="0" name=""/>
        <dsp:cNvSpPr/>
      </dsp:nvSpPr>
      <dsp:spPr>
        <a:xfrm>
          <a:off x="0" y="80462"/>
          <a:ext cx="5012532" cy="4446000"/>
        </a:xfrm>
        <a:prstGeom prst="roundRect">
          <a:avLst/>
        </a:prstGeom>
        <a:gradFill rotWithShape="0">
          <a:gsLst>
            <a:gs pos="0">
              <a:schemeClr val="accent5">
                <a:hueOff val="0"/>
                <a:satOff val="0"/>
                <a:lumOff val="0"/>
                <a:alphaOff val="0"/>
                <a:tint val="94000"/>
                <a:satMod val="100000"/>
                <a:lumMod val="108000"/>
              </a:schemeClr>
            </a:gs>
            <a:gs pos="50000">
              <a:schemeClr val="accent5">
                <a:hueOff val="0"/>
                <a:satOff val="0"/>
                <a:lumOff val="0"/>
                <a:alphaOff val="0"/>
                <a:tint val="98000"/>
                <a:shade val="100000"/>
                <a:satMod val="100000"/>
                <a:lumMod val="100000"/>
              </a:schemeClr>
            </a:gs>
            <a:gs pos="100000">
              <a:schemeClr val="accent5">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At the conclusion of this presentation, participants will understand how the upcoming change from the FDA of shortening of platelet storage will affect hospitals and blood suppliers around the country and how introducing the Pan Genera Detection (PGD) test can help eliminate some of burden until other options become available and approved. </a:t>
          </a:r>
        </a:p>
      </dsp:txBody>
      <dsp:txXfrm>
        <a:off x="217036" y="297498"/>
        <a:ext cx="4578460" cy="40119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01DEF-2955-4D42-81BF-0C744C3267BA}">
      <dsp:nvSpPr>
        <dsp:cNvPr id="0" name=""/>
        <dsp:cNvSpPr/>
      </dsp:nvSpPr>
      <dsp:spPr>
        <a:xfrm>
          <a:off x="0" y="902581"/>
          <a:ext cx="2186119" cy="1388186"/>
        </a:xfrm>
        <a:prstGeom prst="roundRect">
          <a:avLst>
            <a:gd name="adj" fmla="val 1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3388A93A-182B-9B47-B3AB-9348D5612383}">
      <dsp:nvSpPr>
        <dsp:cNvPr id="0" name=""/>
        <dsp:cNvSpPr/>
      </dsp:nvSpPr>
      <dsp:spPr>
        <a:xfrm>
          <a:off x="242902" y="1133339"/>
          <a:ext cx="2186119" cy="138818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Verax Biomedical Platelet Pan Genera Detection (PGD) Test is a rapid, qualitative immunoassay for the detection of aerobic and anaerobic Gram-positive and Gram-negative bacteria in platelet components. </a:t>
          </a:r>
        </a:p>
      </dsp:txBody>
      <dsp:txXfrm>
        <a:off x="283561" y="1173998"/>
        <a:ext cx="2104801" cy="1306868"/>
      </dsp:txXfrm>
    </dsp:sp>
    <dsp:sp modelId="{36AD2172-A347-3741-BE9C-2EEE9FE81D90}">
      <dsp:nvSpPr>
        <dsp:cNvPr id="0" name=""/>
        <dsp:cNvSpPr/>
      </dsp:nvSpPr>
      <dsp:spPr>
        <a:xfrm>
          <a:off x="2671924" y="902581"/>
          <a:ext cx="2186119" cy="1388186"/>
        </a:xfrm>
        <a:prstGeom prst="roundRect">
          <a:avLst>
            <a:gd name="adj" fmla="val 1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7661F819-5A9E-1841-8DF6-0BE9C32F53A6}">
      <dsp:nvSpPr>
        <dsp:cNvPr id="0" name=""/>
        <dsp:cNvSpPr/>
      </dsp:nvSpPr>
      <dsp:spPr>
        <a:xfrm>
          <a:off x="2914826" y="1133339"/>
          <a:ext cx="2186119" cy="138818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It is the only day of transfusion test for extending the expiration date of Apheresis platelets in 100% plasma for up to seven days when using containers cleared by the FDA for 7-day testing. </a:t>
          </a:r>
        </a:p>
      </dsp:txBody>
      <dsp:txXfrm>
        <a:off x="2955485" y="1173998"/>
        <a:ext cx="2104801" cy="1306868"/>
      </dsp:txXfrm>
    </dsp:sp>
    <dsp:sp modelId="{F3E044D9-2AE6-FD42-BB91-AEA0197F3654}">
      <dsp:nvSpPr>
        <dsp:cNvPr id="0" name=""/>
        <dsp:cNvSpPr/>
      </dsp:nvSpPr>
      <dsp:spPr>
        <a:xfrm>
          <a:off x="5343848" y="902581"/>
          <a:ext cx="2186119" cy="1388186"/>
        </a:xfrm>
        <a:prstGeom prst="roundRect">
          <a:avLst>
            <a:gd name="adj" fmla="val 10000"/>
          </a:avLst>
        </a:prstGeom>
        <a:gradFill rotWithShape="0">
          <a:gsLst>
            <a:gs pos="0">
              <a:schemeClr val="accent6">
                <a:hueOff val="0"/>
                <a:satOff val="0"/>
                <a:lumOff val="0"/>
                <a:alphaOff val="0"/>
                <a:tint val="94000"/>
                <a:satMod val="100000"/>
                <a:lumMod val="108000"/>
              </a:schemeClr>
            </a:gs>
            <a:gs pos="50000">
              <a:schemeClr val="accent6">
                <a:hueOff val="0"/>
                <a:satOff val="0"/>
                <a:lumOff val="0"/>
                <a:alphaOff val="0"/>
                <a:tint val="98000"/>
                <a:shade val="100000"/>
                <a:satMod val="100000"/>
                <a:lumMod val="100000"/>
              </a:schemeClr>
            </a:gs>
            <a:gs pos="100000">
              <a:schemeClr val="accent6">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sp>
    <dsp:sp modelId="{CB02D907-3EF2-2642-865D-113855AF51B4}">
      <dsp:nvSpPr>
        <dsp:cNvPr id="0" name=""/>
        <dsp:cNvSpPr/>
      </dsp:nvSpPr>
      <dsp:spPr>
        <a:xfrm>
          <a:off x="5586750" y="1133339"/>
          <a:ext cx="2186119" cy="1388186"/>
        </a:xfrm>
        <a:prstGeom prst="roundRect">
          <a:avLst>
            <a:gd name="adj" fmla="val 10000"/>
          </a:avLst>
        </a:prstGeom>
        <a:solidFill>
          <a:schemeClr val="lt1">
            <a:alpha val="90000"/>
            <a:hueOff val="0"/>
            <a:satOff val="0"/>
            <a:lumOff val="0"/>
            <a:alphaOff val="0"/>
          </a:schemeClr>
        </a:solidFill>
        <a:ln w="9525" cap="flat" cmpd="sng" algn="ctr">
          <a:solidFill>
            <a:schemeClr val="accent6">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The PGD test also helps to assure the safety of 5-day dated platelets for transfusion. An Apheresis platelet my be transfusion for up to 24 hours after a non-reactive PGD test results. </a:t>
          </a:r>
        </a:p>
      </dsp:txBody>
      <dsp:txXfrm>
        <a:off x="5627409" y="1173998"/>
        <a:ext cx="2104801" cy="130686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DC5B8-9DA5-844E-8893-5E97D5081778}">
      <dsp:nvSpPr>
        <dsp:cNvPr id="0" name=""/>
        <dsp:cNvSpPr/>
      </dsp:nvSpPr>
      <dsp:spPr>
        <a:xfrm>
          <a:off x="4357694" y="1931283"/>
          <a:ext cx="3421848" cy="542829"/>
        </a:xfrm>
        <a:custGeom>
          <a:avLst/>
          <a:gdLst/>
          <a:ahLst/>
          <a:cxnLst/>
          <a:rect l="0" t="0" r="0" b="0"/>
          <a:pathLst>
            <a:path>
              <a:moveTo>
                <a:pt x="0" y="0"/>
              </a:moveTo>
              <a:lnTo>
                <a:pt x="0" y="369922"/>
              </a:lnTo>
              <a:lnTo>
                <a:pt x="3421848" y="369922"/>
              </a:lnTo>
              <a:lnTo>
                <a:pt x="3421848" y="54282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480EF7F-A56B-0D48-B96E-05D1311F3AD8}">
      <dsp:nvSpPr>
        <dsp:cNvPr id="0" name=""/>
        <dsp:cNvSpPr/>
      </dsp:nvSpPr>
      <dsp:spPr>
        <a:xfrm>
          <a:off x="4357694" y="1931283"/>
          <a:ext cx="1140616" cy="542829"/>
        </a:xfrm>
        <a:custGeom>
          <a:avLst/>
          <a:gdLst/>
          <a:ahLst/>
          <a:cxnLst/>
          <a:rect l="0" t="0" r="0" b="0"/>
          <a:pathLst>
            <a:path>
              <a:moveTo>
                <a:pt x="0" y="0"/>
              </a:moveTo>
              <a:lnTo>
                <a:pt x="0" y="369922"/>
              </a:lnTo>
              <a:lnTo>
                <a:pt x="1140616" y="369922"/>
              </a:lnTo>
              <a:lnTo>
                <a:pt x="1140616" y="54282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1B6020-0D40-9E43-8862-BFC73D46305F}">
      <dsp:nvSpPr>
        <dsp:cNvPr id="0" name=""/>
        <dsp:cNvSpPr/>
      </dsp:nvSpPr>
      <dsp:spPr>
        <a:xfrm>
          <a:off x="3217078" y="1931283"/>
          <a:ext cx="1140616" cy="542829"/>
        </a:xfrm>
        <a:custGeom>
          <a:avLst/>
          <a:gdLst/>
          <a:ahLst/>
          <a:cxnLst/>
          <a:rect l="0" t="0" r="0" b="0"/>
          <a:pathLst>
            <a:path>
              <a:moveTo>
                <a:pt x="1140616" y="0"/>
              </a:moveTo>
              <a:lnTo>
                <a:pt x="1140616" y="369922"/>
              </a:lnTo>
              <a:lnTo>
                <a:pt x="0" y="369922"/>
              </a:lnTo>
              <a:lnTo>
                <a:pt x="0" y="54282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BD8F276-E94A-3B46-965D-74B12A6E5216}">
      <dsp:nvSpPr>
        <dsp:cNvPr id="0" name=""/>
        <dsp:cNvSpPr/>
      </dsp:nvSpPr>
      <dsp:spPr>
        <a:xfrm>
          <a:off x="935845" y="1931283"/>
          <a:ext cx="3421848" cy="542829"/>
        </a:xfrm>
        <a:custGeom>
          <a:avLst/>
          <a:gdLst/>
          <a:ahLst/>
          <a:cxnLst/>
          <a:rect l="0" t="0" r="0" b="0"/>
          <a:pathLst>
            <a:path>
              <a:moveTo>
                <a:pt x="3421848" y="0"/>
              </a:moveTo>
              <a:lnTo>
                <a:pt x="3421848" y="369922"/>
              </a:lnTo>
              <a:lnTo>
                <a:pt x="0" y="369922"/>
              </a:lnTo>
              <a:lnTo>
                <a:pt x="0" y="54282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B0166A-E3E1-FD4F-8D9A-182D17B2CE79}">
      <dsp:nvSpPr>
        <dsp:cNvPr id="0" name=""/>
        <dsp:cNvSpPr/>
      </dsp:nvSpPr>
      <dsp:spPr>
        <a:xfrm>
          <a:off x="3424463" y="746079"/>
          <a:ext cx="1866463" cy="1185204"/>
        </a:xfrm>
        <a:prstGeom prst="roundRect">
          <a:avLst>
            <a:gd name="adj" fmla="val 10000"/>
          </a:avLst>
        </a:prstGeom>
        <a:solidFill>
          <a:schemeClr val="accent5"/>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E6F9C4-78C2-E447-B446-DA165EF51C9B}">
      <dsp:nvSpPr>
        <dsp:cNvPr id="0" name=""/>
        <dsp:cNvSpPr/>
      </dsp:nvSpPr>
      <dsp:spPr>
        <a:xfrm>
          <a:off x="3631847" y="943094"/>
          <a:ext cx="1866463" cy="1185204"/>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What is the number one infectious risk associated with transfusion of platelets products? </a:t>
          </a:r>
        </a:p>
      </dsp:txBody>
      <dsp:txXfrm>
        <a:off x="3666560" y="977807"/>
        <a:ext cx="1797037" cy="1115778"/>
      </dsp:txXfrm>
    </dsp:sp>
    <dsp:sp modelId="{3B56A4E5-3606-3D48-ACCE-F4CABF0A4221}">
      <dsp:nvSpPr>
        <dsp:cNvPr id="0" name=""/>
        <dsp:cNvSpPr/>
      </dsp:nvSpPr>
      <dsp:spPr>
        <a:xfrm>
          <a:off x="2614" y="2474113"/>
          <a:ext cx="1866463" cy="1185204"/>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2CC5B-62CA-D64C-9F03-23EECEB519B9}">
      <dsp:nvSpPr>
        <dsp:cNvPr id="0" name=""/>
        <dsp:cNvSpPr/>
      </dsp:nvSpPr>
      <dsp:spPr>
        <a:xfrm>
          <a:off x="209998" y="2671128"/>
          <a:ext cx="1866463" cy="11852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Hemolytic Transfusion Reactions (HTR)</a:t>
          </a:r>
        </a:p>
      </dsp:txBody>
      <dsp:txXfrm>
        <a:off x="244711" y="2705841"/>
        <a:ext cx="1797037" cy="1115778"/>
      </dsp:txXfrm>
    </dsp:sp>
    <dsp:sp modelId="{E2F5206F-E377-F041-9577-DA60684E6A41}">
      <dsp:nvSpPr>
        <dsp:cNvPr id="0" name=""/>
        <dsp:cNvSpPr/>
      </dsp:nvSpPr>
      <dsp:spPr>
        <a:xfrm>
          <a:off x="2283846" y="2474113"/>
          <a:ext cx="1866463" cy="1185204"/>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DB35F63-EBB8-3E49-BEF6-89A0656C7A9B}">
      <dsp:nvSpPr>
        <dsp:cNvPr id="0" name=""/>
        <dsp:cNvSpPr/>
      </dsp:nvSpPr>
      <dsp:spPr>
        <a:xfrm>
          <a:off x="2491231" y="2671128"/>
          <a:ext cx="1866463" cy="11852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Allergic reactions ranging from hives to severe anaphylaxis</a:t>
          </a:r>
        </a:p>
      </dsp:txBody>
      <dsp:txXfrm>
        <a:off x="2525944" y="2705841"/>
        <a:ext cx="1797037" cy="1115778"/>
      </dsp:txXfrm>
    </dsp:sp>
    <dsp:sp modelId="{6AD09DD8-91AE-074B-B432-698EA8D966DF}">
      <dsp:nvSpPr>
        <dsp:cNvPr id="0" name=""/>
        <dsp:cNvSpPr/>
      </dsp:nvSpPr>
      <dsp:spPr>
        <a:xfrm>
          <a:off x="4565079" y="2474113"/>
          <a:ext cx="1866463" cy="1185204"/>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503F27D-C3A7-0946-B836-9E26E9316395}">
      <dsp:nvSpPr>
        <dsp:cNvPr id="0" name=""/>
        <dsp:cNvSpPr/>
      </dsp:nvSpPr>
      <dsp:spPr>
        <a:xfrm>
          <a:off x="4772464" y="2671128"/>
          <a:ext cx="1866463" cy="11852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Transfusion Related Acute Lung Injury (TRALI) </a:t>
          </a:r>
        </a:p>
      </dsp:txBody>
      <dsp:txXfrm>
        <a:off x="4807177" y="2705841"/>
        <a:ext cx="1797037" cy="1115778"/>
      </dsp:txXfrm>
    </dsp:sp>
    <dsp:sp modelId="{5534138F-FA4B-7645-AA3D-3C87328AE995}">
      <dsp:nvSpPr>
        <dsp:cNvPr id="0" name=""/>
        <dsp:cNvSpPr/>
      </dsp:nvSpPr>
      <dsp:spPr>
        <a:xfrm>
          <a:off x="6846312" y="2474113"/>
          <a:ext cx="1866463" cy="1185204"/>
        </a:xfrm>
        <a:prstGeom prst="roundRect">
          <a:avLst>
            <a:gd name="adj" fmla="val 1000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68BE04-B138-254A-A2F5-E59C9564DF22}">
      <dsp:nvSpPr>
        <dsp:cNvPr id="0" name=""/>
        <dsp:cNvSpPr/>
      </dsp:nvSpPr>
      <dsp:spPr>
        <a:xfrm>
          <a:off x="7053696" y="2671128"/>
          <a:ext cx="1866463" cy="1185204"/>
        </a:xfrm>
        <a:prstGeom prst="roundRect">
          <a:avLst>
            <a:gd name="adj" fmla="val 10000"/>
          </a:avLst>
        </a:prstGeom>
        <a:solidFill>
          <a:schemeClr val="lt1">
            <a:alpha val="90000"/>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t>Bacterial Contamination </a:t>
          </a:r>
        </a:p>
      </dsp:txBody>
      <dsp:txXfrm>
        <a:off x="7088409" y="2705841"/>
        <a:ext cx="1797037" cy="111577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2914015" cy="461963"/>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2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dirty="0"/>
          </a:p>
        </p:txBody>
      </p:sp>
      <p:sp>
        <p:nvSpPr>
          <p:cNvPr id="4" name="Google Shape;4;n"/>
          <p:cNvSpPr txBox="1">
            <a:spLocks noGrp="1"/>
          </p:cNvSpPr>
          <p:nvPr>
            <p:ph type="dt" idx="10"/>
          </p:nvPr>
        </p:nvSpPr>
        <p:spPr>
          <a:xfrm>
            <a:off x="3809046" y="1"/>
            <a:ext cx="2914015" cy="461963"/>
          </a:xfrm>
          <a:prstGeom prst="rect">
            <a:avLst/>
          </a:prstGeom>
          <a:noFill/>
          <a:ln>
            <a:noFill/>
          </a:ln>
        </p:spPr>
        <p:txBody>
          <a:bodyPr spcFirstLastPara="1" wrap="square" lIns="91425" tIns="91425" rIns="91425" bIns="91425" anchor="t" anchorCtr="0">
            <a:noAutofit/>
          </a:bodyPr>
          <a:lstStyle>
            <a:lvl1pPr marL="0" marR="0" lvl="0" indent="-88900" algn="r" rtl="0">
              <a:spcBef>
                <a:spcPts val="0"/>
              </a:spcBef>
              <a:spcAft>
                <a:spcPts val="0"/>
              </a:spcAft>
              <a:buSzPts val="1400"/>
              <a:buChar char="●"/>
              <a:defRPr sz="12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dirty="0"/>
          </a:p>
        </p:txBody>
      </p:sp>
      <p:sp>
        <p:nvSpPr>
          <p:cNvPr id="5" name="Google Shape;5;n"/>
          <p:cNvSpPr>
            <a:spLocks noGrp="1" noRot="1" noChangeAspect="1"/>
          </p:cNvSpPr>
          <p:nvPr>
            <p:ph type="sldImg" idx="3"/>
          </p:nvPr>
        </p:nvSpPr>
        <p:spPr>
          <a:xfrm>
            <a:off x="1054100" y="692150"/>
            <a:ext cx="4618038" cy="3465513"/>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
            <a:headEnd type="none" w="sm" len="sm"/>
            <a:tailEnd type="none" w="sm" len="sm"/>
          </a:ln>
        </p:spPr>
      </p:sp>
      <p:sp>
        <p:nvSpPr>
          <p:cNvPr id="6" name="Google Shape;6;n"/>
          <p:cNvSpPr txBox="1">
            <a:spLocks noGrp="1"/>
          </p:cNvSpPr>
          <p:nvPr>
            <p:ph type="body" idx="1"/>
          </p:nvPr>
        </p:nvSpPr>
        <p:spPr>
          <a:xfrm>
            <a:off x="672465" y="4389438"/>
            <a:ext cx="5379720" cy="4157662"/>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7" name="Google Shape;7;n"/>
          <p:cNvSpPr txBox="1">
            <a:spLocks noGrp="1"/>
          </p:cNvSpPr>
          <p:nvPr>
            <p:ph type="ftr" idx="11"/>
          </p:nvPr>
        </p:nvSpPr>
        <p:spPr>
          <a:xfrm>
            <a:off x="0" y="8775701"/>
            <a:ext cx="2914015" cy="461963"/>
          </a:xfrm>
          <a:prstGeom prst="rect">
            <a:avLst/>
          </a:prstGeom>
          <a:noFill/>
          <a:ln>
            <a:noFill/>
          </a:ln>
        </p:spPr>
        <p:txBody>
          <a:bodyPr spcFirstLastPara="1" wrap="square" lIns="91425" tIns="91425" rIns="91425" bIns="91425" anchor="b" anchorCtr="0">
            <a:noAutofit/>
          </a:bodyPr>
          <a:lstStyle>
            <a:lvl1pPr marL="0" marR="0" lvl="0" indent="-88900" algn="l" rtl="0">
              <a:spcBef>
                <a:spcPts val="0"/>
              </a:spcBef>
              <a:spcAft>
                <a:spcPts val="0"/>
              </a:spcAft>
              <a:buSzPts val="1400"/>
              <a:buChar char="●"/>
              <a:defRPr sz="1200" b="0" i="0" u="none" strike="noStrike" cap="none"/>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dirty="0"/>
          </a:p>
        </p:txBody>
      </p:sp>
      <p:sp>
        <p:nvSpPr>
          <p:cNvPr id="8" name="Google Shape;8;n"/>
          <p:cNvSpPr txBox="1">
            <a:spLocks noGrp="1"/>
          </p:cNvSpPr>
          <p:nvPr>
            <p:ph type="sldNum" idx="12"/>
          </p:nvPr>
        </p:nvSpPr>
        <p:spPr>
          <a:xfrm>
            <a:off x="3809046" y="8775701"/>
            <a:ext cx="2914015" cy="461963"/>
          </a:xfrm>
          <a:prstGeom prst="rect">
            <a:avLst/>
          </a:prstGeom>
          <a:noFill/>
          <a:ln>
            <a:noFill/>
          </a:ln>
        </p:spPr>
        <p:txBody>
          <a:bodyPr spcFirstLastPara="1" wrap="square" lIns="91425" tIns="91425" rIns="91425" bIns="91425" anchor="b" anchorCtr="0">
            <a:noAutofit/>
          </a:bodyPr>
          <a:lstStyle/>
          <a:p>
            <a:pPr marL="0" marR="0" lvl="0" indent="-88900" algn="r" rtl="0">
              <a:spcBef>
                <a:spcPts val="0"/>
              </a:spcBef>
              <a:spcAft>
                <a:spcPts val="0"/>
              </a:spcAft>
              <a:buSzPts val="1400"/>
              <a:buChar char="●"/>
            </a:pPr>
            <a:endParaRPr sz="1200" b="0" i="0" u="none" strike="noStrike" cap="none" dirty="0"/>
          </a:p>
          <a:p>
            <a:pPr marL="0" marR="0" lvl="1" indent="-88900" algn="l" rtl="0">
              <a:spcBef>
                <a:spcPts val="0"/>
              </a:spcBef>
              <a:spcAft>
                <a:spcPts val="0"/>
              </a:spcAft>
              <a:buSzPts val="1400"/>
              <a:buChar char="○"/>
            </a:pPr>
            <a:endParaRPr dirty="0"/>
          </a:p>
          <a:p>
            <a:pPr marL="0" marR="0" lvl="2" indent="-88900" algn="l" rtl="0">
              <a:spcBef>
                <a:spcPts val="0"/>
              </a:spcBef>
              <a:spcAft>
                <a:spcPts val="0"/>
              </a:spcAft>
              <a:buSzPts val="1400"/>
              <a:buChar char="■"/>
            </a:pPr>
            <a:endParaRPr dirty="0"/>
          </a:p>
          <a:p>
            <a:pPr marL="0" marR="0" lvl="3" indent="-88900" algn="l" rtl="0">
              <a:spcBef>
                <a:spcPts val="0"/>
              </a:spcBef>
              <a:spcAft>
                <a:spcPts val="0"/>
              </a:spcAft>
              <a:buSzPts val="1400"/>
              <a:buChar char="●"/>
            </a:pPr>
            <a:endParaRPr dirty="0"/>
          </a:p>
          <a:p>
            <a:pPr marL="0" marR="0" lvl="4" indent="-88900" algn="l" rtl="0">
              <a:spcBef>
                <a:spcPts val="0"/>
              </a:spcBef>
              <a:spcAft>
                <a:spcPts val="0"/>
              </a:spcAft>
              <a:buSzPts val="1400"/>
              <a:buChar char="○"/>
            </a:pPr>
            <a:endParaRPr dirty="0"/>
          </a:p>
          <a:p>
            <a:pPr marL="0" marR="0" lvl="5" indent="-88900" algn="l" rtl="0">
              <a:spcBef>
                <a:spcPts val="0"/>
              </a:spcBef>
              <a:spcAft>
                <a:spcPts val="0"/>
              </a:spcAft>
              <a:buSzPts val="1400"/>
              <a:buChar char="■"/>
            </a:pPr>
            <a:endParaRPr dirty="0"/>
          </a:p>
          <a:p>
            <a:pPr marL="0" marR="0" lvl="6" indent="-88900" algn="l" rtl="0">
              <a:spcBef>
                <a:spcPts val="0"/>
              </a:spcBef>
              <a:spcAft>
                <a:spcPts val="0"/>
              </a:spcAft>
              <a:buSzPts val="1400"/>
              <a:buChar char="●"/>
            </a:pPr>
            <a:endParaRPr dirty="0"/>
          </a:p>
          <a:p>
            <a:pPr marL="0" marR="0" lvl="7" indent="-88900" algn="l" rtl="0">
              <a:spcBef>
                <a:spcPts val="0"/>
              </a:spcBef>
              <a:spcAft>
                <a:spcPts val="0"/>
              </a:spcAft>
              <a:buSzPts val="1400"/>
              <a:buChar char="○"/>
            </a:pPr>
            <a:endParaRPr dirty="0"/>
          </a:p>
          <a:p>
            <a:pPr marL="0" marR="0" lvl="8" indent="-88900" algn="l" rtl="0">
              <a:spcBef>
                <a:spcPts val="0"/>
              </a:spcBef>
              <a:spcAft>
                <a:spcPts val="0"/>
              </a:spcAft>
              <a:buSzPts val="1400"/>
              <a:buChar char="■"/>
            </a:pPr>
            <a:endParaRPr dirty="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333"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333"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333"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333"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333"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333"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333"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333"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333"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4:notes"/>
          <p:cNvSpPr txBox="1">
            <a:spLocks noGrp="1"/>
          </p:cNvSpPr>
          <p:nvPr>
            <p:ph type="sldNum" idx="12"/>
          </p:nvPr>
        </p:nvSpPr>
        <p:spPr>
          <a:xfrm>
            <a:off x="3809046" y="8775701"/>
            <a:ext cx="2914015" cy="461963"/>
          </a:xfrm>
          <a:prstGeom prst="rect">
            <a:avLst/>
          </a:prstGeom>
          <a:noFill/>
          <a:ln>
            <a:noFill/>
          </a:ln>
        </p:spPr>
        <p:txBody>
          <a:bodyPr spcFirstLastPara="1" wrap="square" lIns="91450" tIns="45725" rIns="91450" bIns="45725" anchor="b" anchorCtr="0">
            <a:noAutofit/>
          </a:bodyPr>
          <a:lstStyle/>
          <a:p>
            <a:pPr marL="0" marR="0" lvl="0" indent="0" algn="r" rtl="0">
              <a:spcBef>
                <a:spcPts val="0"/>
              </a:spcBef>
              <a:spcAft>
                <a:spcPts val="0"/>
              </a:spcAft>
              <a:buNone/>
            </a:pPr>
            <a:r>
              <a:rPr lang="en-US" dirty="0"/>
              <a:t> </a:t>
            </a:r>
            <a:endParaRPr sz="1200" b="0" i="0" u="none" strike="noStrike" cap="none" dirty="0"/>
          </a:p>
        </p:txBody>
      </p:sp>
      <p:sp>
        <p:nvSpPr>
          <p:cNvPr id="14" name="Google Shape;14;p4:notes"/>
          <p:cNvSpPr>
            <a:spLocks noGrp="1" noRot="1" noChangeAspect="1"/>
          </p:cNvSpPr>
          <p:nvPr>
            <p:ph type="sldImg" idx="2"/>
          </p:nvPr>
        </p:nvSpPr>
        <p:spPr>
          <a:xfrm>
            <a:off x="1052513" y="692150"/>
            <a:ext cx="4621212" cy="3465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 name="Google Shape;15;p4:notes"/>
          <p:cNvSpPr txBox="1">
            <a:spLocks noGrp="1"/>
          </p:cNvSpPr>
          <p:nvPr>
            <p:ph type="body" idx="1"/>
          </p:nvPr>
        </p:nvSpPr>
        <p:spPr>
          <a:xfrm>
            <a:off x="672465" y="4389438"/>
            <a:ext cx="5379720" cy="4157662"/>
          </a:xfrm>
          <a:prstGeom prst="rect">
            <a:avLst/>
          </a:prstGeom>
          <a:noFill/>
          <a:ln>
            <a:noFill/>
          </a:ln>
        </p:spPr>
        <p:txBody>
          <a:bodyPr spcFirstLastPara="1" wrap="square" lIns="91450" tIns="45725" rIns="91450" bIns="457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
        <p:cNvGrpSpPr/>
        <p:nvPr/>
      </p:nvGrpSpPr>
      <p:grpSpPr>
        <a:xfrm>
          <a:off x="0" y="0"/>
          <a:ext cx="0" cy="0"/>
          <a:chOff x="0" y="0"/>
          <a:chExt cx="0" cy="0"/>
        </a:xfrm>
      </p:grpSpPr>
      <p:sp>
        <p:nvSpPr>
          <p:cNvPr id="13" name="Google Shape;13;p4:notes"/>
          <p:cNvSpPr txBox="1">
            <a:spLocks noGrp="1"/>
          </p:cNvSpPr>
          <p:nvPr>
            <p:ph type="sldNum" idx="12"/>
          </p:nvPr>
        </p:nvSpPr>
        <p:spPr>
          <a:xfrm>
            <a:off x="3809046" y="8775701"/>
            <a:ext cx="2914015" cy="461963"/>
          </a:xfrm>
          <a:prstGeom prst="rect">
            <a:avLst/>
          </a:prstGeom>
          <a:noFill/>
          <a:ln>
            <a:noFill/>
          </a:ln>
        </p:spPr>
        <p:txBody>
          <a:bodyPr spcFirstLastPara="1" wrap="square" lIns="91450" tIns="45725" rIns="91450" bIns="45725" anchor="b" anchorCtr="0">
            <a:noAutofit/>
          </a:bodyPr>
          <a:lstStyle/>
          <a:p>
            <a:pPr marL="0" marR="0" lvl="0" indent="0" algn="r" rtl="0">
              <a:spcBef>
                <a:spcPts val="0"/>
              </a:spcBef>
              <a:spcAft>
                <a:spcPts val="0"/>
              </a:spcAft>
              <a:buNone/>
            </a:pPr>
            <a:r>
              <a:rPr lang="en-US" dirty="0"/>
              <a:t> </a:t>
            </a:r>
            <a:endParaRPr sz="1200" b="0" i="0" u="none" strike="noStrike" cap="none" dirty="0"/>
          </a:p>
        </p:txBody>
      </p:sp>
      <p:sp>
        <p:nvSpPr>
          <p:cNvPr id="14" name="Google Shape;14;p4:notes"/>
          <p:cNvSpPr>
            <a:spLocks noGrp="1" noRot="1" noChangeAspect="1"/>
          </p:cNvSpPr>
          <p:nvPr>
            <p:ph type="sldImg" idx="2"/>
          </p:nvPr>
        </p:nvSpPr>
        <p:spPr>
          <a:xfrm>
            <a:off x="1052513" y="692150"/>
            <a:ext cx="4621212" cy="3465513"/>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 name="Google Shape;15;p4:notes"/>
          <p:cNvSpPr txBox="1">
            <a:spLocks noGrp="1"/>
          </p:cNvSpPr>
          <p:nvPr>
            <p:ph type="body" idx="1"/>
          </p:nvPr>
        </p:nvSpPr>
        <p:spPr>
          <a:xfrm>
            <a:off x="672465" y="4389438"/>
            <a:ext cx="5379720" cy="4157662"/>
          </a:xfrm>
          <a:prstGeom prst="rect">
            <a:avLst/>
          </a:prstGeom>
          <a:noFill/>
          <a:ln>
            <a:noFill/>
          </a:ln>
        </p:spPr>
        <p:txBody>
          <a:bodyPr spcFirstLastPara="1" wrap="square" lIns="91450" tIns="45725" rIns="91450" bIns="457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solidFill>
                  <a:schemeClr val="bg1"/>
                </a:solidFill>
              </a:rPr>
              <a:t>Enormous commitments of time and effort over the past 20 years have resulted in a dramatic reduction in the transmission of viruses through blood transfusion. For example, the risk of transmission of HIV per blood unit transfused has now been reduced to well below 1 in 1,467,000</a:t>
            </a:r>
            <a:r>
              <a:rPr lang="en-US" baseline="30000" dirty="0">
                <a:solidFill>
                  <a:schemeClr val="bg1"/>
                </a:solidFill>
              </a:rPr>
              <a:t>1</a:t>
            </a:r>
            <a:r>
              <a:rPr lang="en-US" dirty="0">
                <a:solidFill>
                  <a:schemeClr val="bg1"/>
                </a:solidFill>
              </a:rPr>
              <a:t>. In contrast, the risk of being transfused a bacterially contaminated blood component is estimated by transfusion medicine experts to be 1 in 2,000 to 1 in 20,000 for platelets and red cells, respectively. This means that as many as 12,000 bacterially contaminated blood components may be transfused every year representing the single greatest source of fatalities attributable to infectious agents in transfusion medicine today. In recognition of this risk, the American Association of Blood Banks implemented a standard requiring all of its members implement methods to limit and detect bacterial contamination in platelets</a:t>
            </a:r>
            <a:r>
              <a:rPr lang="en-US" dirty="0"/>
              <a:t>.</a:t>
            </a:r>
          </a:p>
          <a:p>
            <a:endParaRPr lang="en-US" dirty="0"/>
          </a:p>
        </p:txBody>
      </p:sp>
      <p:sp>
        <p:nvSpPr>
          <p:cNvPr id="4" name="Slide Number Placeholder 3"/>
          <p:cNvSpPr>
            <a:spLocks noGrp="1"/>
          </p:cNvSpPr>
          <p:nvPr>
            <p:ph type="sldNum" idx="12"/>
          </p:nvPr>
        </p:nvSpPr>
        <p:spPr/>
        <p:txBody>
          <a:bodyPr/>
          <a:lstStyle/>
          <a:p>
            <a:pPr marL="0" marR="0" lvl="0" indent="-88900" algn="r" rtl="0">
              <a:spcBef>
                <a:spcPts val="0"/>
              </a:spcBef>
              <a:spcAft>
                <a:spcPts val="0"/>
              </a:spcAft>
              <a:buSzPts val="1400"/>
              <a:buChar char="●"/>
            </a:pPr>
            <a:endParaRPr lang="en-US" sz="1200" b="0" i="0" u="none" strike="noStrike" cap="none" dirty="0"/>
          </a:p>
          <a:p>
            <a:pPr marL="0" marR="0" lvl="1" indent="-88900" algn="l" rtl="0">
              <a:spcBef>
                <a:spcPts val="0"/>
              </a:spcBef>
              <a:spcAft>
                <a:spcPts val="0"/>
              </a:spcAft>
              <a:buSzPts val="1400"/>
              <a:buChar char="○"/>
            </a:pPr>
            <a:endParaRPr lang="en-US" dirty="0"/>
          </a:p>
          <a:p>
            <a:pPr marL="0" marR="0" lvl="2" indent="-88900" algn="l" rtl="0">
              <a:spcBef>
                <a:spcPts val="0"/>
              </a:spcBef>
              <a:spcAft>
                <a:spcPts val="0"/>
              </a:spcAft>
              <a:buSzPts val="1400"/>
              <a:buChar char="■"/>
            </a:pPr>
            <a:endParaRPr lang="en-US" dirty="0"/>
          </a:p>
          <a:p>
            <a:pPr marL="0" marR="0" lvl="3" indent="-88900" algn="l" rtl="0">
              <a:spcBef>
                <a:spcPts val="0"/>
              </a:spcBef>
              <a:spcAft>
                <a:spcPts val="0"/>
              </a:spcAft>
              <a:buSzPts val="1400"/>
              <a:buChar char="●"/>
            </a:pPr>
            <a:endParaRPr lang="en-US" dirty="0"/>
          </a:p>
          <a:p>
            <a:pPr marL="0" marR="0" lvl="4" indent="-88900" algn="l" rtl="0">
              <a:spcBef>
                <a:spcPts val="0"/>
              </a:spcBef>
              <a:spcAft>
                <a:spcPts val="0"/>
              </a:spcAft>
              <a:buSzPts val="1400"/>
              <a:buChar char="○"/>
            </a:pPr>
            <a:endParaRPr lang="en-US" dirty="0"/>
          </a:p>
          <a:p>
            <a:pPr marL="0" marR="0" lvl="5" indent="-88900" algn="l" rtl="0">
              <a:spcBef>
                <a:spcPts val="0"/>
              </a:spcBef>
              <a:spcAft>
                <a:spcPts val="0"/>
              </a:spcAft>
              <a:buSzPts val="1400"/>
              <a:buChar char="■"/>
            </a:pPr>
            <a:endParaRPr lang="en-US" dirty="0"/>
          </a:p>
          <a:p>
            <a:pPr marL="0" marR="0" lvl="6" indent="-88900" algn="l" rtl="0">
              <a:spcBef>
                <a:spcPts val="0"/>
              </a:spcBef>
              <a:spcAft>
                <a:spcPts val="0"/>
              </a:spcAft>
              <a:buSzPts val="1400"/>
              <a:buChar char="●"/>
            </a:pPr>
            <a:endParaRPr lang="en-US" dirty="0"/>
          </a:p>
          <a:p>
            <a:pPr marL="0" marR="0" lvl="7" indent="-88900" algn="l" rtl="0">
              <a:spcBef>
                <a:spcPts val="0"/>
              </a:spcBef>
              <a:spcAft>
                <a:spcPts val="0"/>
              </a:spcAft>
              <a:buSzPts val="1400"/>
              <a:buChar char="○"/>
            </a:pPr>
            <a:endParaRPr lang="en-US" dirty="0"/>
          </a:p>
          <a:p>
            <a:pPr marL="0" marR="0" lvl="8" indent="-88900" algn="l" rtl="0">
              <a:spcBef>
                <a:spcPts val="0"/>
              </a:spcBef>
              <a:spcAft>
                <a:spcPts val="0"/>
              </a:spcAft>
              <a:buSzPts val="1400"/>
              <a:buChar char="■"/>
            </a:pPr>
            <a:endParaRPr lang="en-US" dirty="0"/>
          </a:p>
        </p:txBody>
      </p:sp>
    </p:spTree>
    <p:extLst>
      <p:ext uri="{BB962C8B-B14F-4D97-AF65-F5344CB8AC3E}">
        <p14:creationId xmlns:p14="http://schemas.microsoft.com/office/powerpoint/2010/main" val="847520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solidFill>
                  <a:schemeClr val="bg1"/>
                </a:solidFill>
              </a:rPr>
              <a:t>Enormous commitments of time and effort over the past 20 years have resulted in a dramatic reduction in the transmission of viruses through blood transfusion. For example, the risk of transmission of HIV per blood unit transfused has now been reduced to well below 1 in 1,467,000</a:t>
            </a:r>
            <a:r>
              <a:rPr lang="en-US" baseline="30000" dirty="0">
                <a:solidFill>
                  <a:schemeClr val="bg1"/>
                </a:solidFill>
              </a:rPr>
              <a:t>1</a:t>
            </a:r>
            <a:r>
              <a:rPr lang="en-US" dirty="0">
                <a:solidFill>
                  <a:schemeClr val="bg1"/>
                </a:solidFill>
              </a:rPr>
              <a:t>. In contrast, the risk of being transfused a bacterially contaminated blood component is estimated by transfusion medicine experts to be 1 in 2,000 to 1 in 20,000 for platelets and red cells, respectively. This means that as many as 12,000 bacterially contaminated blood components may be transfused every year representing the single greatest source of fatalities attributable to infectious agents in transfusion medicine today. In recognition of this risk, the American Association of Blood Banks implemented a standard requiring all of its members implement methods to limit and detect bacterial contamination in platelets</a:t>
            </a:r>
            <a:r>
              <a:rPr lang="en-US" dirty="0"/>
              <a:t>.</a:t>
            </a:r>
          </a:p>
          <a:p>
            <a:endParaRPr lang="en-US" dirty="0"/>
          </a:p>
        </p:txBody>
      </p:sp>
      <p:sp>
        <p:nvSpPr>
          <p:cNvPr id="4" name="Slide Number Placeholder 3"/>
          <p:cNvSpPr>
            <a:spLocks noGrp="1"/>
          </p:cNvSpPr>
          <p:nvPr>
            <p:ph type="sldNum" idx="12"/>
          </p:nvPr>
        </p:nvSpPr>
        <p:spPr/>
        <p:txBody>
          <a:bodyPr/>
          <a:lstStyle/>
          <a:p>
            <a:pPr marL="0" marR="0" lvl="0" indent="-88900" algn="r" rtl="0">
              <a:spcBef>
                <a:spcPts val="0"/>
              </a:spcBef>
              <a:spcAft>
                <a:spcPts val="0"/>
              </a:spcAft>
              <a:buSzPts val="1400"/>
              <a:buChar char="●"/>
            </a:pPr>
            <a:endParaRPr lang="en-US" sz="1200" b="0" i="0" u="none" strike="noStrike" cap="none" dirty="0"/>
          </a:p>
          <a:p>
            <a:pPr marL="0" marR="0" lvl="1" indent="-88900" algn="l" rtl="0">
              <a:spcBef>
                <a:spcPts val="0"/>
              </a:spcBef>
              <a:spcAft>
                <a:spcPts val="0"/>
              </a:spcAft>
              <a:buSzPts val="1400"/>
              <a:buChar char="○"/>
            </a:pPr>
            <a:endParaRPr lang="en-US" dirty="0"/>
          </a:p>
          <a:p>
            <a:pPr marL="0" marR="0" lvl="2" indent="-88900" algn="l" rtl="0">
              <a:spcBef>
                <a:spcPts val="0"/>
              </a:spcBef>
              <a:spcAft>
                <a:spcPts val="0"/>
              </a:spcAft>
              <a:buSzPts val="1400"/>
              <a:buChar char="■"/>
            </a:pPr>
            <a:endParaRPr lang="en-US" dirty="0"/>
          </a:p>
          <a:p>
            <a:pPr marL="0" marR="0" lvl="3" indent="-88900" algn="l" rtl="0">
              <a:spcBef>
                <a:spcPts val="0"/>
              </a:spcBef>
              <a:spcAft>
                <a:spcPts val="0"/>
              </a:spcAft>
              <a:buSzPts val="1400"/>
              <a:buChar char="●"/>
            </a:pPr>
            <a:endParaRPr lang="en-US" dirty="0"/>
          </a:p>
          <a:p>
            <a:pPr marL="0" marR="0" lvl="4" indent="-88900" algn="l" rtl="0">
              <a:spcBef>
                <a:spcPts val="0"/>
              </a:spcBef>
              <a:spcAft>
                <a:spcPts val="0"/>
              </a:spcAft>
              <a:buSzPts val="1400"/>
              <a:buChar char="○"/>
            </a:pPr>
            <a:endParaRPr lang="en-US" dirty="0"/>
          </a:p>
          <a:p>
            <a:pPr marL="0" marR="0" lvl="5" indent="-88900" algn="l" rtl="0">
              <a:spcBef>
                <a:spcPts val="0"/>
              </a:spcBef>
              <a:spcAft>
                <a:spcPts val="0"/>
              </a:spcAft>
              <a:buSzPts val="1400"/>
              <a:buChar char="■"/>
            </a:pPr>
            <a:endParaRPr lang="en-US" dirty="0"/>
          </a:p>
          <a:p>
            <a:pPr marL="0" marR="0" lvl="6" indent="-88900" algn="l" rtl="0">
              <a:spcBef>
                <a:spcPts val="0"/>
              </a:spcBef>
              <a:spcAft>
                <a:spcPts val="0"/>
              </a:spcAft>
              <a:buSzPts val="1400"/>
              <a:buChar char="●"/>
            </a:pPr>
            <a:endParaRPr lang="en-US" dirty="0"/>
          </a:p>
          <a:p>
            <a:pPr marL="0" marR="0" lvl="7" indent="-88900" algn="l" rtl="0">
              <a:spcBef>
                <a:spcPts val="0"/>
              </a:spcBef>
              <a:spcAft>
                <a:spcPts val="0"/>
              </a:spcAft>
              <a:buSzPts val="1400"/>
              <a:buChar char="○"/>
            </a:pPr>
            <a:endParaRPr lang="en-US" dirty="0"/>
          </a:p>
          <a:p>
            <a:pPr marL="0" marR="0" lvl="8" indent="-88900" algn="l" rtl="0">
              <a:spcBef>
                <a:spcPts val="0"/>
              </a:spcBef>
              <a:spcAft>
                <a:spcPts val="0"/>
              </a:spcAft>
              <a:buSzPts val="1400"/>
              <a:buChar char="■"/>
            </a:pPr>
            <a:endParaRPr lang="en-US" dirty="0"/>
          </a:p>
        </p:txBody>
      </p:sp>
    </p:spTree>
    <p:extLst>
      <p:ext uri="{BB962C8B-B14F-4D97-AF65-F5344CB8AC3E}">
        <p14:creationId xmlns:p14="http://schemas.microsoft.com/office/powerpoint/2010/main" val="592332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solidFill>
                  <a:schemeClr val="bg1"/>
                </a:solidFill>
              </a:rPr>
              <a:t>Enormous commitments of time and effort over the past 20 years have resulted in a dramatic reduction in the transmission of viruses through blood transfusion. For example, the risk of transmission of HIV per blood unit transfused has now been reduced to well below 1 in 1,467,000</a:t>
            </a:r>
            <a:r>
              <a:rPr lang="en-US" baseline="30000" dirty="0">
                <a:solidFill>
                  <a:schemeClr val="bg1"/>
                </a:solidFill>
              </a:rPr>
              <a:t>1</a:t>
            </a:r>
            <a:r>
              <a:rPr lang="en-US" dirty="0">
                <a:solidFill>
                  <a:schemeClr val="bg1"/>
                </a:solidFill>
              </a:rPr>
              <a:t>. In contrast, the risk of being transfused a bacterially contaminated blood component is estimated by transfusion medicine experts to be 1 in 2,000 to 1 in 20,000 for platelets and red cells, respectively. This means that as many as 12,000 bacterially contaminated blood components may be transfused every year representing the single greatest source of fatalities attributable to infectious agents in transfusion medicine today. In recognition of this risk, the American Association of Blood Banks implemented a standard requiring all of its members implement methods to limit and detect bacterial contamination in platelets</a:t>
            </a:r>
            <a:r>
              <a:rPr lang="en-US" dirty="0"/>
              <a:t>.</a:t>
            </a:r>
          </a:p>
          <a:p>
            <a:endParaRPr lang="en-US" dirty="0"/>
          </a:p>
        </p:txBody>
      </p:sp>
      <p:sp>
        <p:nvSpPr>
          <p:cNvPr id="4" name="Slide Number Placeholder 3"/>
          <p:cNvSpPr>
            <a:spLocks noGrp="1"/>
          </p:cNvSpPr>
          <p:nvPr>
            <p:ph type="sldNum" idx="12"/>
          </p:nvPr>
        </p:nvSpPr>
        <p:spPr/>
        <p:txBody>
          <a:bodyPr/>
          <a:lstStyle/>
          <a:p>
            <a:pPr marL="0" marR="0" lvl="0" indent="-88900" algn="r" rtl="0">
              <a:spcBef>
                <a:spcPts val="0"/>
              </a:spcBef>
              <a:spcAft>
                <a:spcPts val="0"/>
              </a:spcAft>
              <a:buSzPts val="1400"/>
              <a:buChar char="●"/>
            </a:pPr>
            <a:endParaRPr lang="en-US" sz="1200" b="0" i="0" u="none" strike="noStrike" cap="none" dirty="0"/>
          </a:p>
          <a:p>
            <a:pPr marL="0" marR="0" lvl="1" indent="-88900" algn="l" rtl="0">
              <a:spcBef>
                <a:spcPts val="0"/>
              </a:spcBef>
              <a:spcAft>
                <a:spcPts val="0"/>
              </a:spcAft>
              <a:buSzPts val="1400"/>
              <a:buChar char="○"/>
            </a:pPr>
            <a:endParaRPr lang="en-US" dirty="0"/>
          </a:p>
          <a:p>
            <a:pPr marL="0" marR="0" lvl="2" indent="-88900" algn="l" rtl="0">
              <a:spcBef>
                <a:spcPts val="0"/>
              </a:spcBef>
              <a:spcAft>
                <a:spcPts val="0"/>
              </a:spcAft>
              <a:buSzPts val="1400"/>
              <a:buChar char="■"/>
            </a:pPr>
            <a:endParaRPr lang="en-US" dirty="0"/>
          </a:p>
          <a:p>
            <a:pPr marL="0" marR="0" lvl="3" indent="-88900" algn="l" rtl="0">
              <a:spcBef>
                <a:spcPts val="0"/>
              </a:spcBef>
              <a:spcAft>
                <a:spcPts val="0"/>
              </a:spcAft>
              <a:buSzPts val="1400"/>
              <a:buChar char="●"/>
            </a:pPr>
            <a:endParaRPr lang="en-US" dirty="0"/>
          </a:p>
          <a:p>
            <a:pPr marL="0" marR="0" lvl="4" indent="-88900" algn="l" rtl="0">
              <a:spcBef>
                <a:spcPts val="0"/>
              </a:spcBef>
              <a:spcAft>
                <a:spcPts val="0"/>
              </a:spcAft>
              <a:buSzPts val="1400"/>
              <a:buChar char="○"/>
            </a:pPr>
            <a:endParaRPr lang="en-US" dirty="0"/>
          </a:p>
          <a:p>
            <a:pPr marL="0" marR="0" lvl="5" indent="-88900" algn="l" rtl="0">
              <a:spcBef>
                <a:spcPts val="0"/>
              </a:spcBef>
              <a:spcAft>
                <a:spcPts val="0"/>
              </a:spcAft>
              <a:buSzPts val="1400"/>
              <a:buChar char="■"/>
            </a:pPr>
            <a:endParaRPr lang="en-US" dirty="0"/>
          </a:p>
          <a:p>
            <a:pPr marL="0" marR="0" lvl="6" indent="-88900" algn="l" rtl="0">
              <a:spcBef>
                <a:spcPts val="0"/>
              </a:spcBef>
              <a:spcAft>
                <a:spcPts val="0"/>
              </a:spcAft>
              <a:buSzPts val="1400"/>
              <a:buChar char="●"/>
            </a:pPr>
            <a:endParaRPr lang="en-US" dirty="0"/>
          </a:p>
          <a:p>
            <a:pPr marL="0" marR="0" lvl="7" indent="-88900" algn="l" rtl="0">
              <a:spcBef>
                <a:spcPts val="0"/>
              </a:spcBef>
              <a:spcAft>
                <a:spcPts val="0"/>
              </a:spcAft>
              <a:buSzPts val="1400"/>
              <a:buChar char="○"/>
            </a:pPr>
            <a:endParaRPr lang="en-US" dirty="0"/>
          </a:p>
          <a:p>
            <a:pPr marL="0" marR="0" lvl="8" indent="-88900" algn="l" rtl="0">
              <a:spcBef>
                <a:spcPts val="0"/>
              </a:spcBef>
              <a:spcAft>
                <a:spcPts val="0"/>
              </a:spcAft>
              <a:buSzPts val="1400"/>
              <a:buChar char="■"/>
            </a:pPr>
            <a:endParaRPr lang="en-US" dirty="0"/>
          </a:p>
        </p:txBody>
      </p:sp>
    </p:spTree>
    <p:extLst>
      <p:ext uri="{BB962C8B-B14F-4D97-AF65-F5344CB8AC3E}">
        <p14:creationId xmlns:p14="http://schemas.microsoft.com/office/powerpoint/2010/main" val="40636852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Droplets-S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313259" y="1300786"/>
            <a:ext cx="6517482"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313259" y="3886201"/>
            <a:ext cx="6517482" cy="1371599"/>
          </a:xfrm>
        </p:spPr>
        <p:txBody>
          <a:bodyPr>
            <a:normAutofit/>
          </a:bodyPr>
          <a:lstStyle>
            <a:lvl1pPr marL="0" indent="0" algn="ctr">
              <a:buNone/>
              <a:defRPr sz="2200">
                <a:solidFill>
                  <a:schemeClr val="tx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76944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46" y="4289374"/>
            <a:ext cx="7773324"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88558" y="698261"/>
            <a:ext cx="7366899"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31" y="5108728"/>
            <a:ext cx="7773339"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673260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7773339"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204821"/>
            <a:ext cx="7773339"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501316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3" name="Picture 12"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084659" y="872588"/>
            <a:ext cx="6977064" cy="2729915"/>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2"/>
            <a:ext cx="6564224"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31" y="4372797"/>
            <a:ext cx="7773339"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737626" y="887859"/>
            <a:ext cx="546888"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850130" y="3120015"/>
            <a:ext cx="553641"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6730591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2138722"/>
            <a:ext cx="7773339"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1" y="4662335"/>
            <a:ext cx="777333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02362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4" name="Picture 13"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itle 1"/>
          <p:cNvSpPr>
            <a:spLocks noGrp="1"/>
          </p:cNvSpPr>
          <p:nvPr>
            <p:ph type="title"/>
          </p:nvPr>
        </p:nvSpPr>
        <p:spPr>
          <a:xfrm>
            <a:off x="685331" y="609600"/>
            <a:ext cx="7773339"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31" y="2367093"/>
            <a:ext cx="2474232"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31" y="2943356"/>
            <a:ext cx="2474232"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9292" y="2367093"/>
            <a:ext cx="2468641"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12" y="2943356"/>
            <a:ext cx="2477513"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9974" y="2367093"/>
            <a:ext cx="2478696" cy="576262"/>
          </a:xfrm>
        </p:spPr>
        <p:txBody>
          <a:bodyPr anchor="b">
            <a:noAutofit/>
          </a:bodyPr>
          <a:lstStyle>
            <a:lvl1pPr marL="0" indent="0" algn="ctr">
              <a:lnSpc>
                <a:spcPct val="7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9974" y="2943356"/>
            <a:ext cx="247869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431723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7" name="Picture 1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0" name="Title 1"/>
          <p:cNvSpPr>
            <a:spLocks noGrp="1"/>
          </p:cNvSpPr>
          <p:nvPr>
            <p:ph type="title"/>
          </p:nvPr>
        </p:nvSpPr>
        <p:spPr>
          <a:xfrm>
            <a:off x="685331" y="610772"/>
            <a:ext cx="7773339"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31" y="4204820"/>
            <a:ext cx="2472307"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5331" y="2367093"/>
            <a:ext cx="2472307"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685331" y="4781082"/>
            <a:ext cx="2472307"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69" y="4204820"/>
            <a:ext cx="247637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331011" y="2367093"/>
            <a:ext cx="2477514"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3331011" y="4781081"/>
            <a:ext cx="2477514"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9974" y="4204820"/>
            <a:ext cx="2475511" cy="576262"/>
          </a:xfrm>
        </p:spPr>
        <p:txBody>
          <a:bodyPr anchor="b">
            <a:noAutofit/>
          </a:bodyPr>
          <a:lstStyle>
            <a:lvl1pPr marL="0" indent="0" algn="ctr">
              <a:lnSpc>
                <a:spcPct val="7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5979974" y="2367093"/>
            <a:ext cx="2478696"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5979880" y="4781079"/>
            <a:ext cx="2478790"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0118749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331" y="2367094"/>
            <a:ext cx="7773339"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1873024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6543675" y="609602"/>
            <a:ext cx="1914995"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331" y="609602"/>
            <a:ext cx="5744043"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31593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11"/>
        <p:cNvGrpSpPr/>
        <p:nvPr/>
      </p:nvGrpSpPr>
      <p:grpSpPr>
        <a:xfrm>
          <a:off x="0" y="0"/>
          <a:ext cx="0" cy="0"/>
          <a:chOff x="0" y="0"/>
          <a:chExt cx="0" cy="0"/>
        </a:xfrm>
      </p:grpSpPr>
    </p:spTree>
    <p:extLst>
      <p:ext uri="{BB962C8B-B14F-4D97-AF65-F5344CB8AC3E}">
        <p14:creationId xmlns:p14="http://schemas.microsoft.com/office/powerpoint/2010/main" val="1954886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777287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959494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828564"/>
            <a:ext cx="7763814"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685331" y="3657458"/>
            <a:ext cx="7763814" cy="1368183"/>
          </a:xfrm>
        </p:spPr>
        <p:txBody>
          <a:bodyPr>
            <a:normAutofit/>
          </a:bodyPr>
          <a:lstStyle>
            <a:lvl1pPr marL="0" indent="0" algn="ctr">
              <a:buNone/>
              <a:defRPr sz="2000">
                <a:solidFill>
                  <a:schemeClr val="tx1">
                    <a:lumMod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66775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330" y="2367093"/>
            <a:ext cx="382952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4629150" y="2367093"/>
            <a:ext cx="382905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161865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1" name="Picture 10"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7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0507844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8374278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236368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1" y="609600"/>
            <a:ext cx="2951766"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3808547" y="609601"/>
            <a:ext cx="4650122"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31" y="2632852"/>
            <a:ext cx="2951767"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53296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descr="Droplets-S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685332" y="609600"/>
            <a:ext cx="4129618"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004270" y="609601"/>
            <a:ext cx="3005851"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5346" y="2632853"/>
            <a:ext cx="4129604"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246046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mt="40000"/>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85332" y="618518"/>
            <a:ext cx="7773338"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31" y="2367094"/>
            <a:ext cx="7773339"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3" y="5883276"/>
            <a:ext cx="2057400" cy="365125"/>
          </a:xfrm>
          <a:prstGeom prst="rect">
            <a:avLst/>
          </a:prstGeom>
        </p:spPr>
        <p:txBody>
          <a:bodyPr vert="horz" lIns="91440" tIns="45720" rIns="91440" bIns="45720" rtlCol="0" anchor="ctr"/>
          <a:lstStyle>
            <a:lvl1pPr algn="r">
              <a:defRPr sz="1000">
                <a:solidFill>
                  <a:schemeClr val="tx1"/>
                </a:solidFill>
              </a:defRPr>
            </a:lvl1pPr>
          </a:lstStyle>
          <a:p>
            <a:endParaRPr lang="en-US" dirty="0"/>
          </a:p>
        </p:txBody>
      </p:sp>
      <p:sp>
        <p:nvSpPr>
          <p:cNvPr id="5" name="Footer Placeholder 4"/>
          <p:cNvSpPr>
            <a:spLocks noGrp="1"/>
          </p:cNvSpPr>
          <p:nvPr>
            <p:ph type="ftr" sz="quarter" idx="3"/>
          </p:nvPr>
        </p:nvSpPr>
        <p:spPr>
          <a:xfrm>
            <a:off x="685331" y="5883276"/>
            <a:ext cx="5004665"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7885509" y="5883276"/>
            <a:ext cx="573161" cy="365125"/>
          </a:xfrm>
          <a:prstGeom prst="rect">
            <a:avLst/>
          </a:prstGeom>
        </p:spPr>
        <p:txBody>
          <a:bodyPr vert="horz" lIns="91440" tIns="45720" rIns="91440" bIns="45720" rtlCol="0" anchor="ctr"/>
          <a:lstStyle>
            <a:lvl1pPr algn="r">
              <a:defRPr sz="1000">
                <a:solidFill>
                  <a:schemeClr val="tx1"/>
                </a:solidFill>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48512652"/>
      </p:ext>
    </p:extLst>
  </p:cSld>
  <p:clrMap bg1="dk1" tx1="lt1" bg2="dk2" tx2="lt2" accent1="accent1" accent2="accent2" accent3="accent3" accent4="accent4" accent5="accent5" accent6="accent6" hlink="hlink" folHlink="folHlink"/>
  <p:sldLayoutIdLst>
    <p:sldLayoutId id="2147484107" r:id="rId1"/>
    <p:sldLayoutId id="2147484108" r:id="rId2"/>
    <p:sldLayoutId id="2147484109" r:id="rId3"/>
    <p:sldLayoutId id="2147484110" r:id="rId4"/>
    <p:sldLayoutId id="2147484111" r:id="rId5"/>
    <p:sldLayoutId id="2147484112" r:id="rId6"/>
    <p:sldLayoutId id="2147484113" r:id="rId7"/>
    <p:sldLayoutId id="2147484114" r:id="rId8"/>
    <p:sldLayoutId id="2147484115" r:id="rId9"/>
    <p:sldLayoutId id="2147484116" r:id="rId10"/>
    <p:sldLayoutId id="2147484117" r:id="rId11"/>
    <p:sldLayoutId id="2147484118" r:id="rId12"/>
    <p:sldLayoutId id="2147484119" r:id="rId13"/>
    <p:sldLayoutId id="2147484120" r:id="rId14"/>
    <p:sldLayoutId id="2147484121" r:id="rId15"/>
    <p:sldLayoutId id="2147484122" r:id="rId16"/>
    <p:sldLayoutId id="2147484123" r:id="rId17"/>
    <p:sldLayoutId id="2147484124" r:id="rId18"/>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outerShdw blurRad="50800" dist="25400" dir="4980000" algn="tl" rotWithShape="0">
              <a:srgbClr val="000000">
                <a:alpha val="36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outerShdw blurRad="47625" dist="12700" dir="2700000" algn="tl" rotWithShape="0">
              <a:srgbClr val="000000">
                <a:alpha val="36000"/>
              </a:srgbClr>
            </a:outerShdw>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outerShdw blurRad="47625" dist="12700" dir="2700000" algn="tl" rotWithShape="0">
              <a:srgbClr val="000000">
                <a:alpha val="36000"/>
              </a:srgbClr>
            </a:outerShdw>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outerShdw blurRad="47625" dist="12700" dir="2700000" algn="tl" rotWithShape="0">
              <a:srgbClr val="000000">
                <a:alpha val="36000"/>
              </a:srgbClr>
            </a:outerShdw>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outerShdw blurRad="47625" dist="12700" dir="2700000" algn="tl" rotWithShape="0">
              <a:srgbClr val="000000">
                <a:alpha val="36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veraxbiomedical.com/approach/risk/" TargetMode="External"/><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g"/><Relationship Id="rId7" Type="http://schemas.openxmlformats.org/officeDocument/2006/relationships/diagramColors" Target="../diagrams/colors2.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
        <p:cNvGrpSpPr/>
        <p:nvPr/>
      </p:nvGrpSpPr>
      <p:grpSpPr>
        <a:xfrm>
          <a:off x="0" y="0"/>
          <a:ext cx="0" cy="0"/>
          <a:chOff x="0" y="0"/>
          <a:chExt cx="0" cy="0"/>
        </a:xfrm>
      </p:grpSpPr>
      <p:sp>
        <p:nvSpPr>
          <p:cNvPr id="24" name="Google Shape;24;p3"/>
          <p:cNvSpPr txBox="1"/>
          <p:nvPr/>
        </p:nvSpPr>
        <p:spPr>
          <a:xfrm>
            <a:off x="6334125" y="1714793"/>
            <a:ext cx="1535906" cy="219281"/>
          </a:xfrm>
          <a:prstGeom prst="rect">
            <a:avLst/>
          </a:prstGeom>
          <a:noFill/>
          <a:ln>
            <a:noFill/>
          </a:ln>
        </p:spPr>
        <p:txBody>
          <a:bodyPr spcFirstLastPara="1" wrap="square" lIns="14285" tIns="7141" rIns="14285" bIns="7141" anchor="t" anchorCtr="0">
            <a:noAutofit/>
          </a:bodyPr>
          <a:lstStyle/>
          <a:p>
            <a:pPr algn="ctr">
              <a:spcBef>
                <a:spcPts val="672"/>
              </a:spcBef>
            </a:pPr>
            <a:endParaRPr sz="1344" dirty="0">
              <a:solidFill>
                <a:schemeClr val="dk1"/>
              </a:solidFill>
            </a:endParaRPr>
          </a:p>
        </p:txBody>
      </p:sp>
      <p:sp>
        <p:nvSpPr>
          <p:cNvPr id="25" name="Google Shape;25;p3"/>
          <p:cNvSpPr txBox="1"/>
          <p:nvPr/>
        </p:nvSpPr>
        <p:spPr>
          <a:xfrm>
            <a:off x="1" y="0"/>
            <a:ext cx="9144000" cy="6857999"/>
          </a:xfrm>
          <a:prstGeom prst="rect">
            <a:avLst/>
          </a:prstGeom>
          <a:noFill/>
          <a:ln>
            <a:noFill/>
          </a:ln>
        </p:spPr>
        <p:txBody>
          <a:bodyPr spcFirstLastPara="1" wrap="square" lIns="14285" tIns="7141" rIns="14285" bIns="7141" anchor="ctr" anchorCtr="0">
            <a:noAutofit/>
          </a:bodyPr>
          <a:lstStyle/>
          <a:p>
            <a:pPr algn="ctr">
              <a:spcBef>
                <a:spcPts val="977"/>
              </a:spcBef>
            </a:pPr>
            <a:r>
              <a:rPr lang="en-US" sz="4800" dirty="0">
                <a:ln w="22225">
                  <a:solidFill>
                    <a:srgbClr val="00B0F0"/>
                  </a:solidFill>
                  <a:prstDash val="solid"/>
                </a:ln>
                <a:solidFill>
                  <a:schemeClr val="accent3">
                    <a:lumMod val="60000"/>
                    <a:lumOff val="40000"/>
                  </a:schemeClr>
                </a:solidFill>
                <a:effectLst>
                  <a:outerShdw blurRad="50800" dist="38100" dir="18900000" algn="bl" rotWithShape="0">
                    <a:prstClr val="black">
                      <a:alpha val="40000"/>
                    </a:prstClr>
                  </a:outerShdw>
                </a:effectLst>
                <a:latin typeface="Oriya MN" pitchFamily="2" charset="0"/>
                <a:cs typeface="Oriya MN" pitchFamily="2" charset="0"/>
              </a:rPr>
              <a:t>Pan Genera Detection Test</a:t>
            </a:r>
          </a:p>
          <a:p>
            <a:pPr algn="ctr">
              <a:spcBef>
                <a:spcPts val="977"/>
              </a:spcBef>
            </a:pPr>
            <a:r>
              <a:rPr lang="en-US" sz="4800" dirty="0">
                <a:ln w="22225">
                  <a:solidFill>
                    <a:srgbClr val="00B0F0"/>
                  </a:solidFill>
                  <a:prstDash val="solid"/>
                </a:ln>
                <a:solidFill>
                  <a:schemeClr val="accent3">
                    <a:lumMod val="60000"/>
                    <a:lumOff val="40000"/>
                  </a:schemeClr>
                </a:solidFill>
                <a:effectLst>
                  <a:outerShdw blurRad="50800" dist="38100" dir="18900000" algn="bl" rotWithShape="0">
                    <a:prstClr val="black">
                      <a:alpha val="40000"/>
                    </a:prstClr>
                  </a:outerShdw>
                </a:effectLst>
                <a:latin typeface="Oriya MN" pitchFamily="2" charset="0"/>
                <a:cs typeface="Oriya MN" pitchFamily="2" charset="0"/>
              </a:rPr>
              <a:t>(PGD Test)</a:t>
            </a:r>
            <a:endParaRPr sz="4800" dirty="0">
              <a:ln w="22225">
                <a:solidFill>
                  <a:srgbClr val="00B0F0"/>
                </a:solidFill>
                <a:prstDash val="solid"/>
              </a:ln>
              <a:solidFill>
                <a:schemeClr val="accent3">
                  <a:lumMod val="60000"/>
                  <a:lumOff val="40000"/>
                </a:schemeClr>
              </a:solidFill>
              <a:effectLst>
                <a:outerShdw blurRad="50800" dist="38100" dir="18900000" algn="bl" rotWithShape="0">
                  <a:prstClr val="black">
                    <a:alpha val="40000"/>
                  </a:prstClr>
                </a:outerShdw>
              </a:effectLst>
              <a:latin typeface="Oriya MN" pitchFamily="2" charset="0"/>
              <a:cs typeface="Oriya MN" pitchFamily="2" charset="0"/>
            </a:endParaRPr>
          </a:p>
          <a:p>
            <a:pPr algn="ctr"/>
            <a:r>
              <a:rPr lang="en-US" sz="4000" dirty="0">
                <a:ln w="22225">
                  <a:solidFill>
                    <a:srgbClr val="00B0F0"/>
                  </a:solidFill>
                  <a:prstDash val="solid"/>
                </a:ln>
                <a:solidFill>
                  <a:schemeClr val="accent3">
                    <a:lumMod val="60000"/>
                    <a:lumOff val="40000"/>
                  </a:schemeClr>
                </a:solidFill>
                <a:effectLst>
                  <a:outerShdw blurRad="50800" dist="38100" dir="18900000" algn="bl" rotWithShape="0">
                    <a:prstClr val="black">
                      <a:alpha val="40000"/>
                    </a:prstClr>
                  </a:outerShdw>
                </a:effectLst>
                <a:latin typeface="Oriya MN" pitchFamily="2" charset="0"/>
                <a:cs typeface="Oriya MN" pitchFamily="2" charset="0"/>
              </a:rPr>
              <a:t>Bridget Bollinger</a:t>
            </a:r>
            <a:endParaRPr sz="4000" dirty="0">
              <a:ln w="22225">
                <a:solidFill>
                  <a:srgbClr val="00B0F0"/>
                </a:solidFill>
                <a:prstDash val="solid"/>
              </a:ln>
              <a:solidFill>
                <a:schemeClr val="accent3">
                  <a:lumMod val="60000"/>
                  <a:lumOff val="40000"/>
                </a:schemeClr>
              </a:solidFill>
              <a:effectLst>
                <a:outerShdw blurRad="50800" dist="38100" dir="18900000" algn="bl" rotWithShape="0">
                  <a:prstClr val="black">
                    <a:alpha val="40000"/>
                  </a:prstClr>
                </a:outerShdw>
              </a:effectLst>
              <a:latin typeface="Oriya MN" pitchFamily="2" charset="0"/>
              <a:cs typeface="Oriya MN" pitchFamily="2" charset="0"/>
            </a:endParaRPr>
          </a:p>
          <a:p>
            <a:pPr algn="ctr"/>
            <a:r>
              <a:rPr lang="en-US" sz="2800" dirty="0">
                <a:ln w="22225">
                  <a:solidFill>
                    <a:srgbClr val="00B0F0"/>
                  </a:solidFill>
                  <a:prstDash val="solid"/>
                </a:ln>
                <a:solidFill>
                  <a:schemeClr val="accent3">
                    <a:lumMod val="60000"/>
                    <a:lumOff val="40000"/>
                  </a:schemeClr>
                </a:solidFill>
                <a:effectLst>
                  <a:outerShdw blurRad="50800" dist="38100" dir="18900000" algn="bl" rotWithShape="0">
                    <a:prstClr val="black">
                      <a:alpha val="40000"/>
                    </a:prstClr>
                  </a:outerShdw>
                </a:effectLst>
                <a:latin typeface="Oriya MN" pitchFamily="2" charset="0"/>
                <a:cs typeface="Oriya MN" pitchFamily="2" charset="0"/>
              </a:rPr>
              <a:t>Billings Clinic and Montana State University</a:t>
            </a:r>
            <a:endParaRPr dirty="0">
              <a:ln w="22225">
                <a:solidFill>
                  <a:srgbClr val="00B0F0"/>
                </a:solidFill>
                <a:prstDash val="solid"/>
              </a:ln>
              <a:solidFill>
                <a:schemeClr val="accent3">
                  <a:lumMod val="60000"/>
                  <a:lumOff val="40000"/>
                </a:schemeClr>
              </a:solidFill>
              <a:effectLst>
                <a:outerShdw blurRad="50800" dist="38100" dir="18900000" algn="bl" rotWithShape="0">
                  <a:prstClr val="black">
                    <a:alpha val="40000"/>
                  </a:prstClr>
                </a:outerShdw>
              </a:effectLst>
              <a:latin typeface="Oriya MN" pitchFamily="2" charset="0"/>
              <a:cs typeface="Oriya MN" pitchFamily="2" charset="0"/>
            </a:endParaRPr>
          </a:p>
        </p:txBody>
      </p:sp>
      <p:sp>
        <p:nvSpPr>
          <p:cNvPr id="34" name="Google Shape;34;p3"/>
          <p:cNvSpPr txBox="1"/>
          <p:nvPr/>
        </p:nvSpPr>
        <p:spPr>
          <a:xfrm>
            <a:off x="7222644" y="1206996"/>
            <a:ext cx="571500" cy="319485"/>
          </a:xfrm>
          <a:prstGeom prst="rect">
            <a:avLst/>
          </a:prstGeom>
          <a:noFill/>
          <a:ln>
            <a:noFill/>
          </a:ln>
        </p:spPr>
        <p:txBody>
          <a:bodyPr spcFirstLastPara="1" wrap="square" lIns="14285" tIns="7141" rIns="14285" bIns="7141" anchor="t" anchorCtr="0">
            <a:noAutofit/>
          </a:bodyPr>
          <a:lstStyle/>
          <a:p>
            <a:pPr>
              <a:spcBef>
                <a:spcPts val="672"/>
              </a:spcBef>
            </a:pPr>
            <a:endParaRPr sz="1344" dirty="0">
              <a:solidFill>
                <a:schemeClr val="dk1"/>
              </a:solidFill>
            </a:endParaRPr>
          </a:p>
          <a:p>
            <a:pPr algn="ctr">
              <a:spcBef>
                <a:spcPts val="672"/>
              </a:spcBef>
            </a:pPr>
            <a:endParaRPr sz="1344" dirty="0">
              <a:solidFill>
                <a:schemeClr val="dk1"/>
              </a:solidFill>
            </a:endParaRPr>
          </a:p>
        </p:txBody>
      </p:sp>
      <p:pic>
        <p:nvPicPr>
          <p:cNvPr id="35" name="Google Shape;35;p3"/>
          <p:cNvPicPr preferRelativeResize="0"/>
          <p:nvPr/>
        </p:nvPicPr>
        <p:blipFill>
          <a:blip r:embed="rId3">
            <a:alphaModFix/>
          </a:blip>
          <a:stretch>
            <a:fillRect/>
          </a:stretch>
        </p:blipFill>
        <p:spPr>
          <a:xfrm>
            <a:off x="7508394" y="300769"/>
            <a:ext cx="1435445" cy="608437"/>
          </a:xfrm>
          <a:prstGeom prst="rect">
            <a:avLst/>
          </a:prstGeom>
          <a:noFill/>
          <a:ln>
            <a:noFill/>
          </a:ln>
        </p:spPr>
      </p:pic>
      <p:pic>
        <p:nvPicPr>
          <p:cNvPr id="37" name="Google Shape;37;p3"/>
          <p:cNvPicPr preferRelativeResize="0"/>
          <p:nvPr/>
        </p:nvPicPr>
        <p:blipFill>
          <a:blip r:embed="rId4">
            <a:alphaModFix/>
          </a:blip>
          <a:stretch>
            <a:fillRect/>
          </a:stretch>
        </p:blipFill>
        <p:spPr>
          <a:xfrm>
            <a:off x="370687" y="5711805"/>
            <a:ext cx="868715" cy="608438"/>
          </a:xfrm>
          <a:prstGeom prst="rect">
            <a:avLst/>
          </a:prstGeom>
          <a:noFill/>
          <a:ln>
            <a:noFill/>
          </a:ln>
        </p:spPr>
      </p:pic>
      <p:sp>
        <p:nvSpPr>
          <p:cNvPr id="40" name="Google Shape;40;p3"/>
          <p:cNvSpPr txBox="1"/>
          <p:nvPr/>
        </p:nvSpPr>
        <p:spPr>
          <a:xfrm>
            <a:off x="1239402" y="4702250"/>
            <a:ext cx="1464750" cy="297000"/>
          </a:xfrm>
          <a:prstGeom prst="rect">
            <a:avLst/>
          </a:prstGeom>
          <a:noFill/>
          <a:ln>
            <a:noFill/>
          </a:ln>
        </p:spPr>
        <p:txBody>
          <a:bodyPr spcFirstLastPara="1" wrap="square" lIns="14285" tIns="14285" rIns="14285" bIns="14285" anchor="t" anchorCtr="0">
            <a:noAutofit/>
          </a:bodyPr>
          <a:lstStyle/>
          <a:p>
            <a:pPr algn="ctr"/>
            <a:endParaRPr sz="563" dirty="0"/>
          </a:p>
        </p:txBody>
      </p:sp>
    </p:spTree>
    <p:extLst>
      <p:ext uri="{BB962C8B-B14F-4D97-AF65-F5344CB8AC3E}">
        <p14:creationId xmlns:p14="http://schemas.microsoft.com/office/powerpoint/2010/main" val="17616440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25DF20-0835-FC4A-9AAC-4CFEF582C651}"/>
              </a:ext>
            </a:extLst>
          </p:cNvPr>
          <p:cNvSpPr txBox="1"/>
          <p:nvPr/>
        </p:nvSpPr>
        <p:spPr>
          <a:xfrm>
            <a:off x="685331" y="618517"/>
            <a:ext cx="7773338" cy="159617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b="1" cap="all" dirty="0">
                <a:solidFill>
                  <a:srgbClr val="00B0F0"/>
                </a:solidFill>
                <a:effectLst>
                  <a:outerShdw blurRad="38100" dist="38100" dir="2700000" algn="tl">
                    <a:srgbClr val="000000">
                      <a:alpha val="43137"/>
                    </a:srgbClr>
                  </a:outerShdw>
                </a:effectLst>
                <a:latin typeface="+mj-lt"/>
                <a:ea typeface="+mj-ea"/>
                <a:cs typeface="+mj-cs"/>
              </a:rPr>
              <a:t>Knowledge Test</a:t>
            </a:r>
            <a:r>
              <a:rPr lang="en-US" sz="3600" cap="all" dirty="0">
                <a:solidFill>
                  <a:srgbClr val="00B0F0"/>
                </a:solidFill>
                <a:effectLst>
                  <a:outerShdw blurRad="38100" dist="38100" dir="2700000" algn="tl">
                    <a:srgbClr val="000000">
                      <a:alpha val="43137"/>
                    </a:srgbClr>
                  </a:outerShdw>
                </a:effectLst>
                <a:latin typeface="+mj-lt"/>
                <a:ea typeface="+mj-ea"/>
                <a:cs typeface="+mj-cs"/>
              </a:rPr>
              <a:t> </a:t>
            </a:r>
          </a:p>
        </p:txBody>
      </p:sp>
      <p:graphicFrame>
        <p:nvGraphicFramePr>
          <p:cNvPr id="32" name="TextBox 3">
            <a:extLst>
              <a:ext uri="{FF2B5EF4-FFF2-40B4-BE49-F238E27FC236}">
                <a16:creationId xmlns:a16="http://schemas.microsoft.com/office/drawing/2014/main" id="{47032CB6-FBD9-46B1-802E-B292EE187B6B}"/>
              </a:ext>
            </a:extLst>
          </p:cNvPr>
          <p:cNvGraphicFramePr/>
          <p:nvPr>
            <p:extLst>
              <p:ext uri="{D42A27DB-BD31-4B8C-83A1-F6EECF244321}">
                <p14:modId xmlns:p14="http://schemas.microsoft.com/office/powerpoint/2010/main" val="2858720631"/>
              </p:ext>
            </p:extLst>
          </p:nvPr>
        </p:nvGraphicFramePr>
        <p:xfrm>
          <a:off x="103239" y="1637071"/>
          <a:ext cx="8922774" cy="4602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47540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25DF20-0835-FC4A-9AAC-4CFEF582C651}"/>
              </a:ext>
            </a:extLst>
          </p:cNvPr>
          <p:cNvSpPr txBox="1"/>
          <p:nvPr/>
        </p:nvSpPr>
        <p:spPr>
          <a:xfrm>
            <a:off x="685331" y="618517"/>
            <a:ext cx="7773338" cy="159617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000" b="1" cap="all" dirty="0">
                <a:solidFill>
                  <a:srgbClr val="00B0F0"/>
                </a:solidFill>
                <a:effectLst>
                  <a:outerShdw blurRad="38100" dist="38100" dir="2700000" algn="tl">
                    <a:srgbClr val="000000">
                      <a:alpha val="43137"/>
                    </a:srgbClr>
                  </a:outerShdw>
                </a:effectLst>
                <a:latin typeface="+mj-lt"/>
                <a:ea typeface="+mj-ea"/>
                <a:cs typeface="+mj-cs"/>
              </a:rPr>
              <a:t>QUESTIONs?</a:t>
            </a:r>
            <a:r>
              <a:rPr lang="en-US" sz="3600" cap="all" dirty="0">
                <a:solidFill>
                  <a:srgbClr val="00B0F0"/>
                </a:solidFill>
                <a:effectLst>
                  <a:outerShdw blurRad="38100" dist="38100" dir="2700000" algn="tl">
                    <a:srgbClr val="000000">
                      <a:alpha val="43137"/>
                    </a:srgbClr>
                  </a:outerShdw>
                </a:effectLst>
                <a:latin typeface="+mj-lt"/>
                <a:ea typeface="+mj-ea"/>
                <a:cs typeface="+mj-cs"/>
              </a:rPr>
              <a:t> </a:t>
            </a:r>
          </a:p>
        </p:txBody>
      </p:sp>
      <p:sp>
        <p:nvSpPr>
          <p:cNvPr id="3" name="TextBox 2">
            <a:extLst>
              <a:ext uri="{FF2B5EF4-FFF2-40B4-BE49-F238E27FC236}">
                <a16:creationId xmlns:a16="http://schemas.microsoft.com/office/drawing/2014/main" id="{723D460E-27B3-394B-B6E3-903762BC9E30}"/>
              </a:ext>
            </a:extLst>
          </p:cNvPr>
          <p:cNvSpPr txBox="1"/>
          <p:nvPr/>
        </p:nvSpPr>
        <p:spPr>
          <a:xfrm>
            <a:off x="498764" y="4862945"/>
            <a:ext cx="8215745" cy="646331"/>
          </a:xfrm>
          <a:prstGeom prst="rect">
            <a:avLst/>
          </a:prstGeom>
          <a:noFill/>
        </p:spPr>
        <p:txBody>
          <a:bodyPr wrap="square" rtlCol="0">
            <a:spAutoFit/>
          </a:bodyPr>
          <a:lstStyle/>
          <a:p>
            <a:pPr algn="ctr"/>
            <a:r>
              <a:rPr lang="en-US" dirty="0"/>
              <a:t>Verax Biomedical. (n.d.). Platelet PGD (Pan Genera Detection) System. Retrieved from </a:t>
            </a:r>
            <a:r>
              <a:rPr lang="en-US" dirty="0">
                <a:hlinkClick r:id="rId3"/>
              </a:rPr>
              <a:t>https://www.veraxbiomedical.com/approach/risk/</a:t>
            </a:r>
            <a:r>
              <a:rPr lang="en-US" dirty="0"/>
              <a:t> </a:t>
            </a:r>
          </a:p>
        </p:txBody>
      </p:sp>
    </p:spTree>
    <p:extLst>
      <p:ext uri="{BB962C8B-B14F-4D97-AF65-F5344CB8AC3E}">
        <p14:creationId xmlns:p14="http://schemas.microsoft.com/office/powerpoint/2010/main" val="2701668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55000">
              <a:schemeClr val="bg2">
                <a:lumMod val="75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2233AC-9030-DD41-B266-878DFBEF0D9C}"/>
              </a:ext>
            </a:extLst>
          </p:cNvPr>
          <p:cNvSpPr txBox="1"/>
          <p:nvPr/>
        </p:nvSpPr>
        <p:spPr>
          <a:xfrm>
            <a:off x="110837" y="960814"/>
            <a:ext cx="2658272" cy="2468186"/>
          </a:xfrm>
          <a:prstGeom prst="rect">
            <a:avLst/>
          </a:prstGeom>
        </p:spPr>
        <p:txBody>
          <a:bodyPr vert="horz" lIns="91440" tIns="45720" rIns="91440" bIns="45720" rtlCol="0" anchor="b">
            <a:normAutofit/>
          </a:bodyPr>
          <a:lstStyle/>
          <a:p>
            <a:pPr lvl="0" algn="ctr" defTabSz="914400">
              <a:lnSpc>
                <a:spcPct val="90000"/>
              </a:lnSpc>
              <a:spcBef>
                <a:spcPct val="0"/>
              </a:spcBef>
              <a:spcAft>
                <a:spcPts val="600"/>
              </a:spcAft>
            </a:pPr>
            <a:r>
              <a:rPr lang="en-US" sz="3500" b="1" cap="all" dirty="0">
                <a:solidFill>
                  <a:srgbClr val="00B0F0"/>
                </a:solidFill>
                <a:latin typeface="+mj-lt"/>
                <a:ea typeface="+mj-ea"/>
                <a:cs typeface="+mj-cs"/>
              </a:rPr>
              <a:t>ABSTRACT</a:t>
            </a:r>
          </a:p>
        </p:txBody>
      </p:sp>
      <p:sp>
        <p:nvSpPr>
          <p:cNvPr id="3" name="TextBox 2">
            <a:extLst>
              <a:ext uri="{FF2B5EF4-FFF2-40B4-BE49-F238E27FC236}">
                <a16:creationId xmlns:a16="http://schemas.microsoft.com/office/drawing/2014/main" id="{896A0B85-DB28-A846-BE98-D5715CB59441}"/>
              </a:ext>
            </a:extLst>
          </p:cNvPr>
          <p:cNvSpPr txBox="1"/>
          <p:nvPr/>
        </p:nvSpPr>
        <p:spPr>
          <a:xfrm>
            <a:off x="3010403" y="1274619"/>
            <a:ext cx="6133595" cy="4516582"/>
          </a:xfrm>
          <a:prstGeom prst="rect">
            <a:avLst/>
          </a:prstGeom>
        </p:spPr>
        <p:txBody>
          <a:bodyPr vert="horz" lIns="91440" tIns="45720" rIns="91440" bIns="45720" rtlCol="0" anchor="ctr">
            <a:noAutofit/>
          </a:bodyPr>
          <a:lstStyle/>
          <a:p>
            <a:pPr lvl="0" indent="-228600" defTabSz="914400">
              <a:lnSpc>
                <a:spcPct val="110000"/>
              </a:lnSpc>
              <a:spcAft>
                <a:spcPts val="600"/>
              </a:spcAft>
              <a:buClr>
                <a:schemeClr val="tx1"/>
              </a:buClr>
              <a:buFont typeface="Arial" panose="020B0604020202020204" pitchFamily="34" charset="0"/>
              <a:buChar char="•"/>
            </a:pPr>
            <a:r>
              <a:rPr lang="en-US" sz="1500" cap="all" dirty="0"/>
              <a:t>Platelet shelf life has been a continuous problem surrounded with controversy for many years.  Now, with the </a:t>
            </a:r>
            <a:r>
              <a:rPr lang="en-US" sz="1600" cap="all" dirty="0"/>
              <a:t>FDA presumptively planning to decrease platelet shelf life from five days to three days hospitals and blood suppliers are researching, planning and preparing ways to safely extend platelet shelf life. The decreased shelf life will have a detrimental impact on not only supply and demand, but costs to patients, hospitals and blood suppliers if a solution is not implemented before the FDA deadline of March 2021.</a:t>
            </a:r>
          </a:p>
          <a:p>
            <a:pPr lvl="0" indent="-228600" defTabSz="914400">
              <a:lnSpc>
                <a:spcPct val="110000"/>
              </a:lnSpc>
              <a:spcAft>
                <a:spcPts val="600"/>
              </a:spcAft>
              <a:buClr>
                <a:schemeClr val="tx1"/>
              </a:buClr>
              <a:buFont typeface="Arial" panose="020B0604020202020204" pitchFamily="34" charset="0"/>
              <a:buChar char="•"/>
            </a:pPr>
            <a:r>
              <a:rPr lang="en-US" sz="1600" cap="all" dirty="0"/>
              <a:t> Billings Clinic is just one facility preparing to overcome this hurdle. They are currently preparing to start a one to three-month study and possible implementation of the Verax Pan Genera Detection (PGD) test, which is currently FDA approved and proven to detect bacterial contamination to confirm that the platelets are safe for transfusion. With Verax PGD, laboratories will be able to test apheresis bags of platelets that are suspended in 100% plasma and clear them for possible use up to 7 days. However, hospitals are still required to validate the test along with writing a Standard Operating Procedure (SOP) before using Verax PGD test. </a:t>
            </a:r>
          </a:p>
          <a:p>
            <a:pPr lvl="0" defTabSz="914400">
              <a:lnSpc>
                <a:spcPct val="110000"/>
              </a:lnSpc>
              <a:spcAft>
                <a:spcPts val="600"/>
              </a:spcAft>
              <a:buClr>
                <a:schemeClr val="tx1"/>
              </a:buClr>
            </a:pPr>
            <a:r>
              <a:rPr lang="en-US" sz="1500" cap="all" dirty="0"/>
              <a:t> </a:t>
            </a:r>
          </a:p>
        </p:txBody>
      </p:sp>
      <p:pic>
        <p:nvPicPr>
          <p:cNvPr id="27" name="Google Shape;37;p3">
            <a:extLst>
              <a:ext uri="{FF2B5EF4-FFF2-40B4-BE49-F238E27FC236}">
                <a16:creationId xmlns:a16="http://schemas.microsoft.com/office/drawing/2014/main" id="{2324D603-787C-934E-80C4-88FC26921D86}"/>
              </a:ext>
            </a:extLst>
          </p:cNvPr>
          <p:cNvPicPr preferRelativeResize="0"/>
          <p:nvPr/>
        </p:nvPicPr>
        <p:blipFill>
          <a:blip r:embed="rId2">
            <a:alphaModFix/>
          </a:blip>
          <a:stretch>
            <a:fillRect/>
          </a:stretch>
        </p:blipFill>
        <p:spPr>
          <a:xfrm>
            <a:off x="110837" y="5897186"/>
            <a:ext cx="868715" cy="608438"/>
          </a:xfrm>
          <a:prstGeom prst="rect">
            <a:avLst/>
          </a:prstGeom>
          <a:noFill/>
          <a:ln>
            <a:noFill/>
          </a:ln>
        </p:spPr>
      </p:pic>
      <p:pic>
        <p:nvPicPr>
          <p:cNvPr id="28" name="Google Shape;35;p3">
            <a:extLst>
              <a:ext uri="{FF2B5EF4-FFF2-40B4-BE49-F238E27FC236}">
                <a16:creationId xmlns:a16="http://schemas.microsoft.com/office/drawing/2014/main" id="{DA436C92-AB1C-E54B-ADB9-E9CE1F8C1060}"/>
              </a:ext>
            </a:extLst>
          </p:cNvPr>
          <p:cNvPicPr preferRelativeResize="0"/>
          <p:nvPr/>
        </p:nvPicPr>
        <p:blipFill>
          <a:blip r:embed="rId3">
            <a:alphaModFix/>
          </a:blip>
          <a:stretch>
            <a:fillRect/>
          </a:stretch>
        </p:blipFill>
        <p:spPr>
          <a:xfrm>
            <a:off x="80052" y="48157"/>
            <a:ext cx="1435445" cy="608437"/>
          </a:xfrm>
          <a:prstGeom prst="rect">
            <a:avLst/>
          </a:prstGeom>
          <a:noFill/>
          <a:ln>
            <a:noFill/>
          </a:ln>
        </p:spPr>
      </p:pic>
    </p:spTree>
    <p:extLst>
      <p:ext uri="{BB962C8B-B14F-4D97-AF65-F5344CB8AC3E}">
        <p14:creationId xmlns:p14="http://schemas.microsoft.com/office/powerpoint/2010/main" val="68215447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7EB450-82AA-A247-889E-20DDFC83AD72}"/>
              </a:ext>
            </a:extLst>
          </p:cNvPr>
          <p:cNvSpPr txBox="1"/>
          <p:nvPr/>
        </p:nvSpPr>
        <p:spPr>
          <a:xfrm>
            <a:off x="191730" y="1314450"/>
            <a:ext cx="2784164" cy="3680244"/>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800" b="1" cap="all" dirty="0">
                <a:solidFill>
                  <a:srgbClr val="00B0F0"/>
                </a:solidFill>
                <a:effectLst>
                  <a:outerShdw blurRad="38100" dist="38100" dir="2700000" algn="tl">
                    <a:srgbClr val="000000">
                      <a:alpha val="43137"/>
                    </a:srgbClr>
                  </a:outerShdw>
                </a:effectLst>
                <a:latin typeface="+mj-lt"/>
                <a:ea typeface="+mj-ea"/>
                <a:cs typeface="+mj-cs"/>
              </a:rPr>
              <a:t>OBJECTIVE </a:t>
            </a:r>
          </a:p>
        </p:txBody>
      </p:sp>
      <p:graphicFrame>
        <p:nvGraphicFramePr>
          <p:cNvPr id="18" name="TextBox 2">
            <a:extLst>
              <a:ext uri="{FF2B5EF4-FFF2-40B4-BE49-F238E27FC236}">
                <a16:creationId xmlns:a16="http://schemas.microsoft.com/office/drawing/2014/main" id="{1FD0F32C-6C86-48A1-906F-E191E2D5051A}"/>
              </a:ext>
            </a:extLst>
          </p:cNvPr>
          <p:cNvGraphicFramePr/>
          <p:nvPr>
            <p:extLst>
              <p:ext uri="{D42A27DB-BD31-4B8C-83A1-F6EECF244321}">
                <p14:modId xmlns:p14="http://schemas.microsoft.com/office/powerpoint/2010/main" val="4213486446"/>
              </p:ext>
            </p:extLst>
          </p:nvPr>
        </p:nvGraphicFramePr>
        <p:xfrm>
          <a:off x="3445668" y="889000"/>
          <a:ext cx="5012532" cy="4606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37695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
        <p:cNvGrpSpPr/>
        <p:nvPr/>
      </p:nvGrpSpPr>
      <p:grpSpPr>
        <a:xfrm>
          <a:off x="0" y="0"/>
          <a:ext cx="0" cy="0"/>
          <a:chOff x="0" y="0"/>
          <a:chExt cx="0" cy="0"/>
        </a:xfrm>
      </p:grpSpPr>
      <p:pic>
        <p:nvPicPr>
          <p:cNvPr id="16" name="Picture 15" descr="A close up of a video game remote control&#10;&#10;Description automatically generated">
            <a:extLst>
              <a:ext uri="{FF2B5EF4-FFF2-40B4-BE49-F238E27FC236}">
                <a16:creationId xmlns:a16="http://schemas.microsoft.com/office/drawing/2014/main" id="{6F117AE3-54A7-5945-A519-7586CE7E2588}"/>
              </a:ext>
            </a:extLst>
          </p:cNvPr>
          <p:cNvPicPr>
            <a:picLocks noChangeAspect="1"/>
          </p:cNvPicPr>
          <p:nvPr/>
        </p:nvPicPr>
        <p:blipFill rotWithShape="1">
          <a:blip r:embed="rId3"/>
          <a:srcRect l="5319" r="5680" b="-2"/>
          <a:stretch/>
        </p:blipFill>
        <p:spPr>
          <a:xfrm>
            <a:off x="20" y="450302"/>
            <a:ext cx="9143980" cy="6858000"/>
          </a:xfrm>
          <a:prstGeom prst="rect">
            <a:avLst/>
          </a:prstGeom>
        </p:spPr>
      </p:pic>
      <p:sp>
        <p:nvSpPr>
          <p:cNvPr id="32" name="Google Shape;32;p3"/>
          <p:cNvSpPr txBox="1"/>
          <p:nvPr/>
        </p:nvSpPr>
        <p:spPr>
          <a:xfrm>
            <a:off x="685331" y="618517"/>
            <a:ext cx="7773338" cy="1596177"/>
          </a:xfrm>
          <a:prstGeom prst="rect">
            <a:avLst/>
          </a:prstGeom>
        </p:spPr>
        <p:txBody>
          <a:bodyPr spcFirstLastPara="1" vert="horz" lIns="91440" tIns="45720" rIns="91440" bIns="45720" rtlCol="0" anchor="ctr" anchorCtr="0">
            <a:normAutofit/>
          </a:bodyPr>
          <a:lstStyle/>
          <a:p>
            <a:pPr algn="ctr" defTabSz="914400">
              <a:lnSpc>
                <a:spcPct val="90000"/>
              </a:lnSpc>
              <a:spcBef>
                <a:spcPct val="0"/>
              </a:spcBef>
              <a:spcAft>
                <a:spcPts val="600"/>
              </a:spcAft>
            </a:pPr>
            <a:r>
              <a:rPr lang="en-US" sz="3600" b="1" cap="all" dirty="0">
                <a:solidFill>
                  <a:srgbClr val="00B0F0"/>
                </a:solidFill>
                <a:effectLst>
                  <a:outerShdw blurRad="38100" dist="38100" dir="2700000" algn="tl">
                    <a:srgbClr val="000000">
                      <a:alpha val="43137"/>
                    </a:srgbClr>
                  </a:outerShdw>
                </a:effectLst>
                <a:latin typeface="+mj-lt"/>
                <a:ea typeface="+mj-ea"/>
                <a:cs typeface="+mj-cs"/>
              </a:rPr>
              <a:t>Introduction</a:t>
            </a:r>
            <a:endParaRPr lang="en-US" sz="3600" cap="all" dirty="0">
              <a:solidFill>
                <a:srgbClr val="00B0F0"/>
              </a:solidFill>
              <a:effectLst>
                <a:outerShdw blurRad="38100" dist="38100" dir="2700000" algn="tl">
                  <a:srgbClr val="000000">
                    <a:alpha val="43137"/>
                  </a:srgbClr>
                </a:outerShdw>
              </a:effectLst>
              <a:latin typeface="+mj-lt"/>
              <a:ea typeface="+mj-ea"/>
              <a:cs typeface="+mj-cs"/>
            </a:endParaRPr>
          </a:p>
        </p:txBody>
      </p:sp>
      <p:sp>
        <p:nvSpPr>
          <p:cNvPr id="24" name="Google Shape;24;p3"/>
          <p:cNvSpPr txBox="1"/>
          <p:nvPr/>
        </p:nvSpPr>
        <p:spPr>
          <a:xfrm>
            <a:off x="6334125" y="1714793"/>
            <a:ext cx="1535906" cy="219281"/>
          </a:xfrm>
          <a:prstGeom prst="rect">
            <a:avLst/>
          </a:prstGeom>
          <a:noFill/>
          <a:ln>
            <a:noFill/>
          </a:ln>
        </p:spPr>
        <p:txBody>
          <a:bodyPr spcFirstLastPara="1" wrap="square" lIns="14285" tIns="7141" rIns="14285" bIns="7141" anchor="t" anchorCtr="0">
            <a:noAutofit/>
          </a:bodyPr>
          <a:lstStyle/>
          <a:p>
            <a:pPr algn="ctr">
              <a:spcBef>
                <a:spcPts val="672"/>
              </a:spcBef>
            </a:pPr>
            <a:endParaRPr sz="1344" dirty="0">
              <a:solidFill>
                <a:schemeClr val="dk1"/>
              </a:solidFill>
            </a:endParaRPr>
          </a:p>
        </p:txBody>
      </p:sp>
      <p:sp>
        <p:nvSpPr>
          <p:cNvPr id="34" name="Google Shape;34;p3"/>
          <p:cNvSpPr txBox="1"/>
          <p:nvPr/>
        </p:nvSpPr>
        <p:spPr>
          <a:xfrm>
            <a:off x="7222644" y="1206996"/>
            <a:ext cx="571500" cy="319485"/>
          </a:xfrm>
          <a:prstGeom prst="rect">
            <a:avLst/>
          </a:prstGeom>
          <a:noFill/>
          <a:ln>
            <a:noFill/>
          </a:ln>
          <a:effectLst>
            <a:innerShdw blurRad="63500" dist="50800" dir="13500000">
              <a:schemeClr val="accent6">
                <a:alpha val="50000"/>
              </a:schemeClr>
            </a:innerShdw>
          </a:effectLst>
        </p:spPr>
        <p:txBody>
          <a:bodyPr spcFirstLastPara="1" wrap="square" lIns="14285" tIns="7141" rIns="14285" bIns="7141" anchor="t" anchorCtr="0">
            <a:noAutofit/>
          </a:bodyPr>
          <a:lstStyle/>
          <a:p>
            <a:pPr>
              <a:spcBef>
                <a:spcPts val="672"/>
              </a:spcBef>
            </a:pPr>
            <a:endParaRPr sz="1344" dirty="0">
              <a:solidFill>
                <a:schemeClr val="dk1"/>
              </a:solidFill>
            </a:endParaRPr>
          </a:p>
          <a:p>
            <a:pPr algn="ctr">
              <a:spcBef>
                <a:spcPts val="672"/>
              </a:spcBef>
            </a:pPr>
            <a:endParaRPr sz="1344" dirty="0">
              <a:solidFill>
                <a:schemeClr val="dk1"/>
              </a:solidFill>
            </a:endParaRPr>
          </a:p>
        </p:txBody>
      </p:sp>
      <p:sp>
        <p:nvSpPr>
          <p:cNvPr id="40" name="Google Shape;40;p3"/>
          <p:cNvSpPr txBox="1"/>
          <p:nvPr/>
        </p:nvSpPr>
        <p:spPr>
          <a:xfrm>
            <a:off x="1239402" y="4702250"/>
            <a:ext cx="1464750" cy="297000"/>
          </a:xfrm>
          <a:prstGeom prst="rect">
            <a:avLst/>
          </a:prstGeom>
          <a:noFill/>
          <a:ln>
            <a:noFill/>
          </a:ln>
        </p:spPr>
        <p:txBody>
          <a:bodyPr spcFirstLastPara="1" wrap="square" lIns="14285" tIns="14285" rIns="14285" bIns="14285" anchor="t" anchorCtr="0">
            <a:noAutofit/>
          </a:bodyPr>
          <a:lstStyle/>
          <a:p>
            <a:pPr algn="ctr"/>
            <a:endParaRPr sz="563" dirty="0"/>
          </a:p>
        </p:txBody>
      </p:sp>
      <p:graphicFrame>
        <p:nvGraphicFramePr>
          <p:cNvPr id="42" name="Google Shape;22;p3">
            <a:extLst>
              <a:ext uri="{FF2B5EF4-FFF2-40B4-BE49-F238E27FC236}">
                <a16:creationId xmlns:a16="http://schemas.microsoft.com/office/drawing/2014/main" id="{4E2EC39C-3926-406B-8EC8-D1398FBFFA2B}"/>
              </a:ext>
            </a:extLst>
          </p:cNvPr>
          <p:cNvGraphicFramePr/>
          <p:nvPr>
            <p:extLst>
              <p:ext uri="{D42A27DB-BD31-4B8C-83A1-F6EECF244321}">
                <p14:modId xmlns:p14="http://schemas.microsoft.com/office/powerpoint/2010/main" val="2026155430"/>
              </p:ext>
            </p:extLst>
          </p:nvPr>
        </p:nvGraphicFramePr>
        <p:xfrm>
          <a:off x="685330" y="2367092"/>
          <a:ext cx="7772870" cy="342410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052862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a16="http://schemas.microsoft.com/office/drawing/2014/main" id="{C54D36E3-715E-6E49-B1FC-A2A82E2C0DB7}"/>
              </a:ext>
            </a:extLst>
          </p:cNvPr>
          <p:cNvPicPr>
            <a:picLocks noChangeAspect="1"/>
          </p:cNvPicPr>
          <p:nvPr/>
        </p:nvPicPr>
        <p:blipFill>
          <a:blip r:embed="rId2"/>
          <a:stretch>
            <a:fillRect/>
          </a:stretch>
        </p:blipFill>
        <p:spPr>
          <a:xfrm>
            <a:off x="2280199" y="804333"/>
            <a:ext cx="4540051" cy="4948285"/>
          </a:xfrm>
          <a:prstGeom prst="roundRect">
            <a:avLst>
              <a:gd name="adj" fmla="val 5301"/>
            </a:avLst>
          </a:prstGeom>
          <a:ln w="1905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1301317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Picture 2" descr="A close up of text on a white background&#10;&#10;Description automatically generated">
            <a:extLst>
              <a:ext uri="{FF2B5EF4-FFF2-40B4-BE49-F238E27FC236}">
                <a16:creationId xmlns:a16="http://schemas.microsoft.com/office/drawing/2014/main" id="{3C3749A1-E13A-974D-8969-54AC2B28A618}"/>
              </a:ext>
            </a:extLst>
          </p:cNvPr>
          <p:cNvPicPr>
            <a:picLocks noChangeAspect="1"/>
          </p:cNvPicPr>
          <p:nvPr/>
        </p:nvPicPr>
        <p:blipFill rotWithShape="1">
          <a:blip r:embed="rId2"/>
          <a:srcRect l="2150" t="2481" r="7908" b="4334"/>
          <a:stretch/>
        </p:blipFill>
        <p:spPr>
          <a:xfrm>
            <a:off x="357758" y="250723"/>
            <a:ext cx="8497346" cy="6312309"/>
          </a:xfrm>
          <a:prstGeom prst="rect">
            <a:avLst/>
          </a:prstGeom>
        </p:spPr>
      </p:pic>
      <p:cxnSp>
        <p:nvCxnSpPr>
          <p:cNvPr id="5" name="Straight Arrow Connector 4">
            <a:extLst>
              <a:ext uri="{FF2B5EF4-FFF2-40B4-BE49-F238E27FC236}">
                <a16:creationId xmlns:a16="http://schemas.microsoft.com/office/drawing/2014/main" id="{69A98C2A-F0EC-C24C-B8C9-75B2B632D397}"/>
              </a:ext>
            </a:extLst>
          </p:cNvPr>
          <p:cNvCxnSpPr/>
          <p:nvPr/>
        </p:nvCxnSpPr>
        <p:spPr>
          <a:xfrm flipH="1">
            <a:off x="6327058" y="2669458"/>
            <a:ext cx="693174" cy="44245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D583A215-E68A-7B4B-9F64-C50CE9B7795F}"/>
              </a:ext>
            </a:extLst>
          </p:cNvPr>
          <p:cNvCxnSpPr/>
          <p:nvPr/>
        </p:nvCxnSpPr>
        <p:spPr>
          <a:xfrm flipH="1">
            <a:off x="5703513" y="1564573"/>
            <a:ext cx="1179871" cy="131260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CD64E014-115B-7349-B68B-291C6702B2B9}"/>
              </a:ext>
            </a:extLst>
          </p:cNvPr>
          <p:cNvCxnSpPr>
            <a:cxnSpLocks/>
          </p:cNvCxnSpPr>
          <p:nvPr/>
        </p:nvCxnSpPr>
        <p:spPr>
          <a:xfrm flipV="1">
            <a:off x="1784555" y="3111910"/>
            <a:ext cx="2669458" cy="162232"/>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1BFF18A-D489-C846-95B1-25C28A514994}"/>
              </a:ext>
            </a:extLst>
          </p:cNvPr>
          <p:cNvSpPr txBox="1"/>
          <p:nvPr/>
        </p:nvSpPr>
        <p:spPr>
          <a:xfrm>
            <a:off x="6908918" y="2138516"/>
            <a:ext cx="1851789" cy="738664"/>
          </a:xfrm>
          <a:prstGeom prst="rect">
            <a:avLst/>
          </a:prstGeom>
          <a:solidFill>
            <a:schemeClr val="bg1"/>
          </a:solidFill>
        </p:spPr>
        <p:txBody>
          <a:bodyPr wrap="none" rtlCol="0">
            <a:spAutoFit/>
          </a:bodyPr>
          <a:lstStyle/>
          <a:p>
            <a:pPr algn="ctr"/>
            <a:r>
              <a:rPr lang="en-US" sz="1400" dirty="0">
                <a:solidFill>
                  <a:srgbClr val="C00000"/>
                </a:solidFill>
              </a:rPr>
              <a:t>Terminal Wick</a:t>
            </a:r>
          </a:p>
          <a:p>
            <a:pPr algn="ctr"/>
            <a:r>
              <a:rPr lang="en-US" sz="1400" dirty="0">
                <a:solidFill>
                  <a:srgbClr val="C00000"/>
                </a:solidFill>
              </a:rPr>
              <a:t>Impregnated with a pH</a:t>
            </a:r>
          </a:p>
          <a:p>
            <a:pPr algn="ctr"/>
            <a:r>
              <a:rPr lang="en-US" sz="1400" dirty="0">
                <a:solidFill>
                  <a:srgbClr val="C00000"/>
                </a:solidFill>
              </a:rPr>
              <a:t>Sensitive dye </a:t>
            </a:r>
          </a:p>
        </p:txBody>
      </p:sp>
      <p:sp>
        <p:nvSpPr>
          <p:cNvPr id="15" name="TextBox 14">
            <a:extLst>
              <a:ext uri="{FF2B5EF4-FFF2-40B4-BE49-F238E27FC236}">
                <a16:creationId xmlns:a16="http://schemas.microsoft.com/office/drawing/2014/main" id="{425FCFD9-7241-4148-915C-91ED3716FF22}"/>
              </a:ext>
            </a:extLst>
          </p:cNvPr>
          <p:cNvSpPr txBox="1"/>
          <p:nvPr/>
        </p:nvSpPr>
        <p:spPr>
          <a:xfrm>
            <a:off x="6286015" y="1165123"/>
            <a:ext cx="1265090" cy="738664"/>
          </a:xfrm>
          <a:prstGeom prst="rect">
            <a:avLst/>
          </a:prstGeom>
          <a:solidFill>
            <a:schemeClr val="bg1"/>
          </a:solidFill>
        </p:spPr>
        <p:txBody>
          <a:bodyPr wrap="none" rtlCol="0">
            <a:spAutoFit/>
          </a:bodyPr>
          <a:lstStyle/>
          <a:p>
            <a:pPr algn="ctr"/>
            <a:r>
              <a:rPr lang="en-US" sz="1400" dirty="0">
                <a:solidFill>
                  <a:srgbClr val="C00000"/>
                </a:solidFill>
              </a:rPr>
              <a:t>Capture line of</a:t>
            </a:r>
          </a:p>
          <a:p>
            <a:pPr algn="ctr"/>
            <a:r>
              <a:rPr lang="en-US" sz="1400" dirty="0">
                <a:solidFill>
                  <a:srgbClr val="C00000"/>
                </a:solidFill>
              </a:rPr>
              <a:t>Immobilized </a:t>
            </a:r>
          </a:p>
          <a:p>
            <a:pPr algn="ctr"/>
            <a:r>
              <a:rPr lang="en-US" sz="1400" dirty="0">
                <a:solidFill>
                  <a:srgbClr val="C00000"/>
                </a:solidFill>
              </a:rPr>
              <a:t>LPS Antibodies</a:t>
            </a:r>
          </a:p>
        </p:txBody>
      </p:sp>
      <p:sp>
        <p:nvSpPr>
          <p:cNvPr id="16" name="TextBox 15">
            <a:extLst>
              <a:ext uri="{FF2B5EF4-FFF2-40B4-BE49-F238E27FC236}">
                <a16:creationId xmlns:a16="http://schemas.microsoft.com/office/drawing/2014/main" id="{043B18CF-31B2-894C-AA3A-6BFCC67A5817}"/>
              </a:ext>
            </a:extLst>
          </p:cNvPr>
          <p:cNvSpPr txBox="1"/>
          <p:nvPr/>
        </p:nvSpPr>
        <p:spPr>
          <a:xfrm>
            <a:off x="288896" y="2742578"/>
            <a:ext cx="1917290" cy="738664"/>
          </a:xfrm>
          <a:prstGeom prst="rect">
            <a:avLst/>
          </a:prstGeom>
          <a:solidFill>
            <a:schemeClr val="bg1"/>
          </a:solidFill>
        </p:spPr>
        <p:txBody>
          <a:bodyPr wrap="square" rtlCol="0">
            <a:spAutoFit/>
          </a:bodyPr>
          <a:lstStyle/>
          <a:p>
            <a:pPr algn="ctr"/>
            <a:r>
              <a:rPr lang="en-US" sz="1400" dirty="0">
                <a:solidFill>
                  <a:srgbClr val="C00000"/>
                </a:solidFill>
              </a:rPr>
              <a:t>Conjugate pad w/</a:t>
            </a:r>
          </a:p>
          <a:p>
            <a:pPr algn="ctr"/>
            <a:r>
              <a:rPr lang="en-US" sz="1400" dirty="0">
                <a:solidFill>
                  <a:srgbClr val="C00000"/>
                </a:solidFill>
              </a:rPr>
              <a:t>Colloidal Gold labeled </a:t>
            </a:r>
          </a:p>
          <a:p>
            <a:pPr algn="ctr"/>
            <a:r>
              <a:rPr lang="en-US" sz="1400" dirty="0">
                <a:solidFill>
                  <a:srgbClr val="C00000"/>
                </a:solidFill>
              </a:rPr>
              <a:t>LPS antibodies</a:t>
            </a:r>
          </a:p>
        </p:txBody>
      </p:sp>
    </p:spTree>
    <p:extLst>
      <p:ext uri="{BB962C8B-B14F-4D97-AF65-F5344CB8AC3E}">
        <p14:creationId xmlns:p14="http://schemas.microsoft.com/office/powerpoint/2010/main" val="7338621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 name="Picture 2" descr="A screenshot of a cell phone screen with text&#10;&#10;Description automatically generated">
            <a:extLst>
              <a:ext uri="{FF2B5EF4-FFF2-40B4-BE49-F238E27FC236}">
                <a16:creationId xmlns:a16="http://schemas.microsoft.com/office/drawing/2014/main" id="{D0C28615-C66A-3041-96C7-01C2F6E1791E}"/>
              </a:ext>
            </a:extLst>
          </p:cNvPr>
          <p:cNvPicPr>
            <a:picLocks noChangeAspect="1"/>
          </p:cNvPicPr>
          <p:nvPr/>
        </p:nvPicPr>
        <p:blipFill>
          <a:blip r:embed="rId3"/>
          <a:stretch>
            <a:fillRect/>
          </a:stretch>
        </p:blipFill>
        <p:spPr>
          <a:xfrm>
            <a:off x="2960002" y="961332"/>
            <a:ext cx="3223980" cy="3655763"/>
          </a:xfrm>
          <a:prstGeom prst="rect">
            <a:avLst/>
          </a:prstGeom>
        </p:spPr>
      </p:pic>
      <p:sp>
        <p:nvSpPr>
          <p:cNvPr id="4" name="TextBox 3">
            <a:extLst>
              <a:ext uri="{FF2B5EF4-FFF2-40B4-BE49-F238E27FC236}">
                <a16:creationId xmlns:a16="http://schemas.microsoft.com/office/drawing/2014/main" id="{910BE767-32B3-A440-97FC-9288C22562F2}"/>
              </a:ext>
            </a:extLst>
          </p:cNvPr>
          <p:cNvSpPr txBox="1"/>
          <p:nvPr/>
        </p:nvSpPr>
        <p:spPr>
          <a:xfrm>
            <a:off x="241295" y="468377"/>
            <a:ext cx="2718707" cy="4785926"/>
          </a:xfrm>
          <a:prstGeom prst="rect">
            <a:avLst/>
          </a:prstGeom>
          <a:noFill/>
        </p:spPr>
        <p:txBody>
          <a:bodyPr wrap="square" rtlCol="0">
            <a:spAutoFit/>
          </a:bodyPr>
          <a:lstStyle/>
          <a:p>
            <a:pPr marL="285750" indent="-285750">
              <a:buFont typeface="Wingdings" pitchFamily="2" charset="2"/>
              <a:buChar char="v"/>
            </a:pPr>
            <a:r>
              <a:rPr lang="en-US" sz="1700" dirty="0">
                <a:solidFill>
                  <a:srgbClr val="FF6852"/>
                </a:solidFill>
              </a:rPr>
              <a:t>Bacterial contaminants in platelets and red blood cells represent the greatest lethal infectious risk in transfusion medicine today</a:t>
            </a:r>
          </a:p>
          <a:p>
            <a:pPr marL="285750" indent="-285750">
              <a:buFont typeface="Wingdings" pitchFamily="2" charset="2"/>
              <a:buChar char="v"/>
            </a:pPr>
            <a:endParaRPr lang="en-US" sz="1700" dirty="0">
              <a:solidFill>
                <a:srgbClr val="FF6852"/>
              </a:solidFill>
            </a:endParaRPr>
          </a:p>
          <a:p>
            <a:pPr marL="285750" indent="-285750">
              <a:buFont typeface="Wingdings" pitchFamily="2" charset="2"/>
              <a:buChar char="v"/>
            </a:pPr>
            <a:r>
              <a:rPr lang="en-US" sz="1700" dirty="0">
                <a:solidFill>
                  <a:srgbClr val="FF6852"/>
                </a:solidFill>
              </a:rPr>
              <a:t>Over 17 million patients receive in excess of 60 million units of these individual blood components annually in North America, Europe and Asia, and each of these components is at risk for bacterial contamination.</a:t>
            </a:r>
          </a:p>
          <a:p>
            <a:pPr marL="285750" indent="-285750">
              <a:buFontTx/>
              <a:buChar char="-"/>
            </a:pPr>
            <a:endParaRPr lang="en-US" sz="1600" dirty="0">
              <a:solidFill>
                <a:schemeClr val="bg1"/>
              </a:solidFill>
            </a:endParaRPr>
          </a:p>
        </p:txBody>
      </p:sp>
      <p:sp>
        <p:nvSpPr>
          <p:cNvPr id="7" name="TextBox 6">
            <a:extLst>
              <a:ext uri="{FF2B5EF4-FFF2-40B4-BE49-F238E27FC236}">
                <a16:creationId xmlns:a16="http://schemas.microsoft.com/office/drawing/2014/main" id="{EB15CC34-B9EF-7E41-B0E0-48E6B4CD4899}"/>
              </a:ext>
            </a:extLst>
          </p:cNvPr>
          <p:cNvSpPr txBox="1"/>
          <p:nvPr/>
        </p:nvSpPr>
        <p:spPr>
          <a:xfrm>
            <a:off x="6183982" y="468377"/>
            <a:ext cx="2718707" cy="4247317"/>
          </a:xfrm>
          <a:prstGeom prst="rect">
            <a:avLst/>
          </a:prstGeom>
          <a:noFill/>
        </p:spPr>
        <p:txBody>
          <a:bodyPr wrap="square" rtlCol="0">
            <a:spAutoFit/>
          </a:bodyPr>
          <a:lstStyle/>
          <a:p>
            <a:pPr marL="285750" indent="-285750">
              <a:buFont typeface="Wingdings" pitchFamily="2" charset="2"/>
              <a:buChar char="v"/>
            </a:pPr>
            <a:r>
              <a:rPr lang="en-US" sz="1700" dirty="0">
                <a:solidFill>
                  <a:srgbClr val="FF6852"/>
                </a:solidFill>
              </a:rPr>
              <a:t>The risk of transmission of HIV per blood unit transfused has now been reduced to well below 1 in 1,467,000</a:t>
            </a:r>
          </a:p>
          <a:p>
            <a:pPr marL="285750" indent="-285750">
              <a:buFont typeface="Wingdings" pitchFamily="2" charset="2"/>
              <a:buChar char="v"/>
            </a:pPr>
            <a:endParaRPr lang="en-US" sz="1700" dirty="0">
              <a:solidFill>
                <a:srgbClr val="FF6852"/>
              </a:solidFill>
            </a:endParaRPr>
          </a:p>
          <a:p>
            <a:pPr marL="285750" indent="-285750">
              <a:buFont typeface="Wingdings" pitchFamily="2" charset="2"/>
              <a:buChar char="v"/>
            </a:pPr>
            <a:r>
              <a:rPr lang="en-US" sz="1700" dirty="0">
                <a:solidFill>
                  <a:srgbClr val="FF6852"/>
                </a:solidFill>
              </a:rPr>
              <a:t>The risk of being transfused a bacterially contaminated blood component is estimated by transfusion medicine experts to be 1 in 2,000 to 1 in 20,000 for platelets and red cell</a:t>
            </a:r>
          </a:p>
          <a:p>
            <a:pPr marL="285750" indent="-285750">
              <a:buFont typeface="Wingdings" pitchFamily="2" charset="2"/>
              <a:buChar char="v"/>
            </a:pPr>
            <a:endParaRPr lang="en-US" sz="1600" dirty="0">
              <a:solidFill>
                <a:srgbClr val="FF6852"/>
              </a:solidFill>
            </a:endParaRPr>
          </a:p>
          <a:p>
            <a:pPr marL="285750" indent="-285750">
              <a:buFontTx/>
              <a:buChar char="-"/>
            </a:pPr>
            <a:endParaRPr lang="en-US" sz="1600" dirty="0"/>
          </a:p>
        </p:txBody>
      </p:sp>
      <p:sp>
        <p:nvSpPr>
          <p:cNvPr id="11" name="TextBox 10">
            <a:extLst>
              <a:ext uri="{FF2B5EF4-FFF2-40B4-BE49-F238E27FC236}">
                <a16:creationId xmlns:a16="http://schemas.microsoft.com/office/drawing/2014/main" id="{938B5D5D-EAFA-A341-8F67-5E5D6A4FAEBC}"/>
              </a:ext>
            </a:extLst>
          </p:cNvPr>
          <p:cNvSpPr txBox="1"/>
          <p:nvPr/>
        </p:nvSpPr>
        <p:spPr>
          <a:xfrm>
            <a:off x="2477472" y="5392439"/>
            <a:ext cx="4571999" cy="1323439"/>
          </a:xfrm>
          <a:prstGeom prst="rect">
            <a:avLst/>
          </a:prstGeom>
          <a:noFill/>
        </p:spPr>
        <p:txBody>
          <a:bodyPr wrap="square" rtlCol="0">
            <a:spAutoFit/>
          </a:bodyPr>
          <a:lstStyle/>
          <a:p>
            <a:pPr marL="285750" indent="-285750">
              <a:buFont typeface="Wingdings" pitchFamily="2" charset="2"/>
              <a:buChar char="Ø"/>
            </a:pPr>
            <a:r>
              <a:rPr lang="en-US" sz="1600" b="1" dirty="0">
                <a:solidFill>
                  <a:srgbClr val="FF6852"/>
                </a:solidFill>
              </a:rPr>
              <a:t>12,000 bacterially contaminated blood components may be transfused every year representing the single greatest source of fatalities attributable to infectious agents in transfusion medicine today</a:t>
            </a:r>
          </a:p>
        </p:txBody>
      </p:sp>
    </p:spTree>
    <p:extLst>
      <p:ext uri="{BB962C8B-B14F-4D97-AF65-F5344CB8AC3E}">
        <p14:creationId xmlns:p14="http://schemas.microsoft.com/office/powerpoint/2010/main" val="28697806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1581B07-DA82-F445-A716-34BD9EF64F1E}"/>
              </a:ext>
            </a:extLst>
          </p:cNvPr>
          <p:cNvSpPr txBox="1"/>
          <p:nvPr/>
        </p:nvSpPr>
        <p:spPr>
          <a:xfrm>
            <a:off x="215153" y="430307"/>
            <a:ext cx="10854158" cy="2185214"/>
          </a:xfrm>
          <a:prstGeom prst="rect">
            <a:avLst/>
          </a:prstGeom>
          <a:noFill/>
        </p:spPr>
        <p:txBody>
          <a:bodyPr wrap="square" rtlCol="0">
            <a:spAutoFit/>
          </a:bodyPr>
          <a:lstStyle/>
          <a:p>
            <a:pPr marL="285750" indent="-285750" fontAlgn="base">
              <a:buFont typeface="Wingdings" pitchFamily="2" charset="2"/>
              <a:buChar char="ü"/>
            </a:pPr>
            <a:r>
              <a:rPr lang="en-US" sz="1700" dirty="0">
                <a:solidFill>
                  <a:srgbClr val="FF6852"/>
                </a:solidFill>
              </a:rPr>
              <a:t>Broad detection — only one test to detect aerobic and anaerobic bacteria</a:t>
            </a:r>
          </a:p>
          <a:p>
            <a:pPr marL="285750" indent="-285750" fontAlgn="base">
              <a:buFont typeface="Wingdings" pitchFamily="2" charset="2"/>
              <a:buChar char="ü"/>
            </a:pPr>
            <a:r>
              <a:rPr lang="en-US" sz="1700" dirty="0">
                <a:solidFill>
                  <a:srgbClr val="FF6852"/>
                </a:solidFill>
              </a:rPr>
              <a:t>Sensitive — Detected 9 culture false negative units in a population of 27,620 apheresis platelets</a:t>
            </a:r>
          </a:p>
          <a:p>
            <a:pPr marL="285750" indent="-285750" fontAlgn="base">
              <a:buFont typeface="Wingdings" pitchFamily="2" charset="2"/>
              <a:buChar char="ü"/>
            </a:pPr>
            <a:r>
              <a:rPr lang="en-US" sz="1700" dirty="0">
                <a:solidFill>
                  <a:srgbClr val="FF6852"/>
                </a:solidFill>
              </a:rPr>
              <a:t>99.9% specificity — based on the repeat reactive rate in LRAP units</a:t>
            </a:r>
          </a:p>
          <a:p>
            <a:pPr marL="285750" indent="-285750" fontAlgn="base">
              <a:buFont typeface="Wingdings" pitchFamily="2" charset="2"/>
              <a:buChar char="ü"/>
            </a:pPr>
            <a:r>
              <a:rPr lang="en-US" sz="1700" dirty="0">
                <a:solidFill>
                  <a:srgbClr val="FF6852"/>
                </a:solidFill>
              </a:rPr>
              <a:t>Rapid results — 1 test in 30 minutes, a batch of 12 in less than a 1 hour</a:t>
            </a:r>
          </a:p>
          <a:p>
            <a:pPr marL="285750" indent="-285750" fontAlgn="base">
              <a:buFont typeface="Wingdings" pitchFamily="2" charset="2"/>
              <a:buChar char="ü"/>
            </a:pPr>
            <a:r>
              <a:rPr lang="en-US" sz="1700" dirty="0">
                <a:solidFill>
                  <a:srgbClr val="FF6852"/>
                </a:solidFill>
              </a:rPr>
              <a:t>Ease of use — &lt; 3 minutes of attended labor for one test, &lt; 15 minutes for a batch of 12</a:t>
            </a:r>
          </a:p>
          <a:p>
            <a:pPr marL="285750" indent="-285750" fontAlgn="base">
              <a:buFont typeface="Wingdings" pitchFamily="2" charset="2"/>
              <a:buChar char="ü"/>
            </a:pPr>
            <a:r>
              <a:rPr lang="en-US" sz="1700" dirty="0">
                <a:solidFill>
                  <a:srgbClr val="FF6852"/>
                </a:solidFill>
              </a:rPr>
              <a:t>Small sample size — only 500 uL</a:t>
            </a:r>
          </a:p>
          <a:p>
            <a:pPr marL="285750" indent="-285750" fontAlgn="base">
              <a:buFont typeface="Wingdings" pitchFamily="2" charset="2"/>
              <a:buChar char="ü"/>
            </a:pPr>
            <a:r>
              <a:rPr lang="en-US" sz="1700" dirty="0">
                <a:solidFill>
                  <a:srgbClr val="FF6852"/>
                </a:solidFill>
              </a:rPr>
              <a:t>No dedicated instrument required — simple visual results</a:t>
            </a:r>
          </a:p>
          <a:p>
            <a:pPr marL="285750" indent="-285750" fontAlgn="base">
              <a:buFont typeface="Wingdings" pitchFamily="2" charset="2"/>
              <a:buChar char="ü"/>
            </a:pPr>
            <a:r>
              <a:rPr lang="en-US" sz="1700" dirty="0">
                <a:solidFill>
                  <a:srgbClr val="FF6852"/>
                </a:solidFill>
              </a:rPr>
              <a:t>Built in procedural controls — confirm sample addition and test completion</a:t>
            </a:r>
          </a:p>
        </p:txBody>
      </p:sp>
      <p:pic>
        <p:nvPicPr>
          <p:cNvPr id="11" name="Picture 10" descr="A screenshot of a cell phone&#10;&#10;Description automatically generated">
            <a:extLst>
              <a:ext uri="{FF2B5EF4-FFF2-40B4-BE49-F238E27FC236}">
                <a16:creationId xmlns:a16="http://schemas.microsoft.com/office/drawing/2014/main" id="{373E4500-8802-144A-AEB6-D6B01D8581D4}"/>
              </a:ext>
            </a:extLst>
          </p:cNvPr>
          <p:cNvPicPr>
            <a:picLocks noChangeAspect="1"/>
          </p:cNvPicPr>
          <p:nvPr/>
        </p:nvPicPr>
        <p:blipFill>
          <a:blip r:embed="rId2"/>
          <a:stretch>
            <a:fillRect/>
          </a:stretch>
        </p:blipFill>
        <p:spPr>
          <a:xfrm>
            <a:off x="2151529" y="2753967"/>
            <a:ext cx="4598894" cy="3673726"/>
          </a:xfrm>
          <a:prstGeom prst="rect">
            <a:avLst/>
          </a:prstGeom>
        </p:spPr>
      </p:pic>
    </p:spTree>
    <p:extLst>
      <p:ext uri="{BB962C8B-B14F-4D97-AF65-F5344CB8AC3E}">
        <p14:creationId xmlns:p14="http://schemas.microsoft.com/office/powerpoint/2010/main" val="792270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D77F809A-631F-B34F-A3F7-69E2E6CF2688}"/>
              </a:ext>
            </a:extLst>
          </p:cNvPr>
          <p:cNvPicPr>
            <a:picLocks noChangeAspect="1"/>
          </p:cNvPicPr>
          <p:nvPr/>
        </p:nvPicPr>
        <p:blipFill rotWithShape="1">
          <a:blip r:embed="rId2"/>
          <a:srcRect r="-1" b="35"/>
          <a:stretch/>
        </p:blipFill>
        <p:spPr>
          <a:xfrm>
            <a:off x="6091083" y="10"/>
            <a:ext cx="3052917" cy="6857990"/>
          </a:xfrm>
          <a:prstGeom prst="rect">
            <a:avLst/>
          </a:prstGeom>
        </p:spPr>
      </p:pic>
      <p:sp>
        <p:nvSpPr>
          <p:cNvPr id="2" name="TextBox 1">
            <a:extLst>
              <a:ext uri="{FF2B5EF4-FFF2-40B4-BE49-F238E27FC236}">
                <a16:creationId xmlns:a16="http://schemas.microsoft.com/office/drawing/2014/main" id="{9CACD8D9-C831-9748-8F72-26314CF8B7D8}"/>
              </a:ext>
            </a:extLst>
          </p:cNvPr>
          <p:cNvSpPr txBox="1"/>
          <p:nvPr/>
        </p:nvSpPr>
        <p:spPr>
          <a:xfrm>
            <a:off x="685332" y="618517"/>
            <a:ext cx="5004664" cy="1596177"/>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3600" b="1" cap="all" dirty="0">
                <a:solidFill>
                  <a:srgbClr val="00B0F0"/>
                </a:solidFill>
                <a:effectLst>
                  <a:outerShdw blurRad="38100" dist="38100" dir="2700000" algn="tl">
                    <a:srgbClr val="000000">
                      <a:alpha val="43137"/>
                    </a:srgbClr>
                  </a:outerShdw>
                </a:effectLst>
                <a:latin typeface="+mj-lt"/>
                <a:ea typeface="+mj-ea"/>
                <a:cs typeface="+mj-cs"/>
              </a:rPr>
              <a:t>WELLSPAN HEALTH</a:t>
            </a:r>
          </a:p>
          <a:p>
            <a:pPr algn="ctr" defTabSz="914400">
              <a:lnSpc>
                <a:spcPct val="90000"/>
              </a:lnSpc>
              <a:spcBef>
                <a:spcPct val="0"/>
              </a:spcBef>
              <a:spcAft>
                <a:spcPts val="600"/>
              </a:spcAft>
            </a:pPr>
            <a:r>
              <a:rPr lang="en-US" sz="3600" b="1" cap="all" dirty="0">
                <a:solidFill>
                  <a:srgbClr val="00B0F0"/>
                </a:solidFill>
                <a:effectLst>
                  <a:outerShdw blurRad="38100" dist="38100" dir="2700000" algn="tl">
                    <a:srgbClr val="000000">
                      <a:alpha val="43137"/>
                    </a:srgbClr>
                  </a:outerShdw>
                </a:effectLst>
                <a:latin typeface="+mj-lt"/>
                <a:ea typeface="+mj-ea"/>
                <a:cs typeface="+mj-cs"/>
              </a:rPr>
              <a:t>Cost Savings</a:t>
            </a:r>
          </a:p>
        </p:txBody>
      </p:sp>
      <p:sp>
        <p:nvSpPr>
          <p:cNvPr id="3" name="TextBox 2">
            <a:extLst>
              <a:ext uri="{FF2B5EF4-FFF2-40B4-BE49-F238E27FC236}">
                <a16:creationId xmlns:a16="http://schemas.microsoft.com/office/drawing/2014/main" id="{636F5F53-91AA-7E41-AE30-E93CC769596A}"/>
              </a:ext>
            </a:extLst>
          </p:cNvPr>
          <p:cNvSpPr txBox="1"/>
          <p:nvPr/>
        </p:nvSpPr>
        <p:spPr>
          <a:xfrm>
            <a:off x="685330" y="2367092"/>
            <a:ext cx="5004665" cy="3424107"/>
          </a:xfrm>
          <a:prstGeom prst="rect">
            <a:avLst/>
          </a:prstGeom>
        </p:spPr>
        <p:txBody>
          <a:bodyPr vert="horz" lIns="91440" tIns="45720" rIns="91440" bIns="45720" rtlCol="0">
            <a:normAutofit/>
          </a:bodyPr>
          <a:lstStyle/>
          <a:p>
            <a:pPr marL="285750" indent="-228600" defTabSz="914400">
              <a:lnSpc>
                <a:spcPct val="120000"/>
              </a:lnSpc>
              <a:spcAft>
                <a:spcPts val="600"/>
              </a:spcAft>
              <a:buClr>
                <a:schemeClr val="tx1"/>
              </a:buClr>
              <a:buFont typeface="Arial" panose="020B0604020202020204" pitchFamily="34" charset="0"/>
              <a:buChar char="•"/>
            </a:pPr>
            <a:r>
              <a:rPr lang="en-US" cap="all" dirty="0">
                <a:solidFill>
                  <a:srgbClr val="FF6852"/>
                </a:solidFill>
                <a:effectLst>
                  <a:outerShdw blurRad="47625" dist="12700" dir="2700000" algn="tl" rotWithShape="0">
                    <a:srgbClr val="000000">
                      <a:alpha val="36000"/>
                    </a:srgbClr>
                  </a:outerShdw>
                </a:effectLst>
              </a:rPr>
              <a:t>580-bed community teaching hospital  </a:t>
            </a:r>
          </a:p>
          <a:p>
            <a:pPr marL="285750" indent="-228600" defTabSz="914400">
              <a:lnSpc>
                <a:spcPct val="120000"/>
              </a:lnSpc>
              <a:spcAft>
                <a:spcPts val="600"/>
              </a:spcAft>
              <a:buClr>
                <a:schemeClr val="tx1"/>
              </a:buClr>
              <a:buFont typeface="Arial" panose="020B0604020202020204" pitchFamily="34" charset="0"/>
              <a:buChar char="•"/>
            </a:pPr>
            <a:r>
              <a:rPr lang="en-US" cap="all" dirty="0">
                <a:solidFill>
                  <a:srgbClr val="FF6852"/>
                </a:solidFill>
                <a:effectLst>
                  <a:outerShdw blurRad="47625" dist="12700" dir="2700000" algn="tl" rotWithShape="0">
                    <a:srgbClr val="000000">
                      <a:alpha val="36000"/>
                    </a:srgbClr>
                  </a:outerShdw>
                </a:effectLst>
              </a:rPr>
              <a:t>1200+ Physicians and advanced practice clinicians</a:t>
            </a:r>
          </a:p>
          <a:p>
            <a:pPr marL="285750" indent="-228600" defTabSz="914400">
              <a:lnSpc>
                <a:spcPct val="120000"/>
              </a:lnSpc>
              <a:spcAft>
                <a:spcPts val="600"/>
              </a:spcAft>
              <a:buClr>
                <a:schemeClr val="tx1"/>
              </a:buClr>
              <a:buFont typeface="Arial" panose="020B0604020202020204" pitchFamily="34" charset="0"/>
              <a:buChar char="•"/>
            </a:pPr>
            <a:r>
              <a:rPr lang="en-US" cap="all" dirty="0">
                <a:solidFill>
                  <a:srgbClr val="FF6852"/>
                </a:solidFill>
                <a:effectLst>
                  <a:outerShdw blurRad="47625" dist="12700" dir="2700000" algn="tl" rotWithShape="0">
                    <a:srgbClr val="000000">
                      <a:alpha val="36000"/>
                    </a:srgbClr>
                  </a:outerShdw>
                </a:effectLst>
              </a:rPr>
              <a:t>15,000 employees </a:t>
            </a:r>
          </a:p>
          <a:p>
            <a:pPr marL="285750" indent="-228600" defTabSz="914400">
              <a:lnSpc>
                <a:spcPct val="120000"/>
              </a:lnSpc>
              <a:spcAft>
                <a:spcPts val="600"/>
              </a:spcAft>
              <a:buClr>
                <a:schemeClr val="tx1"/>
              </a:buClr>
              <a:buFont typeface="Arial" panose="020B0604020202020204" pitchFamily="34" charset="0"/>
              <a:buChar char="•"/>
            </a:pPr>
            <a:r>
              <a:rPr lang="en-US" cap="all" dirty="0">
                <a:solidFill>
                  <a:srgbClr val="FF6852"/>
                </a:solidFill>
                <a:effectLst>
                  <a:outerShdw blurRad="47625" dist="12700" dir="2700000" algn="tl" rotWithShape="0">
                    <a:srgbClr val="000000">
                      <a:alpha val="36000"/>
                    </a:srgbClr>
                  </a:outerShdw>
                </a:effectLst>
              </a:rPr>
              <a:t>6 hospitals </a:t>
            </a:r>
          </a:p>
          <a:p>
            <a:pPr marL="285750" indent="-228600" defTabSz="914400">
              <a:lnSpc>
                <a:spcPct val="120000"/>
              </a:lnSpc>
              <a:spcAft>
                <a:spcPts val="600"/>
              </a:spcAft>
              <a:buClr>
                <a:schemeClr val="tx1"/>
              </a:buClr>
              <a:buFont typeface="Arial" panose="020B0604020202020204" pitchFamily="34" charset="0"/>
              <a:buChar char="•"/>
            </a:pPr>
            <a:r>
              <a:rPr lang="en-US" cap="all" dirty="0">
                <a:solidFill>
                  <a:srgbClr val="FF6852"/>
                </a:solidFill>
                <a:effectLst>
                  <a:outerShdw blurRad="47625" dist="12700" dir="2700000" algn="tl" rotWithShape="0">
                    <a:srgbClr val="000000">
                      <a:alpha val="36000"/>
                    </a:srgbClr>
                  </a:outerShdw>
                </a:effectLst>
              </a:rPr>
              <a:t>140 locations </a:t>
            </a:r>
          </a:p>
          <a:p>
            <a:pPr marL="285750" indent="-228600" defTabSz="914400">
              <a:lnSpc>
                <a:spcPct val="120000"/>
              </a:lnSpc>
              <a:spcAft>
                <a:spcPts val="600"/>
              </a:spcAft>
              <a:buClr>
                <a:schemeClr val="tx1"/>
              </a:buClr>
              <a:buFont typeface="Arial" panose="020B0604020202020204" pitchFamily="34" charset="0"/>
              <a:buChar char="•"/>
            </a:pPr>
            <a:r>
              <a:rPr lang="en-US" cap="all" dirty="0">
                <a:solidFill>
                  <a:srgbClr val="FF6852"/>
                </a:solidFill>
                <a:effectLst>
                  <a:outerShdw blurRad="47625" dist="12700" dir="2700000" algn="tl" rotWithShape="0">
                    <a:srgbClr val="000000">
                      <a:alpha val="36000"/>
                    </a:srgbClr>
                  </a:outerShdw>
                </a:effectLst>
              </a:rPr>
              <a:t>Receives 95% of Platelet supply through its onsite blood donor center</a:t>
            </a:r>
          </a:p>
          <a:p>
            <a:pPr marL="285750" indent="-228600" defTabSz="914400">
              <a:lnSpc>
                <a:spcPct val="120000"/>
              </a:lnSpc>
              <a:spcAft>
                <a:spcPts val="600"/>
              </a:spcAft>
              <a:buClr>
                <a:schemeClr val="tx1"/>
              </a:buClr>
              <a:buFont typeface="Arial" panose="020B0604020202020204" pitchFamily="34" charset="0"/>
              <a:buChar char="•"/>
            </a:pPr>
            <a:endParaRPr lang="en-US" cap="all" dirty="0">
              <a:effectLst>
                <a:outerShdw blurRad="47625" dist="12700" dir="2700000" algn="tl" rotWithShape="0">
                  <a:srgbClr val="000000">
                    <a:alpha val="36000"/>
                  </a:srgbClr>
                </a:outerShdw>
              </a:effectLst>
            </a:endParaRPr>
          </a:p>
        </p:txBody>
      </p:sp>
    </p:spTree>
    <p:extLst>
      <p:ext uri="{BB962C8B-B14F-4D97-AF65-F5344CB8AC3E}">
        <p14:creationId xmlns:p14="http://schemas.microsoft.com/office/powerpoint/2010/main" val="35952035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Droplet">
  <a:themeElements>
    <a:clrScheme name="Droplet">
      <a:dk1>
        <a:sysClr val="windowText" lastClr="000000"/>
      </a:dk1>
      <a:lt1>
        <a:sysClr val="window" lastClr="FFFFFF"/>
      </a:lt1>
      <a:dk2>
        <a:srgbClr val="4B4B4B"/>
      </a:dk2>
      <a:lt2>
        <a:srgbClr val="B5B5B5"/>
      </a:lt2>
      <a:accent1>
        <a:srgbClr val="9AC43E"/>
      </a:accent1>
      <a:accent2>
        <a:srgbClr val="44BA98"/>
      </a:accent2>
      <a:accent3>
        <a:srgbClr val="43A9D9"/>
      </a:accent3>
      <a:accent4>
        <a:srgbClr val="6274D8"/>
      </a:accent4>
      <a:accent5>
        <a:srgbClr val="AB54D7"/>
      </a:accent5>
      <a:accent6>
        <a:srgbClr val="D15B37"/>
      </a:accent6>
      <a:hlink>
        <a:srgbClr val="BFE962"/>
      </a:hlink>
      <a:folHlink>
        <a:srgbClr val="C0D591"/>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892FADA9-420D-4323-A7A4-C1060166525B}"/>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{CEEB6666-D491-8248-AAE6-14C4E74C3FBF}tf10001073</Template>
  <TotalTime>75</TotalTime>
  <Words>1199</Words>
  <Application>Microsoft Office PowerPoint</Application>
  <PresentationFormat>On-screen Show (4:3)</PresentationFormat>
  <Paragraphs>80</Paragraphs>
  <Slides>11</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Oriya MN</vt:lpstr>
      <vt:lpstr>Tw Cen MT</vt:lpstr>
      <vt:lpstr>Wingdings</vt:lpstr>
      <vt:lpstr>Droplet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Bridget Bollinger</dc:creator>
  <cp:lastModifiedBy>Susie Zanto</cp:lastModifiedBy>
  <cp:revision>1</cp:revision>
  <dcterms:created xsi:type="dcterms:W3CDTF">2020-04-10T15:48:44Z</dcterms:created>
  <dcterms:modified xsi:type="dcterms:W3CDTF">2020-04-15T02:26:36Z</dcterms:modified>
</cp:coreProperties>
</file>