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66" r:id="rId5"/>
    <p:sldId id="267" r:id="rId6"/>
    <p:sldId id="26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72" y="4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8913" y="1143293"/>
            <a:ext cx="7034362" cy="4268965"/>
          </a:xfrm>
        </p:spPr>
        <p:txBody>
          <a:bodyPr anchor="t">
            <a:normAutofit/>
          </a:bodyPr>
          <a:lstStyle>
            <a:lvl1pPr algn="l">
              <a:lnSpc>
                <a:spcPct val="85000"/>
              </a:lnSpc>
              <a:defRPr sz="77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 title="Verticle Rule Line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60211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81600" y="640080"/>
            <a:ext cx="6248398" cy="55841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720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rgbClr val="262626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0765" y="642931"/>
            <a:ext cx="2446670" cy="467810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642932"/>
            <a:ext cx="7070678" cy="46781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6187" y="5927131"/>
            <a:ext cx="3814856" cy="365125"/>
          </a:xfrm>
        </p:spPr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536187" y="6315949"/>
            <a:ext cx="381485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5607592"/>
            <a:ext cx="407988" cy="365125"/>
          </a:xfrm>
        </p:spPr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3" name="Straight Connector 12" title="Horizontal Rule Line"/>
          <p:cNvCxnSpPr/>
          <p:nvPr/>
        </p:nvCxnSpPr>
        <p:spPr>
          <a:xfrm>
            <a:off x="0" y="6199730"/>
            <a:ext cx="10260011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89196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93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 title="Page Number Shape"/>
          <p:cNvSpPr/>
          <p:nvPr/>
        </p:nvSpPr>
        <p:spPr bwMode="auto">
          <a:xfrm>
            <a:off x="11784011" y="139374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7673" y="2571722"/>
            <a:ext cx="8296654" cy="3286153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7700" cap="all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7673" y="1393748"/>
            <a:ext cx="8401429" cy="819150"/>
          </a:xfrm>
        </p:spPr>
        <p:txBody>
          <a:bodyPr anchor="ctr">
            <a:normAutofit/>
          </a:bodyPr>
          <a:lstStyle>
            <a:lvl1pPr marL="0" indent="0" algn="r">
              <a:lnSpc>
                <a:spcPct val="113000"/>
              </a:lnSpc>
              <a:spcBef>
                <a:spcPts val="0"/>
              </a:spcBef>
              <a:buNone/>
              <a:defRPr sz="20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742955" y="6314439"/>
            <a:ext cx="1596622" cy="365125"/>
          </a:xfrm>
        </p:spPr>
        <p:txBody>
          <a:bodyPr/>
          <a:lstStyle>
            <a:lvl1pPr>
              <a:defRPr sz="12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47673" y="6314440"/>
            <a:ext cx="6480226" cy="365125"/>
          </a:xfrm>
        </p:spPr>
        <p:txBody>
          <a:bodyPr/>
          <a:lstStyle>
            <a:lvl1pPr>
              <a:defRPr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84011" y="1620760"/>
            <a:ext cx="407988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 flipH="1">
            <a:off x="1" y="6178167"/>
            <a:ext cx="10244326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193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4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81600" y="540628"/>
            <a:ext cx="6248400" cy="24889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3712467"/>
            <a:ext cx="6248400" cy="24822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13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7784"/>
            <a:ext cx="3831336" cy="495604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58065"/>
            <a:ext cx="6245352" cy="914400"/>
          </a:xfrm>
        </p:spPr>
        <p:txBody>
          <a:bodyPr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526671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81600" y="3700826"/>
            <a:ext cx="6248400" cy="914400"/>
          </a:xfrm>
        </p:spPr>
        <p:txBody>
          <a:bodyPr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81600" y="4669432"/>
            <a:ext cx="6245352" cy="175564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404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453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534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55479"/>
            <a:ext cx="3838776" cy="1921022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564147"/>
            <a:ext cx="6248400" cy="5622644"/>
          </a:xfrm>
        </p:spPr>
        <p:txBody>
          <a:bodyPr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0" y="2621512"/>
            <a:ext cx="3838776" cy="3239537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412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557261"/>
            <a:ext cx="3840480" cy="1919239"/>
          </a:xfrm>
        </p:spPr>
        <p:txBody>
          <a:bodyPr anchor="t">
            <a:noAutofit/>
          </a:bodyPr>
          <a:lstStyle>
            <a:lvl1pPr>
              <a:lnSpc>
                <a:spcPct val="93000"/>
              </a:lnSpc>
              <a:defRPr sz="40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57800" y="0"/>
            <a:ext cx="6172200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8952" y="2621512"/>
            <a:ext cx="3840480" cy="3236976"/>
          </a:xfrm>
        </p:spPr>
        <p:txBody>
          <a:bodyPr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15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 title="Page Number Shape"/>
          <p:cNvSpPr/>
          <p:nvPr/>
        </p:nvSpPr>
        <p:spPr bwMode="auto">
          <a:xfrm>
            <a:off x="11784011" y="5380580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6B4282E0-F37D-4754-8746-F3C645291CC8}" type="datetimeFigureOut">
              <a:rPr lang="en-US" smtClean="0"/>
              <a:t>4/11/2020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784011" y="5607592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fld id="{B632F080-97DC-4868-AE6A-75B431E594B3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 title="Horizontal Rule Line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254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150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5000" b="0" i="1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yocliniclabs.com/test-catalog/Clinical+and+Interpretive/603259" TargetMode="External"/><Relationship Id="rId2" Type="http://schemas.openxmlformats.org/officeDocument/2006/relationships/hyperlink" Target="https://www.cdc.gov/std/syphilis/stdfact-syphilis-detailed.ht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9AD78-BB44-4703-9622-3562A39A27D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/>
              <a:t>Investigation into </a:t>
            </a:r>
            <a:r>
              <a:rPr lang="en-US" sz="4800" dirty="0"/>
              <a:t>rising</a:t>
            </a:r>
            <a:r>
              <a:rPr lang="en-US" sz="5400" dirty="0"/>
              <a:t> syphilis cases and diagnostic method changes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274759-3193-42A1-9C4B-8E219598CA6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Taylor Grogan </a:t>
            </a:r>
          </a:p>
          <a:p>
            <a:r>
              <a:rPr lang="en-US" dirty="0"/>
              <a:t>Montana Medical Laboratory Science Program </a:t>
            </a:r>
          </a:p>
        </p:txBody>
      </p:sp>
    </p:spTree>
    <p:extLst>
      <p:ext uri="{BB962C8B-B14F-4D97-AF65-F5344CB8AC3E}">
        <p14:creationId xmlns:p14="http://schemas.microsoft.com/office/powerpoint/2010/main" val="1359413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6B833A-3FE4-48F4-BD2E-84FCA643A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References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41570-E153-4F65-B375-A595A6EFD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3976" y="1345831"/>
            <a:ext cx="9544048" cy="4788270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50000"/>
              </a:lnSpc>
            </a:pPr>
            <a:r>
              <a:rPr lang="en-US" sz="5000" dirty="0"/>
              <a:t>Centers for Disease Control and Prevention. Syphilis – CDC Fact Sheet (Detailed).  Retrieved from: </a:t>
            </a:r>
            <a:r>
              <a:rPr lang="en-US" sz="5000" dirty="0">
                <a:hlinkClick r:id="rId2"/>
              </a:rPr>
              <a:t>https://www.cdc.gov/std/syphilis/stdfact-syphilis-detailed.htm</a:t>
            </a:r>
            <a:endParaRPr lang="en-US" sz="5000" dirty="0"/>
          </a:p>
          <a:p>
            <a:pPr>
              <a:lnSpc>
                <a:spcPct val="150000"/>
              </a:lnSpc>
            </a:pPr>
            <a:r>
              <a:rPr lang="en-US" sz="5000" dirty="0"/>
              <a:t>DiaSorin (2016). Liaison Treponema Assay (REF 310480). DiaSorin. 1-13</a:t>
            </a:r>
          </a:p>
          <a:p>
            <a:pPr>
              <a:lnSpc>
                <a:spcPct val="150000"/>
              </a:lnSpc>
            </a:pPr>
            <a:r>
              <a:rPr lang="en-US" sz="5000" dirty="0"/>
              <a:t>Lehman D. C., Mahon C. R. (2019). Textbook of Diagnostic Microbiology, Sixth Edition. Elsevier. 524-526, 911-914. </a:t>
            </a:r>
          </a:p>
          <a:p>
            <a:pPr>
              <a:lnSpc>
                <a:spcPct val="150000"/>
              </a:lnSpc>
            </a:pPr>
            <a:r>
              <a:rPr lang="en-US" sz="5000" dirty="0"/>
              <a:t>Mayo Clinic Laboratories. Test ID: SYPHT Syphilis Total Antibody with Reflex, Serum. Retrieved from:  </a:t>
            </a:r>
            <a:r>
              <a:rPr lang="en-US" sz="5000" dirty="0">
                <a:hlinkClick r:id="rId3"/>
              </a:rPr>
              <a:t>https://www.mayocliniclabs.com/test-catalog/Clinical+and+Interpretive/603259</a:t>
            </a:r>
            <a:endParaRPr lang="en-US" sz="50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408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DE3AF-1834-4285-A8A1-D11511A62D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F324CB-B976-4D9B-A4A2-762CE0DD04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3050" y="1635866"/>
            <a:ext cx="5667375" cy="4031509"/>
          </a:xfrm>
        </p:spPr>
        <p:txBody>
          <a:bodyPr/>
          <a:lstStyle/>
          <a:p>
            <a:r>
              <a:rPr lang="en-US" dirty="0"/>
              <a:t>Background on syphilis</a:t>
            </a:r>
          </a:p>
          <a:p>
            <a:r>
              <a:rPr lang="en-US" dirty="0"/>
              <a:t>Method verification and validation </a:t>
            </a:r>
          </a:p>
          <a:p>
            <a:r>
              <a:rPr lang="en-US" dirty="0"/>
              <a:t>Background and explanation of syphilis testing</a:t>
            </a:r>
          </a:p>
          <a:p>
            <a:r>
              <a:rPr lang="en-US" dirty="0"/>
              <a:t>Why the switch in methods</a:t>
            </a:r>
          </a:p>
          <a:p>
            <a:r>
              <a:rPr lang="en-US" dirty="0"/>
              <a:t>Is syphilis on the rise?</a:t>
            </a:r>
          </a:p>
        </p:txBody>
      </p:sp>
    </p:spTree>
    <p:extLst>
      <p:ext uri="{BB962C8B-B14F-4D97-AF65-F5344CB8AC3E}">
        <p14:creationId xmlns:p14="http://schemas.microsoft.com/office/powerpoint/2010/main" val="7266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8D3631-05C0-43E1-9FD6-7E662873D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Syphilis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D8B2E-D7F6-4561-A1BC-CEB2FF98BF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7000" y="2070315"/>
            <a:ext cx="5257800" cy="2717369"/>
          </a:xfrm>
        </p:spPr>
        <p:txBody>
          <a:bodyPr/>
          <a:lstStyle/>
          <a:p>
            <a:r>
              <a:rPr lang="en-US" i="1" dirty="0"/>
              <a:t>Treponema pallidum</a:t>
            </a:r>
            <a:r>
              <a:rPr lang="en-US" dirty="0"/>
              <a:t> subspecies </a:t>
            </a:r>
            <a:r>
              <a:rPr lang="en-US" i="1" dirty="0"/>
              <a:t>pallidum </a:t>
            </a:r>
            <a:r>
              <a:rPr lang="en-US" dirty="0"/>
              <a:t>is the causative agent</a:t>
            </a:r>
            <a:endParaRPr lang="en-US" i="1" dirty="0"/>
          </a:p>
          <a:p>
            <a:r>
              <a:rPr lang="en-US" dirty="0"/>
              <a:t>Sexually transmitted disease, usually </a:t>
            </a:r>
          </a:p>
          <a:p>
            <a:r>
              <a:rPr lang="en-US" dirty="0"/>
              <a:t>Potential to be transmitted through the placenta </a:t>
            </a:r>
          </a:p>
          <a:p>
            <a:r>
              <a:rPr lang="en-US" dirty="0"/>
              <a:t>Three phases of disease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760BBE-A2AC-430E-A1E3-2C3128A6F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0371" y="1784565"/>
            <a:ext cx="6249653" cy="410188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BC7AF-71C3-4EF7-8D7D-1479AE5F9DB6}"/>
              </a:ext>
            </a:extLst>
          </p:cNvPr>
          <p:cNvSpPr/>
          <p:nvPr/>
        </p:nvSpPr>
        <p:spPr>
          <a:xfrm>
            <a:off x="5305425" y="580597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Darkfield micrograph of Treponema pallidum [photograph]. Retrieved from: https://www.cdc.gov/std/syphilis/images/darkfield-1.jpg</a:t>
            </a:r>
          </a:p>
        </p:txBody>
      </p:sp>
    </p:spTree>
    <p:extLst>
      <p:ext uri="{BB962C8B-B14F-4D97-AF65-F5344CB8AC3E}">
        <p14:creationId xmlns:p14="http://schemas.microsoft.com/office/powerpoint/2010/main" val="3639951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660BD-0DDD-40A5-BAC0-6EF5695AF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Method verification/validation 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FAFB6-3ADD-472F-9F18-43D75242A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680" y="3429000"/>
            <a:ext cx="4674662" cy="2841000"/>
          </a:xfrm>
        </p:spPr>
        <p:txBody>
          <a:bodyPr/>
          <a:lstStyle/>
          <a:p>
            <a:r>
              <a:rPr lang="en-US" dirty="0"/>
              <a:t>Verification – establishes that the functioning limits of the test are satisfactory </a:t>
            </a:r>
          </a:p>
          <a:p>
            <a:endParaRPr lang="en-US" dirty="0"/>
          </a:p>
          <a:p>
            <a:r>
              <a:rPr lang="en-US" dirty="0"/>
              <a:t>Validation – ongoing process that offers evidence that the test is executing correctly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346C80-D69C-46C4-9BCB-F4941D506D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06" b="13794"/>
          <a:stretch/>
        </p:blipFill>
        <p:spPr>
          <a:xfrm>
            <a:off x="6494831" y="369517"/>
            <a:ext cx="4071120" cy="201030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F5E02C4D-B375-4BC1-9944-F4278DDA296E}"/>
              </a:ext>
            </a:extLst>
          </p:cNvPr>
          <p:cNvSpPr/>
          <p:nvPr/>
        </p:nvSpPr>
        <p:spPr>
          <a:xfrm rot="5400000">
            <a:off x="7648691" y="2378700"/>
            <a:ext cx="1571625" cy="1847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987A12-A5C9-4247-8CC1-BDCCADA3BD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659" y="4201247"/>
            <a:ext cx="4295541" cy="228723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2A9E783-C4EC-4D56-B40E-24CE22BE9096}"/>
              </a:ext>
            </a:extLst>
          </p:cNvPr>
          <p:cNvSpPr/>
          <p:nvPr/>
        </p:nvSpPr>
        <p:spPr>
          <a:xfrm>
            <a:off x="8817648" y="2261796"/>
            <a:ext cx="36472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RPR test kit [photograph]. Retrieved from: https://www.axis-shield.com/syphscreen-rpr/#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227362-52B2-462F-B418-3E0481B094A8}"/>
              </a:ext>
            </a:extLst>
          </p:cNvPr>
          <p:cNvSpPr/>
          <p:nvPr/>
        </p:nvSpPr>
        <p:spPr>
          <a:xfrm>
            <a:off x="4595906" y="632806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/>
              <a:t>DiaSorin Liaison XL [photograph]. Retrieved from: https://www.diasorin.com/en/immunodiagnostic-solutions/systems/clia-systems/liaisonr-xl </a:t>
            </a:r>
          </a:p>
        </p:txBody>
      </p:sp>
    </p:spTree>
    <p:extLst>
      <p:ext uri="{BB962C8B-B14F-4D97-AF65-F5344CB8AC3E}">
        <p14:creationId xmlns:p14="http://schemas.microsoft.com/office/powerpoint/2010/main" val="3534349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D1AA5-6E51-4A2F-BA21-02C8644A4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Overview of syphilis testing methods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FD0F40-CDE7-45B7-9FB3-F5EE870AE6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0165" y="559678"/>
            <a:ext cx="6675491" cy="54422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51085F-6E7C-4BDD-9853-022BA310A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3986" y="5994523"/>
            <a:ext cx="2578397" cy="60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24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61DC-7E5A-4240-AF56-F9B3E363E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Why methodology changed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F97EB3-BF22-4831-8D91-E0FA742CA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1897" y="2397866"/>
            <a:ext cx="6248398" cy="3114304"/>
          </a:xfrm>
        </p:spPr>
        <p:txBody>
          <a:bodyPr/>
          <a:lstStyle/>
          <a:p>
            <a:r>
              <a:rPr lang="en-US" dirty="0"/>
              <a:t>Benefis switched from RPR to total antibodies directed against </a:t>
            </a:r>
            <a:r>
              <a:rPr lang="en-US" i="1" dirty="0"/>
              <a:t>T. pallidum</a:t>
            </a:r>
          </a:p>
          <a:p>
            <a:r>
              <a:rPr lang="en-US" dirty="0"/>
              <a:t>Reverse testing algorithm</a:t>
            </a:r>
          </a:p>
          <a:p>
            <a:r>
              <a:rPr lang="en-US" dirty="0"/>
              <a:t> Serological testing, in conjunction with clinical presentation can establish the phase of disease </a:t>
            </a:r>
          </a:p>
          <a:p>
            <a:r>
              <a:rPr lang="en-US" dirty="0"/>
              <a:t>An issue of sensitivity and specificity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5364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B4092-2AD0-4570-B6EC-6ED6DBBD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Syphilis is on the rise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16BDF73-8ED7-4D28-8263-A8D4445468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409"/>
          <a:stretch/>
        </p:blipFill>
        <p:spPr>
          <a:xfrm>
            <a:off x="4821980" y="1253331"/>
            <a:ext cx="6748563" cy="43513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FF531-EBDE-467F-81D0-FF22360B9C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050" y="5241100"/>
            <a:ext cx="4676775" cy="542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984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05577-F5EA-44A0-AB91-1FA8D8124D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Results</a:t>
            </a:r>
          </a:p>
        </p:txBody>
      </p:sp>
      <p:pic>
        <p:nvPicPr>
          <p:cNvPr id="5" name="Content Placeholder 4" descr="Upward trend">
            <a:extLst>
              <a:ext uri="{FF2B5EF4-FFF2-40B4-BE49-F238E27FC236}">
                <a16:creationId xmlns:a16="http://schemas.microsoft.com/office/drawing/2014/main" id="{DB8A0B81-1EAC-458E-A020-CCD2A11AA4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01000" y="393330"/>
            <a:ext cx="2857500" cy="2857500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2A35B3A-D8B0-4C0D-A7CA-34471406E5AE}"/>
              </a:ext>
            </a:extLst>
          </p:cNvPr>
          <p:cNvSpPr txBox="1"/>
          <p:nvPr/>
        </p:nvSpPr>
        <p:spPr>
          <a:xfrm>
            <a:off x="762000" y="1733550"/>
            <a:ext cx="5448300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All results spanning from April 20</a:t>
            </a:r>
            <a:r>
              <a:rPr lang="en-US" sz="2000" baseline="30000" dirty="0"/>
              <a:t>th</a:t>
            </a:r>
            <a:r>
              <a:rPr lang="en-US" sz="2000" dirty="0"/>
              <a:t> 2019 through December 31</a:t>
            </a:r>
            <a:r>
              <a:rPr lang="en-US" sz="2000" baseline="30000" dirty="0"/>
              <a:t>st</a:t>
            </a:r>
            <a:r>
              <a:rPr lang="en-US" sz="2000" dirty="0"/>
              <a:t> 2019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58 positives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63 negatives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/>
              <a:t>4 equivocal </a:t>
            </a:r>
          </a:p>
        </p:txBody>
      </p:sp>
      <p:pic>
        <p:nvPicPr>
          <p:cNvPr id="10" name="Graphic 9" descr="Monthly calendar">
            <a:extLst>
              <a:ext uri="{FF2B5EF4-FFF2-40B4-BE49-F238E27FC236}">
                <a16:creationId xmlns:a16="http://schemas.microsoft.com/office/drawing/2014/main" id="{0880E576-D5CD-45B6-A3A1-8C5BBBAA6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38800" y="2971800"/>
            <a:ext cx="236220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33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D6D08-2405-4293-9387-2D065AFB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Conclusions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535EA-BC68-4C5C-BCA4-F915B08EA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5150" y="2064491"/>
            <a:ext cx="6248398" cy="3040909"/>
          </a:xfrm>
        </p:spPr>
        <p:txBody>
          <a:bodyPr/>
          <a:lstStyle/>
          <a:p>
            <a:r>
              <a:rPr lang="en-US" dirty="0"/>
              <a:t>The new method was implemented correctly</a:t>
            </a:r>
          </a:p>
          <a:p>
            <a:r>
              <a:rPr lang="en-US" dirty="0"/>
              <a:t>Syphilis numbers are increasing in our population, and the CDC has backed that up </a:t>
            </a:r>
          </a:p>
          <a:p>
            <a:r>
              <a:rPr lang="en-US" dirty="0"/>
              <a:t>More people could be getting tested than before</a:t>
            </a:r>
          </a:p>
          <a:p>
            <a:r>
              <a:rPr lang="en-US" dirty="0"/>
              <a:t>Different testing algorithms may be detecting infection better</a:t>
            </a:r>
          </a:p>
        </p:txBody>
      </p:sp>
    </p:spTree>
    <p:extLst>
      <p:ext uri="{BB962C8B-B14F-4D97-AF65-F5344CB8AC3E}">
        <p14:creationId xmlns:p14="http://schemas.microsoft.com/office/powerpoint/2010/main" val="590533670"/>
      </p:ext>
    </p:extLst>
  </p:cSld>
  <p:clrMapOvr>
    <a:masterClrMapping/>
  </p:clrMapOvr>
</p:sld>
</file>

<file path=ppt/theme/theme1.xml><?xml version="1.0" encoding="utf-8"?>
<a:theme xmlns:a="http://schemas.openxmlformats.org/drawingml/2006/main" name="Headlines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Headlines">
      <a:majorFont>
        <a:latin typeface="Century Schoolbook" panose="020406040505050203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dlines" id="{3841520A-25F2-4EB8-BE4C-611DB5ABEED9}" vid="{ECD25A4C-D97E-4C12-84B1-63580BFFAEE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TM10001103[[fn=Headlines]]</Template>
  <TotalTime>470</TotalTime>
  <Words>387</Words>
  <Application>Microsoft Office PowerPoint</Application>
  <PresentationFormat>Widescreen</PresentationFormat>
  <Paragraphs>44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Schoolbook</vt:lpstr>
      <vt:lpstr>Corbel</vt:lpstr>
      <vt:lpstr>Headlines</vt:lpstr>
      <vt:lpstr>Investigation into rising syphilis cases and diagnostic method changes </vt:lpstr>
      <vt:lpstr>Introduction</vt:lpstr>
      <vt:lpstr>Syphilis background</vt:lpstr>
      <vt:lpstr>Method verification/validation background</vt:lpstr>
      <vt:lpstr>Overview of syphilis testing methods</vt:lpstr>
      <vt:lpstr>Why methodology changed</vt:lpstr>
      <vt:lpstr>Syphilis is on the rise</vt:lpstr>
      <vt:lpstr>Results</vt:lpstr>
      <vt:lpstr>Conclusions </vt:lpstr>
      <vt:lpstr>References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Grogan</dc:creator>
  <cp:lastModifiedBy>Susie Zanto</cp:lastModifiedBy>
  <cp:revision>37</cp:revision>
  <dcterms:created xsi:type="dcterms:W3CDTF">2020-03-25T16:55:42Z</dcterms:created>
  <dcterms:modified xsi:type="dcterms:W3CDTF">2020-04-12T03:56:47Z</dcterms:modified>
</cp:coreProperties>
</file>