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0"/>
  </p:notesMasterIdLst>
  <p:handoutMasterIdLst>
    <p:handoutMasterId r:id="rId31"/>
  </p:handoutMasterIdLst>
  <p:sldIdLst>
    <p:sldId id="267" r:id="rId5"/>
    <p:sldId id="300" r:id="rId6"/>
    <p:sldId id="302" r:id="rId7"/>
    <p:sldId id="293" r:id="rId8"/>
    <p:sldId id="301" r:id="rId9"/>
    <p:sldId id="283" r:id="rId10"/>
    <p:sldId id="284" r:id="rId11"/>
    <p:sldId id="294" r:id="rId12"/>
    <p:sldId id="285" r:id="rId13"/>
    <p:sldId id="286" r:id="rId14"/>
    <p:sldId id="295" r:id="rId15"/>
    <p:sldId id="287" r:id="rId16"/>
    <p:sldId id="288" r:id="rId17"/>
    <p:sldId id="296" r:id="rId18"/>
    <p:sldId id="289" r:id="rId19"/>
    <p:sldId id="290" r:id="rId20"/>
    <p:sldId id="297" r:id="rId21"/>
    <p:sldId id="291" r:id="rId22"/>
    <p:sldId id="292" r:id="rId23"/>
    <p:sldId id="298" r:id="rId24"/>
    <p:sldId id="303" r:id="rId25"/>
    <p:sldId id="304" r:id="rId26"/>
    <p:sldId id="305" r:id="rId27"/>
    <p:sldId id="299" r:id="rId28"/>
    <p:sldId id="306"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88" d="100"/>
          <a:sy n="88" d="100"/>
        </p:scale>
        <p:origin x="72" y="459"/>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PURPLE</a:t>
            </a:r>
            <a:r>
              <a:rPr lang="en-US" baseline="0" dirty="0"/>
              <a:t> SLIDE CELL COUNTS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PMNS</c:v>
                </c:pt>
              </c:strCache>
            </c:strRef>
          </c:tx>
          <c:spPr>
            <a:solidFill>
              <a:schemeClr val="accent1"/>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Sheet1!$B$2:$B$6</c:f>
              <c:numCache>
                <c:formatCode>General</c:formatCode>
                <c:ptCount val="5"/>
                <c:pt idx="0">
                  <c:v>59</c:v>
                </c:pt>
                <c:pt idx="1">
                  <c:v>51</c:v>
                </c:pt>
                <c:pt idx="2">
                  <c:v>60</c:v>
                </c:pt>
                <c:pt idx="3">
                  <c:v>55</c:v>
                </c:pt>
                <c:pt idx="4">
                  <c:v>61</c:v>
                </c:pt>
              </c:numCache>
            </c:numRef>
          </c:val>
          <c:extLst>
            <c:ext xmlns:c16="http://schemas.microsoft.com/office/drawing/2014/chart" uri="{C3380CC4-5D6E-409C-BE32-E72D297353CC}">
              <c16:uniqueId val="{00000000-22E3-4E2C-ACA6-328695A7AEC7}"/>
            </c:ext>
          </c:extLst>
        </c:ser>
        <c:ser>
          <c:idx val="1"/>
          <c:order val="1"/>
          <c:tx>
            <c:strRef>
              <c:f>Sheet1!$C$1</c:f>
              <c:strCache>
                <c:ptCount val="1"/>
                <c:pt idx="0">
                  <c:v>LYMPH</c:v>
                </c:pt>
              </c:strCache>
            </c:strRef>
          </c:tx>
          <c:spPr>
            <a:solidFill>
              <a:schemeClr val="accent2"/>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Sheet1!$C$2:$C$6</c:f>
              <c:numCache>
                <c:formatCode>General</c:formatCode>
                <c:ptCount val="5"/>
                <c:pt idx="0">
                  <c:v>16</c:v>
                </c:pt>
                <c:pt idx="1">
                  <c:v>31</c:v>
                </c:pt>
                <c:pt idx="2">
                  <c:v>19</c:v>
                </c:pt>
                <c:pt idx="3">
                  <c:v>18</c:v>
                </c:pt>
                <c:pt idx="4">
                  <c:v>11</c:v>
                </c:pt>
              </c:numCache>
            </c:numRef>
          </c:val>
          <c:extLst>
            <c:ext xmlns:c16="http://schemas.microsoft.com/office/drawing/2014/chart" uri="{C3380CC4-5D6E-409C-BE32-E72D297353CC}">
              <c16:uniqueId val="{00000001-22E3-4E2C-ACA6-328695A7AEC7}"/>
            </c:ext>
          </c:extLst>
        </c:ser>
        <c:ser>
          <c:idx val="2"/>
          <c:order val="2"/>
          <c:tx>
            <c:strRef>
              <c:f>Sheet1!$D$1</c:f>
              <c:strCache>
                <c:ptCount val="1"/>
                <c:pt idx="0">
                  <c:v>MONO</c:v>
                </c:pt>
              </c:strCache>
            </c:strRef>
          </c:tx>
          <c:spPr>
            <a:solidFill>
              <a:schemeClr val="accent3"/>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Sheet1!$D$2:$D$6</c:f>
              <c:numCache>
                <c:formatCode>General</c:formatCode>
                <c:ptCount val="5"/>
                <c:pt idx="0">
                  <c:v>12</c:v>
                </c:pt>
                <c:pt idx="1">
                  <c:v>7</c:v>
                </c:pt>
                <c:pt idx="2">
                  <c:v>12</c:v>
                </c:pt>
                <c:pt idx="3">
                  <c:v>15</c:v>
                </c:pt>
                <c:pt idx="4">
                  <c:v>7</c:v>
                </c:pt>
              </c:numCache>
            </c:numRef>
          </c:val>
          <c:extLst>
            <c:ext xmlns:c16="http://schemas.microsoft.com/office/drawing/2014/chart" uri="{C3380CC4-5D6E-409C-BE32-E72D297353CC}">
              <c16:uniqueId val="{00000002-22E3-4E2C-ACA6-328695A7AEC7}"/>
            </c:ext>
          </c:extLst>
        </c:ser>
        <c:ser>
          <c:idx val="3"/>
          <c:order val="3"/>
          <c:tx>
            <c:strRef>
              <c:f>Sheet1!$E$1</c:f>
              <c:strCache>
                <c:ptCount val="1"/>
                <c:pt idx="0">
                  <c:v>EOS</c:v>
                </c:pt>
              </c:strCache>
            </c:strRef>
          </c:tx>
          <c:spPr>
            <a:solidFill>
              <a:schemeClr val="accent4"/>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Sheet1!$E$2:$E$6</c:f>
              <c:numCache>
                <c:formatCode>General</c:formatCode>
                <c:ptCount val="5"/>
                <c:pt idx="0">
                  <c:v>4</c:v>
                </c:pt>
                <c:pt idx="1">
                  <c:v>9</c:v>
                </c:pt>
                <c:pt idx="2">
                  <c:v>1</c:v>
                </c:pt>
                <c:pt idx="3">
                  <c:v>1</c:v>
                </c:pt>
                <c:pt idx="4">
                  <c:v>6</c:v>
                </c:pt>
              </c:numCache>
            </c:numRef>
          </c:val>
          <c:extLst>
            <c:ext xmlns:c16="http://schemas.microsoft.com/office/drawing/2014/chart" uri="{C3380CC4-5D6E-409C-BE32-E72D297353CC}">
              <c16:uniqueId val="{00000003-22E3-4E2C-ACA6-328695A7AEC7}"/>
            </c:ext>
          </c:extLst>
        </c:ser>
        <c:ser>
          <c:idx val="4"/>
          <c:order val="4"/>
          <c:tx>
            <c:strRef>
              <c:f>Sheet1!$F$1</c:f>
              <c:strCache>
                <c:ptCount val="1"/>
                <c:pt idx="0">
                  <c:v>BASO</c:v>
                </c:pt>
              </c:strCache>
            </c:strRef>
          </c:tx>
          <c:spPr>
            <a:solidFill>
              <a:schemeClr val="accent5"/>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Sheet1!$F$2:$F$6</c:f>
              <c:numCache>
                <c:formatCode>General</c:formatCode>
                <c:ptCount val="5"/>
                <c:pt idx="0">
                  <c:v>3</c:v>
                </c:pt>
                <c:pt idx="1">
                  <c:v>0</c:v>
                </c:pt>
                <c:pt idx="2">
                  <c:v>0</c:v>
                </c:pt>
                <c:pt idx="3">
                  <c:v>0</c:v>
                </c:pt>
                <c:pt idx="4">
                  <c:v>1</c:v>
                </c:pt>
              </c:numCache>
            </c:numRef>
          </c:val>
          <c:extLst>
            <c:ext xmlns:c16="http://schemas.microsoft.com/office/drawing/2014/chart" uri="{C3380CC4-5D6E-409C-BE32-E72D297353CC}">
              <c16:uniqueId val="{00000004-22E3-4E2C-ACA6-328695A7AEC7}"/>
            </c:ext>
          </c:extLst>
        </c:ser>
        <c:ser>
          <c:idx val="5"/>
          <c:order val="5"/>
          <c:tx>
            <c:strRef>
              <c:f>Sheet1!$G$1</c:f>
              <c:strCache>
                <c:ptCount val="1"/>
                <c:pt idx="0">
                  <c:v>MYELO</c:v>
                </c:pt>
              </c:strCache>
            </c:strRef>
          </c:tx>
          <c:spPr>
            <a:solidFill>
              <a:schemeClr val="accent6"/>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Sheet1!$G$2:$G$6</c:f>
              <c:numCache>
                <c:formatCode>General</c:formatCode>
                <c:ptCount val="5"/>
                <c:pt idx="0">
                  <c:v>5</c:v>
                </c:pt>
                <c:pt idx="1">
                  <c:v>0</c:v>
                </c:pt>
                <c:pt idx="2">
                  <c:v>0</c:v>
                </c:pt>
                <c:pt idx="3">
                  <c:v>1</c:v>
                </c:pt>
                <c:pt idx="4">
                  <c:v>1</c:v>
                </c:pt>
              </c:numCache>
            </c:numRef>
          </c:val>
          <c:extLst>
            <c:ext xmlns:c16="http://schemas.microsoft.com/office/drawing/2014/chart" uri="{C3380CC4-5D6E-409C-BE32-E72D297353CC}">
              <c16:uniqueId val="{00000007-22E3-4E2C-ACA6-328695A7AEC7}"/>
            </c:ext>
          </c:extLst>
        </c:ser>
        <c:ser>
          <c:idx val="6"/>
          <c:order val="6"/>
          <c:tx>
            <c:strRef>
              <c:f>Sheet1!$H$1</c:f>
              <c:strCache>
                <c:ptCount val="1"/>
                <c:pt idx="0">
                  <c:v>META</c:v>
                </c:pt>
              </c:strCache>
            </c:strRef>
          </c:tx>
          <c:spPr>
            <a:solidFill>
              <a:schemeClr val="accent1">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Sheet1!$H$2:$H$6</c:f>
              <c:numCache>
                <c:formatCode>General</c:formatCode>
                <c:ptCount val="5"/>
                <c:pt idx="0">
                  <c:v>1</c:v>
                </c:pt>
                <c:pt idx="1">
                  <c:v>0</c:v>
                </c:pt>
                <c:pt idx="2">
                  <c:v>5</c:v>
                </c:pt>
                <c:pt idx="3">
                  <c:v>4</c:v>
                </c:pt>
                <c:pt idx="4">
                  <c:v>2</c:v>
                </c:pt>
              </c:numCache>
            </c:numRef>
          </c:val>
          <c:extLst>
            <c:ext xmlns:c16="http://schemas.microsoft.com/office/drawing/2014/chart" uri="{C3380CC4-5D6E-409C-BE32-E72D297353CC}">
              <c16:uniqueId val="{00000008-22E3-4E2C-ACA6-328695A7AEC7}"/>
            </c:ext>
          </c:extLst>
        </c:ser>
        <c:ser>
          <c:idx val="7"/>
          <c:order val="7"/>
          <c:tx>
            <c:strRef>
              <c:f>Sheet1!$I$1</c:f>
              <c:strCache>
                <c:ptCount val="1"/>
                <c:pt idx="0">
                  <c:v>BANDS</c:v>
                </c:pt>
              </c:strCache>
            </c:strRef>
          </c:tx>
          <c:spPr>
            <a:solidFill>
              <a:schemeClr val="accent2">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Sheet1!$I$2:$I$6</c:f>
              <c:numCache>
                <c:formatCode>General</c:formatCode>
                <c:ptCount val="5"/>
                <c:pt idx="0">
                  <c:v>0</c:v>
                </c:pt>
                <c:pt idx="1">
                  <c:v>2</c:v>
                </c:pt>
                <c:pt idx="2">
                  <c:v>3</c:v>
                </c:pt>
                <c:pt idx="3">
                  <c:v>6</c:v>
                </c:pt>
                <c:pt idx="4">
                  <c:v>6</c:v>
                </c:pt>
              </c:numCache>
            </c:numRef>
          </c:val>
          <c:extLst>
            <c:ext xmlns:c16="http://schemas.microsoft.com/office/drawing/2014/chart" uri="{C3380CC4-5D6E-409C-BE32-E72D297353CC}">
              <c16:uniqueId val="{00000009-22E3-4E2C-ACA6-328695A7AEC7}"/>
            </c:ext>
          </c:extLst>
        </c:ser>
        <c:dLbls>
          <c:showLegendKey val="0"/>
          <c:showVal val="0"/>
          <c:showCatName val="0"/>
          <c:showSerName val="0"/>
          <c:showPercent val="0"/>
          <c:showBubbleSize val="0"/>
        </c:dLbls>
        <c:gapWidth val="219"/>
        <c:overlap val="-27"/>
        <c:axId val="386208720"/>
        <c:axId val="386209704"/>
      </c:barChart>
      <c:catAx>
        <c:axId val="38620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209704"/>
        <c:crosses val="autoZero"/>
        <c:auto val="1"/>
        <c:lblAlgn val="ctr"/>
        <c:lblOffset val="100"/>
        <c:noMultiLvlLbl val="0"/>
      </c:catAx>
      <c:valAx>
        <c:axId val="38620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20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PINK</a:t>
            </a:r>
            <a:r>
              <a:rPr lang="en-US" baseline="0" dirty="0"/>
              <a:t> SLIDE CELL COUNTS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PMNS</c:v>
                </c:pt>
              </c:strCache>
            </c:strRef>
          </c:tx>
          <c:spPr>
            <a:solidFill>
              <a:schemeClr val="accent1"/>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Sheet1!$B$2:$B$6</c:f>
              <c:numCache>
                <c:formatCode>General</c:formatCode>
                <c:ptCount val="5"/>
                <c:pt idx="0">
                  <c:v>14</c:v>
                </c:pt>
                <c:pt idx="1">
                  <c:v>6</c:v>
                </c:pt>
                <c:pt idx="2">
                  <c:v>12</c:v>
                </c:pt>
                <c:pt idx="3">
                  <c:v>14</c:v>
                </c:pt>
                <c:pt idx="4">
                  <c:v>0</c:v>
                </c:pt>
              </c:numCache>
            </c:numRef>
          </c:val>
          <c:extLst>
            <c:ext xmlns:c16="http://schemas.microsoft.com/office/drawing/2014/chart" uri="{C3380CC4-5D6E-409C-BE32-E72D297353CC}">
              <c16:uniqueId val="{00000000-C8D1-4676-BE8A-7CB0D160C3CE}"/>
            </c:ext>
          </c:extLst>
        </c:ser>
        <c:ser>
          <c:idx val="1"/>
          <c:order val="1"/>
          <c:tx>
            <c:strRef>
              <c:f>Sheet1!$C$1</c:f>
              <c:strCache>
                <c:ptCount val="1"/>
                <c:pt idx="0">
                  <c:v>LYMPH</c:v>
                </c:pt>
              </c:strCache>
            </c:strRef>
          </c:tx>
          <c:spPr>
            <a:solidFill>
              <a:schemeClr val="accent2"/>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Sheet1!$C$2:$C$6</c:f>
              <c:numCache>
                <c:formatCode>General</c:formatCode>
                <c:ptCount val="5"/>
                <c:pt idx="0">
                  <c:v>84</c:v>
                </c:pt>
                <c:pt idx="1">
                  <c:v>78</c:v>
                </c:pt>
                <c:pt idx="2">
                  <c:v>82</c:v>
                </c:pt>
                <c:pt idx="3">
                  <c:v>83</c:v>
                </c:pt>
                <c:pt idx="4">
                  <c:v>0</c:v>
                </c:pt>
              </c:numCache>
            </c:numRef>
          </c:val>
          <c:extLst>
            <c:ext xmlns:c16="http://schemas.microsoft.com/office/drawing/2014/chart" uri="{C3380CC4-5D6E-409C-BE32-E72D297353CC}">
              <c16:uniqueId val="{00000001-C8D1-4676-BE8A-7CB0D160C3CE}"/>
            </c:ext>
          </c:extLst>
        </c:ser>
        <c:ser>
          <c:idx val="2"/>
          <c:order val="2"/>
          <c:tx>
            <c:strRef>
              <c:f>Sheet1!$D$1</c:f>
              <c:strCache>
                <c:ptCount val="1"/>
                <c:pt idx="0">
                  <c:v>MONO</c:v>
                </c:pt>
              </c:strCache>
            </c:strRef>
          </c:tx>
          <c:spPr>
            <a:solidFill>
              <a:schemeClr val="accent3"/>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Sheet1!$D$2:$D$6</c:f>
              <c:numCache>
                <c:formatCode>General</c:formatCode>
                <c:ptCount val="5"/>
                <c:pt idx="0">
                  <c:v>2</c:v>
                </c:pt>
                <c:pt idx="1">
                  <c:v>7</c:v>
                </c:pt>
                <c:pt idx="2">
                  <c:v>3</c:v>
                </c:pt>
                <c:pt idx="3">
                  <c:v>1</c:v>
                </c:pt>
                <c:pt idx="4">
                  <c:v>0</c:v>
                </c:pt>
              </c:numCache>
            </c:numRef>
          </c:val>
          <c:extLst>
            <c:ext xmlns:c16="http://schemas.microsoft.com/office/drawing/2014/chart" uri="{C3380CC4-5D6E-409C-BE32-E72D297353CC}">
              <c16:uniqueId val="{00000002-C8D1-4676-BE8A-7CB0D160C3CE}"/>
            </c:ext>
          </c:extLst>
        </c:ser>
        <c:ser>
          <c:idx val="3"/>
          <c:order val="3"/>
          <c:tx>
            <c:strRef>
              <c:f>Sheet1!$E$1</c:f>
              <c:strCache>
                <c:ptCount val="1"/>
                <c:pt idx="0">
                  <c:v>EOS</c:v>
                </c:pt>
              </c:strCache>
            </c:strRef>
          </c:tx>
          <c:spPr>
            <a:solidFill>
              <a:schemeClr val="accent4"/>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Sheet1!$E$2:$E$6</c:f>
              <c:numCache>
                <c:formatCode>General</c:formatCode>
                <c:ptCount val="5"/>
                <c:pt idx="0">
                  <c:v>1</c:v>
                </c:pt>
                <c:pt idx="1">
                  <c:v>0</c:v>
                </c:pt>
                <c:pt idx="2">
                  <c:v>1</c:v>
                </c:pt>
                <c:pt idx="3">
                  <c:v>0</c:v>
                </c:pt>
                <c:pt idx="4">
                  <c:v>0</c:v>
                </c:pt>
              </c:numCache>
            </c:numRef>
          </c:val>
          <c:extLst>
            <c:ext xmlns:c16="http://schemas.microsoft.com/office/drawing/2014/chart" uri="{C3380CC4-5D6E-409C-BE32-E72D297353CC}">
              <c16:uniqueId val="{00000003-C8D1-4676-BE8A-7CB0D160C3CE}"/>
            </c:ext>
          </c:extLst>
        </c:ser>
        <c:ser>
          <c:idx val="4"/>
          <c:order val="4"/>
          <c:tx>
            <c:strRef>
              <c:f>Sheet1!$F$1</c:f>
              <c:strCache>
                <c:ptCount val="1"/>
                <c:pt idx="0">
                  <c:v>BASO</c:v>
                </c:pt>
              </c:strCache>
            </c:strRef>
          </c:tx>
          <c:spPr>
            <a:solidFill>
              <a:schemeClr val="accent5"/>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Sheet1!$F$2:$F$6</c:f>
              <c:numCache>
                <c:formatCode>General</c:formatCode>
                <c:ptCount val="5"/>
                <c:pt idx="0">
                  <c:v>0</c:v>
                </c:pt>
                <c:pt idx="1">
                  <c:v>0</c:v>
                </c:pt>
                <c:pt idx="2">
                  <c:v>2</c:v>
                </c:pt>
                <c:pt idx="3">
                  <c:v>1</c:v>
                </c:pt>
                <c:pt idx="4">
                  <c:v>0</c:v>
                </c:pt>
              </c:numCache>
            </c:numRef>
          </c:val>
          <c:extLst>
            <c:ext xmlns:c16="http://schemas.microsoft.com/office/drawing/2014/chart" uri="{C3380CC4-5D6E-409C-BE32-E72D297353CC}">
              <c16:uniqueId val="{00000004-C8D1-4676-BE8A-7CB0D160C3CE}"/>
            </c:ext>
          </c:extLst>
        </c:ser>
        <c:ser>
          <c:idx val="5"/>
          <c:order val="5"/>
          <c:tx>
            <c:strRef>
              <c:f>Sheet1!$G$1</c:f>
              <c:strCache>
                <c:ptCount val="1"/>
                <c:pt idx="0">
                  <c:v>MYELO</c:v>
                </c:pt>
              </c:strCache>
            </c:strRef>
          </c:tx>
          <c:spPr>
            <a:solidFill>
              <a:schemeClr val="accent6"/>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Sheet1!$G$2:$G$6</c:f>
              <c:numCache>
                <c:formatCode>General</c:formatCode>
                <c:ptCount val="5"/>
                <c:pt idx="0">
                  <c:v>0</c:v>
                </c:pt>
                <c:pt idx="1">
                  <c:v>3</c:v>
                </c:pt>
                <c:pt idx="2">
                  <c:v>0</c:v>
                </c:pt>
                <c:pt idx="3">
                  <c:v>0</c:v>
                </c:pt>
                <c:pt idx="4">
                  <c:v>0</c:v>
                </c:pt>
              </c:numCache>
            </c:numRef>
          </c:val>
          <c:extLst>
            <c:ext xmlns:c16="http://schemas.microsoft.com/office/drawing/2014/chart" uri="{C3380CC4-5D6E-409C-BE32-E72D297353CC}">
              <c16:uniqueId val="{00000005-C8D1-4676-BE8A-7CB0D160C3CE}"/>
            </c:ext>
          </c:extLst>
        </c:ser>
        <c:ser>
          <c:idx val="6"/>
          <c:order val="6"/>
          <c:tx>
            <c:strRef>
              <c:f>Sheet1!$H$1</c:f>
              <c:strCache>
                <c:ptCount val="1"/>
                <c:pt idx="0">
                  <c:v>META</c:v>
                </c:pt>
              </c:strCache>
            </c:strRef>
          </c:tx>
          <c:spPr>
            <a:solidFill>
              <a:schemeClr val="accent1">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Sheet1!$H$2:$H$6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6-C8D1-4676-BE8A-7CB0D160C3CE}"/>
            </c:ext>
          </c:extLst>
        </c:ser>
        <c:ser>
          <c:idx val="7"/>
          <c:order val="7"/>
          <c:tx>
            <c:strRef>
              <c:f>Sheet1!$I$1</c:f>
              <c:strCache>
                <c:ptCount val="1"/>
                <c:pt idx="0">
                  <c:v>BANDS</c:v>
                </c:pt>
              </c:strCache>
            </c:strRef>
          </c:tx>
          <c:spPr>
            <a:solidFill>
              <a:schemeClr val="accent2">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Sheet1!$I$2:$I$6</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8-C8D1-4676-BE8A-7CB0D160C3CE}"/>
            </c:ext>
          </c:extLst>
        </c:ser>
        <c:dLbls>
          <c:showLegendKey val="0"/>
          <c:showVal val="0"/>
          <c:showCatName val="0"/>
          <c:showSerName val="0"/>
          <c:showPercent val="0"/>
          <c:showBubbleSize val="0"/>
        </c:dLbls>
        <c:gapWidth val="219"/>
        <c:overlap val="-27"/>
        <c:axId val="571538360"/>
        <c:axId val="571538688"/>
      </c:barChart>
      <c:catAx>
        <c:axId val="57153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538688"/>
        <c:crosses val="autoZero"/>
        <c:auto val="1"/>
        <c:lblAlgn val="ctr"/>
        <c:lblOffset val="100"/>
        <c:noMultiLvlLbl val="0"/>
      </c:catAx>
      <c:valAx>
        <c:axId val="57153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538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ORANGE</a:t>
            </a:r>
            <a:r>
              <a:rPr lang="en-US" baseline="0" dirty="0"/>
              <a:t> SLIDE CELL COUNTS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PMNS</c:v>
                </c:pt>
              </c:strCache>
            </c:strRef>
          </c:tx>
          <c:spPr>
            <a:solidFill>
              <a:schemeClr val="accent1"/>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Sheet1!$B$2:$B$6</c:f>
              <c:numCache>
                <c:formatCode>General</c:formatCode>
                <c:ptCount val="5"/>
                <c:pt idx="0">
                  <c:v>22</c:v>
                </c:pt>
                <c:pt idx="1">
                  <c:v>25</c:v>
                </c:pt>
                <c:pt idx="2">
                  <c:v>13</c:v>
                </c:pt>
                <c:pt idx="3">
                  <c:v>10</c:v>
                </c:pt>
                <c:pt idx="4">
                  <c:v>28</c:v>
                </c:pt>
              </c:numCache>
            </c:numRef>
          </c:val>
          <c:extLst>
            <c:ext xmlns:c16="http://schemas.microsoft.com/office/drawing/2014/chart" uri="{C3380CC4-5D6E-409C-BE32-E72D297353CC}">
              <c16:uniqueId val="{00000000-7DAE-4541-91DB-4A7CDB5B756A}"/>
            </c:ext>
          </c:extLst>
        </c:ser>
        <c:ser>
          <c:idx val="1"/>
          <c:order val="1"/>
          <c:tx>
            <c:strRef>
              <c:f>Sheet1!$C$1</c:f>
              <c:strCache>
                <c:ptCount val="1"/>
                <c:pt idx="0">
                  <c:v>LYMPH</c:v>
                </c:pt>
              </c:strCache>
            </c:strRef>
          </c:tx>
          <c:spPr>
            <a:solidFill>
              <a:schemeClr val="accent2"/>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Sheet1!$C$2:$C$6</c:f>
              <c:numCache>
                <c:formatCode>General</c:formatCode>
                <c:ptCount val="5"/>
                <c:pt idx="0">
                  <c:v>73</c:v>
                </c:pt>
                <c:pt idx="1">
                  <c:v>45</c:v>
                </c:pt>
                <c:pt idx="2">
                  <c:v>82</c:v>
                </c:pt>
                <c:pt idx="3">
                  <c:v>88</c:v>
                </c:pt>
                <c:pt idx="4">
                  <c:v>23</c:v>
                </c:pt>
              </c:numCache>
            </c:numRef>
          </c:val>
          <c:extLst>
            <c:ext xmlns:c16="http://schemas.microsoft.com/office/drawing/2014/chart" uri="{C3380CC4-5D6E-409C-BE32-E72D297353CC}">
              <c16:uniqueId val="{00000001-7DAE-4541-91DB-4A7CDB5B756A}"/>
            </c:ext>
          </c:extLst>
        </c:ser>
        <c:ser>
          <c:idx val="2"/>
          <c:order val="2"/>
          <c:tx>
            <c:strRef>
              <c:f>Sheet1!$D$1</c:f>
              <c:strCache>
                <c:ptCount val="1"/>
                <c:pt idx="0">
                  <c:v>MONO</c:v>
                </c:pt>
              </c:strCache>
            </c:strRef>
          </c:tx>
          <c:spPr>
            <a:solidFill>
              <a:schemeClr val="accent3"/>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Sheet1!$D$2:$D$6</c:f>
              <c:numCache>
                <c:formatCode>General</c:formatCode>
                <c:ptCount val="5"/>
                <c:pt idx="0">
                  <c:v>5</c:v>
                </c:pt>
                <c:pt idx="1">
                  <c:v>6</c:v>
                </c:pt>
                <c:pt idx="2">
                  <c:v>5</c:v>
                </c:pt>
                <c:pt idx="3">
                  <c:v>0</c:v>
                </c:pt>
                <c:pt idx="4">
                  <c:v>6</c:v>
                </c:pt>
              </c:numCache>
            </c:numRef>
          </c:val>
          <c:extLst>
            <c:ext xmlns:c16="http://schemas.microsoft.com/office/drawing/2014/chart" uri="{C3380CC4-5D6E-409C-BE32-E72D297353CC}">
              <c16:uniqueId val="{00000002-7DAE-4541-91DB-4A7CDB5B756A}"/>
            </c:ext>
          </c:extLst>
        </c:ser>
        <c:ser>
          <c:idx val="3"/>
          <c:order val="3"/>
          <c:tx>
            <c:strRef>
              <c:f>Sheet1!$E$1</c:f>
              <c:strCache>
                <c:ptCount val="1"/>
                <c:pt idx="0">
                  <c:v>EOS</c:v>
                </c:pt>
              </c:strCache>
            </c:strRef>
          </c:tx>
          <c:spPr>
            <a:solidFill>
              <a:schemeClr val="accent4"/>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Sheet1!$E$2:$E$6</c:f>
              <c:numCache>
                <c:formatCode>General</c:formatCode>
                <c:ptCount val="5"/>
                <c:pt idx="0">
                  <c:v>0</c:v>
                </c:pt>
                <c:pt idx="1">
                  <c:v>0</c:v>
                </c:pt>
                <c:pt idx="2">
                  <c:v>0</c:v>
                </c:pt>
                <c:pt idx="3">
                  <c:v>0</c:v>
                </c:pt>
                <c:pt idx="4">
                  <c:v>2</c:v>
                </c:pt>
              </c:numCache>
            </c:numRef>
          </c:val>
          <c:extLst>
            <c:ext xmlns:c16="http://schemas.microsoft.com/office/drawing/2014/chart" uri="{C3380CC4-5D6E-409C-BE32-E72D297353CC}">
              <c16:uniqueId val="{00000008-7DAE-4541-91DB-4A7CDB5B756A}"/>
            </c:ext>
          </c:extLst>
        </c:ser>
        <c:ser>
          <c:idx val="4"/>
          <c:order val="4"/>
          <c:tx>
            <c:strRef>
              <c:f>Sheet1!$F$1</c:f>
              <c:strCache>
                <c:ptCount val="1"/>
                <c:pt idx="0">
                  <c:v>BASO</c:v>
                </c:pt>
              </c:strCache>
            </c:strRef>
          </c:tx>
          <c:spPr>
            <a:solidFill>
              <a:schemeClr val="accent5"/>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Sheet1!$F$2:$F$6</c:f>
              <c:numCache>
                <c:formatCode>General</c:formatCode>
                <c:ptCount val="5"/>
                <c:pt idx="0">
                  <c:v>0</c:v>
                </c:pt>
                <c:pt idx="1">
                  <c:v>1</c:v>
                </c:pt>
                <c:pt idx="2">
                  <c:v>0</c:v>
                </c:pt>
                <c:pt idx="3">
                  <c:v>1</c:v>
                </c:pt>
                <c:pt idx="4">
                  <c:v>1</c:v>
                </c:pt>
              </c:numCache>
            </c:numRef>
          </c:val>
          <c:extLst>
            <c:ext xmlns:c16="http://schemas.microsoft.com/office/drawing/2014/chart" uri="{C3380CC4-5D6E-409C-BE32-E72D297353CC}">
              <c16:uniqueId val="{00000009-7DAE-4541-91DB-4A7CDB5B756A}"/>
            </c:ext>
          </c:extLst>
        </c:ser>
        <c:ser>
          <c:idx val="5"/>
          <c:order val="5"/>
          <c:tx>
            <c:strRef>
              <c:f>Sheet1!$G$1</c:f>
              <c:strCache>
                <c:ptCount val="1"/>
                <c:pt idx="0">
                  <c:v>MYELO</c:v>
                </c:pt>
              </c:strCache>
            </c:strRef>
          </c:tx>
          <c:spPr>
            <a:solidFill>
              <a:schemeClr val="accent6"/>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Sheet1!$G$2:$G$6</c:f>
              <c:numCache>
                <c:formatCode>General</c:formatCode>
                <c:ptCount val="5"/>
                <c:pt idx="0">
                  <c:v>0</c:v>
                </c:pt>
                <c:pt idx="1">
                  <c:v>0</c:v>
                </c:pt>
                <c:pt idx="2">
                  <c:v>0</c:v>
                </c:pt>
                <c:pt idx="3">
                  <c:v>0</c:v>
                </c:pt>
                <c:pt idx="4">
                  <c:v>9</c:v>
                </c:pt>
              </c:numCache>
            </c:numRef>
          </c:val>
          <c:extLst>
            <c:ext xmlns:c16="http://schemas.microsoft.com/office/drawing/2014/chart" uri="{C3380CC4-5D6E-409C-BE32-E72D297353CC}">
              <c16:uniqueId val="{0000000A-7DAE-4541-91DB-4A7CDB5B756A}"/>
            </c:ext>
          </c:extLst>
        </c:ser>
        <c:ser>
          <c:idx val="6"/>
          <c:order val="6"/>
          <c:tx>
            <c:strRef>
              <c:f>Sheet1!$H$1</c:f>
              <c:strCache>
                <c:ptCount val="1"/>
                <c:pt idx="0">
                  <c:v>META</c:v>
                </c:pt>
              </c:strCache>
            </c:strRef>
          </c:tx>
          <c:spPr>
            <a:solidFill>
              <a:schemeClr val="accent1">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Sheet1!$H$2:$H$6</c:f>
              <c:numCache>
                <c:formatCode>General</c:formatCode>
                <c:ptCount val="5"/>
                <c:pt idx="0">
                  <c:v>0</c:v>
                </c:pt>
                <c:pt idx="1">
                  <c:v>1</c:v>
                </c:pt>
                <c:pt idx="2">
                  <c:v>0</c:v>
                </c:pt>
                <c:pt idx="3">
                  <c:v>0</c:v>
                </c:pt>
                <c:pt idx="4">
                  <c:v>8</c:v>
                </c:pt>
              </c:numCache>
            </c:numRef>
          </c:val>
          <c:extLst>
            <c:ext xmlns:c16="http://schemas.microsoft.com/office/drawing/2014/chart" uri="{C3380CC4-5D6E-409C-BE32-E72D297353CC}">
              <c16:uniqueId val="{0000000B-7DAE-4541-91DB-4A7CDB5B756A}"/>
            </c:ext>
          </c:extLst>
        </c:ser>
        <c:ser>
          <c:idx val="7"/>
          <c:order val="7"/>
          <c:tx>
            <c:strRef>
              <c:f>Sheet1!$I$1</c:f>
              <c:strCache>
                <c:ptCount val="1"/>
                <c:pt idx="0">
                  <c:v>BANDS</c:v>
                </c:pt>
              </c:strCache>
            </c:strRef>
          </c:tx>
          <c:spPr>
            <a:solidFill>
              <a:schemeClr val="accent2">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Sheet1!$I$2:$I$6</c:f>
              <c:numCache>
                <c:formatCode>General</c:formatCode>
                <c:ptCount val="5"/>
                <c:pt idx="0">
                  <c:v>0</c:v>
                </c:pt>
                <c:pt idx="1">
                  <c:v>0</c:v>
                </c:pt>
                <c:pt idx="2">
                  <c:v>0</c:v>
                </c:pt>
                <c:pt idx="3">
                  <c:v>1</c:v>
                </c:pt>
                <c:pt idx="4">
                  <c:v>1</c:v>
                </c:pt>
              </c:numCache>
            </c:numRef>
          </c:val>
          <c:extLst>
            <c:ext xmlns:c16="http://schemas.microsoft.com/office/drawing/2014/chart" uri="{C3380CC4-5D6E-409C-BE32-E72D297353CC}">
              <c16:uniqueId val="{0000000C-7DAE-4541-91DB-4A7CDB5B756A}"/>
            </c:ext>
          </c:extLst>
        </c:ser>
        <c:dLbls>
          <c:showLegendKey val="0"/>
          <c:showVal val="0"/>
          <c:showCatName val="0"/>
          <c:showSerName val="0"/>
          <c:showPercent val="0"/>
          <c:showBubbleSize val="0"/>
        </c:dLbls>
        <c:gapWidth val="219"/>
        <c:overlap val="-27"/>
        <c:axId val="563164080"/>
        <c:axId val="563164736"/>
      </c:barChart>
      <c:catAx>
        <c:axId val="56316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164736"/>
        <c:crosses val="autoZero"/>
        <c:auto val="1"/>
        <c:lblAlgn val="ctr"/>
        <c:lblOffset val="100"/>
        <c:noMultiLvlLbl val="0"/>
      </c:catAx>
      <c:valAx>
        <c:axId val="56316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16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BLUE SLIDE CELL</a:t>
            </a:r>
            <a:r>
              <a:rPr lang="en-US" baseline="0" dirty="0"/>
              <a:t> COUNTS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PMNS</c:v>
                </c:pt>
              </c:strCache>
            </c:strRef>
          </c:tx>
          <c:spPr>
            <a:solidFill>
              <a:schemeClr val="accent1"/>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Sheet1!$B$2:$B$6</c:f>
              <c:numCache>
                <c:formatCode>General</c:formatCode>
                <c:ptCount val="5"/>
                <c:pt idx="0">
                  <c:v>62</c:v>
                </c:pt>
                <c:pt idx="1">
                  <c:v>58</c:v>
                </c:pt>
                <c:pt idx="2">
                  <c:v>63</c:v>
                </c:pt>
                <c:pt idx="3">
                  <c:v>60</c:v>
                </c:pt>
                <c:pt idx="4">
                  <c:v>60</c:v>
                </c:pt>
              </c:numCache>
            </c:numRef>
          </c:val>
          <c:extLst>
            <c:ext xmlns:c16="http://schemas.microsoft.com/office/drawing/2014/chart" uri="{C3380CC4-5D6E-409C-BE32-E72D297353CC}">
              <c16:uniqueId val="{00000000-9624-493D-8F86-FA14107821DA}"/>
            </c:ext>
          </c:extLst>
        </c:ser>
        <c:ser>
          <c:idx val="1"/>
          <c:order val="1"/>
          <c:tx>
            <c:strRef>
              <c:f>Sheet1!$C$1</c:f>
              <c:strCache>
                <c:ptCount val="1"/>
                <c:pt idx="0">
                  <c:v>LYMPH</c:v>
                </c:pt>
              </c:strCache>
            </c:strRef>
          </c:tx>
          <c:spPr>
            <a:solidFill>
              <a:schemeClr val="accent2"/>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Sheet1!$C$2:$C$6</c:f>
              <c:numCache>
                <c:formatCode>General</c:formatCode>
                <c:ptCount val="5"/>
                <c:pt idx="0">
                  <c:v>21</c:v>
                </c:pt>
                <c:pt idx="1">
                  <c:v>25</c:v>
                </c:pt>
                <c:pt idx="2">
                  <c:v>21</c:v>
                </c:pt>
                <c:pt idx="3">
                  <c:v>29</c:v>
                </c:pt>
                <c:pt idx="4">
                  <c:v>19</c:v>
                </c:pt>
              </c:numCache>
            </c:numRef>
          </c:val>
          <c:extLst>
            <c:ext xmlns:c16="http://schemas.microsoft.com/office/drawing/2014/chart" uri="{C3380CC4-5D6E-409C-BE32-E72D297353CC}">
              <c16:uniqueId val="{00000001-9624-493D-8F86-FA14107821DA}"/>
            </c:ext>
          </c:extLst>
        </c:ser>
        <c:ser>
          <c:idx val="2"/>
          <c:order val="2"/>
          <c:tx>
            <c:strRef>
              <c:f>Sheet1!$D$1</c:f>
              <c:strCache>
                <c:ptCount val="1"/>
                <c:pt idx="0">
                  <c:v>MONO</c:v>
                </c:pt>
              </c:strCache>
            </c:strRef>
          </c:tx>
          <c:spPr>
            <a:solidFill>
              <a:schemeClr val="accent3"/>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Sheet1!$D$2:$D$6</c:f>
              <c:numCache>
                <c:formatCode>General</c:formatCode>
                <c:ptCount val="5"/>
                <c:pt idx="0">
                  <c:v>11</c:v>
                </c:pt>
                <c:pt idx="1">
                  <c:v>12</c:v>
                </c:pt>
                <c:pt idx="2">
                  <c:v>12</c:v>
                </c:pt>
                <c:pt idx="3">
                  <c:v>4</c:v>
                </c:pt>
                <c:pt idx="4">
                  <c:v>11</c:v>
                </c:pt>
              </c:numCache>
            </c:numRef>
          </c:val>
          <c:extLst>
            <c:ext xmlns:c16="http://schemas.microsoft.com/office/drawing/2014/chart" uri="{C3380CC4-5D6E-409C-BE32-E72D297353CC}">
              <c16:uniqueId val="{00000002-9624-493D-8F86-FA14107821DA}"/>
            </c:ext>
          </c:extLst>
        </c:ser>
        <c:ser>
          <c:idx val="3"/>
          <c:order val="3"/>
          <c:tx>
            <c:strRef>
              <c:f>Sheet1!$E$1</c:f>
              <c:strCache>
                <c:ptCount val="1"/>
                <c:pt idx="0">
                  <c:v>EOS</c:v>
                </c:pt>
              </c:strCache>
            </c:strRef>
          </c:tx>
          <c:spPr>
            <a:solidFill>
              <a:schemeClr val="accent4"/>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Sheet1!$E$2:$E$6</c:f>
              <c:numCache>
                <c:formatCode>General</c:formatCode>
                <c:ptCount val="5"/>
                <c:pt idx="0">
                  <c:v>4</c:v>
                </c:pt>
                <c:pt idx="1">
                  <c:v>3</c:v>
                </c:pt>
                <c:pt idx="2">
                  <c:v>1</c:v>
                </c:pt>
                <c:pt idx="3">
                  <c:v>6</c:v>
                </c:pt>
                <c:pt idx="4">
                  <c:v>3</c:v>
                </c:pt>
              </c:numCache>
            </c:numRef>
          </c:val>
          <c:extLst>
            <c:ext xmlns:c16="http://schemas.microsoft.com/office/drawing/2014/chart" uri="{C3380CC4-5D6E-409C-BE32-E72D297353CC}">
              <c16:uniqueId val="{00000008-9624-493D-8F86-FA14107821DA}"/>
            </c:ext>
          </c:extLst>
        </c:ser>
        <c:ser>
          <c:idx val="4"/>
          <c:order val="4"/>
          <c:tx>
            <c:strRef>
              <c:f>Sheet1!$F$1</c:f>
              <c:strCache>
                <c:ptCount val="1"/>
                <c:pt idx="0">
                  <c:v>BASO</c:v>
                </c:pt>
              </c:strCache>
            </c:strRef>
          </c:tx>
          <c:spPr>
            <a:solidFill>
              <a:schemeClr val="accent5"/>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Sheet1!$F$2:$F$6</c:f>
              <c:numCache>
                <c:formatCode>General</c:formatCode>
                <c:ptCount val="5"/>
                <c:pt idx="0">
                  <c:v>1</c:v>
                </c:pt>
                <c:pt idx="1">
                  <c:v>1</c:v>
                </c:pt>
                <c:pt idx="2">
                  <c:v>2</c:v>
                </c:pt>
                <c:pt idx="3">
                  <c:v>0</c:v>
                </c:pt>
                <c:pt idx="4">
                  <c:v>0</c:v>
                </c:pt>
              </c:numCache>
            </c:numRef>
          </c:val>
          <c:extLst>
            <c:ext xmlns:c16="http://schemas.microsoft.com/office/drawing/2014/chart" uri="{C3380CC4-5D6E-409C-BE32-E72D297353CC}">
              <c16:uniqueId val="{00000009-9624-493D-8F86-FA14107821DA}"/>
            </c:ext>
          </c:extLst>
        </c:ser>
        <c:ser>
          <c:idx val="5"/>
          <c:order val="5"/>
          <c:tx>
            <c:strRef>
              <c:f>Sheet1!$G$1</c:f>
              <c:strCache>
                <c:ptCount val="1"/>
                <c:pt idx="0">
                  <c:v>MYELO</c:v>
                </c:pt>
              </c:strCache>
            </c:strRef>
          </c:tx>
          <c:spPr>
            <a:solidFill>
              <a:schemeClr val="accent6"/>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Sheet1!$G$2:$G$6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A-9624-493D-8F86-FA14107821DA}"/>
            </c:ext>
          </c:extLst>
        </c:ser>
        <c:ser>
          <c:idx val="6"/>
          <c:order val="6"/>
          <c:tx>
            <c:strRef>
              <c:f>Sheet1!$H$1</c:f>
              <c:strCache>
                <c:ptCount val="1"/>
                <c:pt idx="0">
                  <c:v>META</c:v>
                </c:pt>
              </c:strCache>
            </c:strRef>
          </c:tx>
          <c:spPr>
            <a:solidFill>
              <a:schemeClr val="accent1">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Sheet1!$H$2:$H$6</c:f>
              <c:numCache>
                <c:formatCode>General</c:formatCode>
                <c:ptCount val="5"/>
                <c:pt idx="0">
                  <c:v>1</c:v>
                </c:pt>
                <c:pt idx="1">
                  <c:v>0</c:v>
                </c:pt>
                <c:pt idx="2">
                  <c:v>1</c:v>
                </c:pt>
                <c:pt idx="3">
                  <c:v>0</c:v>
                </c:pt>
                <c:pt idx="4">
                  <c:v>0</c:v>
                </c:pt>
              </c:numCache>
            </c:numRef>
          </c:val>
          <c:extLst>
            <c:ext xmlns:c16="http://schemas.microsoft.com/office/drawing/2014/chart" uri="{C3380CC4-5D6E-409C-BE32-E72D297353CC}">
              <c16:uniqueId val="{0000000B-9624-493D-8F86-FA14107821DA}"/>
            </c:ext>
          </c:extLst>
        </c:ser>
        <c:ser>
          <c:idx val="7"/>
          <c:order val="7"/>
          <c:tx>
            <c:strRef>
              <c:f>Sheet1!$I$1</c:f>
              <c:strCache>
                <c:ptCount val="1"/>
                <c:pt idx="0">
                  <c:v>BANDS</c:v>
                </c:pt>
              </c:strCache>
            </c:strRef>
          </c:tx>
          <c:spPr>
            <a:solidFill>
              <a:schemeClr val="accent2">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Sheet1!$I$2:$I$6</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C-9624-493D-8F86-FA14107821DA}"/>
            </c:ext>
          </c:extLst>
        </c:ser>
        <c:dLbls>
          <c:showLegendKey val="0"/>
          <c:showVal val="0"/>
          <c:showCatName val="0"/>
          <c:showSerName val="0"/>
          <c:showPercent val="0"/>
          <c:showBubbleSize val="0"/>
        </c:dLbls>
        <c:gapWidth val="219"/>
        <c:overlap val="-27"/>
        <c:axId val="518667544"/>
        <c:axId val="518669512"/>
      </c:barChart>
      <c:catAx>
        <c:axId val="51866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669512"/>
        <c:crosses val="autoZero"/>
        <c:auto val="1"/>
        <c:lblAlgn val="ctr"/>
        <c:lblOffset val="100"/>
        <c:noMultiLvlLbl val="0"/>
      </c:catAx>
      <c:valAx>
        <c:axId val="518669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66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GREEN SLIDE CELL COUNTS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PMNS</c:v>
                </c:pt>
              </c:strCache>
            </c:strRef>
          </c:tx>
          <c:spPr>
            <a:solidFill>
              <a:schemeClr val="accent1"/>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Sheet1!$B$2:$B$6</c:f>
              <c:numCache>
                <c:formatCode>General</c:formatCode>
                <c:ptCount val="5"/>
                <c:pt idx="0">
                  <c:v>72</c:v>
                </c:pt>
                <c:pt idx="1">
                  <c:v>76</c:v>
                </c:pt>
                <c:pt idx="2">
                  <c:v>70</c:v>
                </c:pt>
                <c:pt idx="3">
                  <c:v>77</c:v>
                </c:pt>
                <c:pt idx="4">
                  <c:v>73</c:v>
                </c:pt>
              </c:numCache>
            </c:numRef>
          </c:val>
          <c:extLst>
            <c:ext xmlns:c16="http://schemas.microsoft.com/office/drawing/2014/chart" uri="{C3380CC4-5D6E-409C-BE32-E72D297353CC}">
              <c16:uniqueId val="{00000000-D7CE-47C4-8152-422615670611}"/>
            </c:ext>
          </c:extLst>
        </c:ser>
        <c:ser>
          <c:idx val="1"/>
          <c:order val="1"/>
          <c:tx>
            <c:strRef>
              <c:f>Sheet1!$C$1</c:f>
              <c:strCache>
                <c:ptCount val="1"/>
                <c:pt idx="0">
                  <c:v>LYMPH</c:v>
                </c:pt>
              </c:strCache>
            </c:strRef>
          </c:tx>
          <c:spPr>
            <a:solidFill>
              <a:schemeClr val="accent2"/>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Sheet1!$C$2:$C$6</c:f>
              <c:numCache>
                <c:formatCode>General</c:formatCode>
                <c:ptCount val="5"/>
                <c:pt idx="0">
                  <c:v>11</c:v>
                </c:pt>
                <c:pt idx="1">
                  <c:v>9</c:v>
                </c:pt>
                <c:pt idx="2">
                  <c:v>14</c:v>
                </c:pt>
                <c:pt idx="3">
                  <c:v>6</c:v>
                </c:pt>
                <c:pt idx="4">
                  <c:v>13</c:v>
                </c:pt>
              </c:numCache>
            </c:numRef>
          </c:val>
          <c:extLst>
            <c:ext xmlns:c16="http://schemas.microsoft.com/office/drawing/2014/chart" uri="{C3380CC4-5D6E-409C-BE32-E72D297353CC}">
              <c16:uniqueId val="{00000001-D7CE-47C4-8152-422615670611}"/>
            </c:ext>
          </c:extLst>
        </c:ser>
        <c:ser>
          <c:idx val="2"/>
          <c:order val="2"/>
          <c:tx>
            <c:strRef>
              <c:f>Sheet1!$D$1</c:f>
              <c:strCache>
                <c:ptCount val="1"/>
                <c:pt idx="0">
                  <c:v>MONO</c:v>
                </c:pt>
              </c:strCache>
            </c:strRef>
          </c:tx>
          <c:spPr>
            <a:solidFill>
              <a:schemeClr val="accent3"/>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Sheet1!$D$2:$D$6</c:f>
              <c:numCache>
                <c:formatCode>General</c:formatCode>
                <c:ptCount val="5"/>
                <c:pt idx="0">
                  <c:v>8</c:v>
                </c:pt>
                <c:pt idx="1">
                  <c:v>6</c:v>
                </c:pt>
                <c:pt idx="2">
                  <c:v>5</c:v>
                </c:pt>
                <c:pt idx="3">
                  <c:v>7</c:v>
                </c:pt>
                <c:pt idx="4">
                  <c:v>7</c:v>
                </c:pt>
              </c:numCache>
            </c:numRef>
          </c:val>
          <c:extLst>
            <c:ext xmlns:c16="http://schemas.microsoft.com/office/drawing/2014/chart" uri="{C3380CC4-5D6E-409C-BE32-E72D297353CC}">
              <c16:uniqueId val="{00000002-D7CE-47C4-8152-422615670611}"/>
            </c:ext>
          </c:extLst>
        </c:ser>
        <c:ser>
          <c:idx val="3"/>
          <c:order val="3"/>
          <c:tx>
            <c:strRef>
              <c:f>Sheet1!$E$1</c:f>
              <c:strCache>
                <c:ptCount val="1"/>
                <c:pt idx="0">
                  <c:v>EOS</c:v>
                </c:pt>
              </c:strCache>
            </c:strRef>
          </c:tx>
          <c:spPr>
            <a:solidFill>
              <a:schemeClr val="accent4"/>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Sheet1!$E$2:$E$6</c:f>
              <c:numCache>
                <c:formatCode>General</c:formatCode>
                <c:ptCount val="5"/>
                <c:pt idx="0">
                  <c:v>6</c:v>
                </c:pt>
                <c:pt idx="1">
                  <c:v>8</c:v>
                </c:pt>
                <c:pt idx="2">
                  <c:v>8</c:v>
                </c:pt>
                <c:pt idx="3">
                  <c:v>8</c:v>
                </c:pt>
                <c:pt idx="4">
                  <c:v>6</c:v>
                </c:pt>
              </c:numCache>
            </c:numRef>
          </c:val>
          <c:extLst>
            <c:ext xmlns:c16="http://schemas.microsoft.com/office/drawing/2014/chart" uri="{C3380CC4-5D6E-409C-BE32-E72D297353CC}">
              <c16:uniqueId val="{00000008-D7CE-47C4-8152-422615670611}"/>
            </c:ext>
          </c:extLst>
        </c:ser>
        <c:ser>
          <c:idx val="4"/>
          <c:order val="4"/>
          <c:tx>
            <c:strRef>
              <c:f>Sheet1!$F$1</c:f>
              <c:strCache>
                <c:ptCount val="1"/>
                <c:pt idx="0">
                  <c:v>BASO</c:v>
                </c:pt>
              </c:strCache>
            </c:strRef>
          </c:tx>
          <c:spPr>
            <a:solidFill>
              <a:schemeClr val="accent5"/>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Sheet1!$F$2:$F$6</c:f>
              <c:numCache>
                <c:formatCode>General</c:formatCode>
                <c:ptCount val="5"/>
                <c:pt idx="0">
                  <c:v>3</c:v>
                </c:pt>
                <c:pt idx="1">
                  <c:v>1</c:v>
                </c:pt>
                <c:pt idx="2">
                  <c:v>2</c:v>
                </c:pt>
                <c:pt idx="3">
                  <c:v>2</c:v>
                </c:pt>
                <c:pt idx="4">
                  <c:v>1</c:v>
                </c:pt>
              </c:numCache>
            </c:numRef>
          </c:val>
          <c:extLst>
            <c:ext xmlns:c16="http://schemas.microsoft.com/office/drawing/2014/chart" uri="{C3380CC4-5D6E-409C-BE32-E72D297353CC}">
              <c16:uniqueId val="{00000009-D7CE-47C4-8152-422615670611}"/>
            </c:ext>
          </c:extLst>
        </c:ser>
        <c:ser>
          <c:idx val="5"/>
          <c:order val="5"/>
          <c:tx>
            <c:strRef>
              <c:f>Sheet1!$G$1</c:f>
              <c:strCache>
                <c:ptCount val="1"/>
                <c:pt idx="0">
                  <c:v>MYELO</c:v>
                </c:pt>
              </c:strCache>
            </c:strRef>
          </c:tx>
          <c:spPr>
            <a:solidFill>
              <a:schemeClr val="accent6"/>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Sheet1!$G$2:$G$6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A-D7CE-47C4-8152-422615670611}"/>
            </c:ext>
          </c:extLst>
        </c:ser>
        <c:ser>
          <c:idx val="6"/>
          <c:order val="6"/>
          <c:tx>
            <c:strRef>
              <c:f>Sheet1!$H$1</c:f>
              <c:strCache>
                <c:ptCount val="1"/>
                <c:pt idx="0">
                  <c:v>META</c:v>
                </c:pt>
              </c:strCache>
            </c:strRef>
          </c:tx>
          <c:spPr>
            <a:solidFill>
              <a:schemeClr val="accent1">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Sheet1!$H$2:$H$6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B-D7CE-47C4-8152-422615670611}"/>
            </c:ext>
          </c:extLst>
        </c:ser>
        <c:ser>
          <c:idx val="7"/>
          <c:order val="7"/>
          <c:tx>
            <c:strRef>
              <c:f>Sheet1!$I$1</c:f>
              <c:strCache>
                <c:ptCount val="1"/>
                <c:pt idx="0">
                  <c:v>BANDS</c:v>
                </c:pt>
              </c:strCache>
            </c:strRef>
          </c:tx>
          <c:spPr>
            <a:solidFill>
              <a:schemeClr val="accent2">
                <a:lumMod val="60000"/>
              </a:schemeClr>
            </a:solidFill>
            <a:ln>
              <a:noFill/>
            </a:ln>
            <a:effectLst/>
          </c:spPr>
          <c:invertIfNegative val="0"/>
          <c:cat>
            <c:strRef>
              <c:f>Sheet1!$A$2:$A$6</c:f>
              <c:strCache>
                <c:ptCount val="5"/>
                <c:pt idx="0">
                  <c:v>TEST 1</c:v>
                </c:pt>
                <c:pt idx="1">
                  <c:v>TEST 2</c:v>
                </c:pt>
                <c:pt idx="2">
                  <c:v>TEST 3</c:v>
                </c:pt>
                <c:pt idx="3">
                  <c:v>TEST 4</c:v>
                </c:pt>
                <c:pt idx="4">
                  <c:v>TEST 5</c:v>
                </c:pt>
              </c:strCache>
            </c:strRef>
          </c:cat>
          <c:val>
            <c:numRef>
              <c:f>Sheet1!$I$2:$I$6</c:f>
              <c:numCache>
                <c:formatCode>General</c:formatCode>
                <c:ptCount val="5"/>
                <c:pt idx="0">
                  <c:v>0</c:v>
                </c:pt>
                <c:pt idx="1">
                  <c:v>0</c:v>
                </c:pt>
                <c:pt idx="2">
                  <c:v>1</c:v>
                </c:pt>
                <c:pt idx="3">
                  <c:v>0</c:v>
                </c:pt>
                <c:pt idx="4">
                  <c:v>0</c:v>
                </c:pt>
              </c:numCache>
            </c:numRef>
          </c:val>
          <c:extLst>
            <c:ext xmlns:c16="http://schemas.microsoft.com/office/drawing/2014/chart" uri="{C3380CC4-5D6E-409C-BE32-E72D297353CC}">
              <c16:uniqueId val="{0000000C-D7CE-47C4-8152-422615670611}"/>
            </c:ext>
          </c:extLst>
        </c:ser>
        <c:dLbls>
          <c:showLegendKey val="0"/>
          <c:showVal val="0"/>
          <c:showCatName val="0"/>
          <c:showSerName val="0"/>
          <c:showPercent val="0"/>
          <c:showBubbleSize val="0"/>
        </c:dLbls>
        <c:gapWidth val="219"/>
        <c:overlap val="-27"/>
        <c:axId val="371861136"/>
        <c:axId val="371859168"/>
      </c:barChart>
      <c:catAx>
        <c:axId val="37186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1859168"/>
        <c:crosses val="autoZero"/>
        <c:auto val="1"/>
        <c:lblAlgn val="ctr"/>
        <c:lblOffset val="100"/>
        <c:noMultiLvlLbl val="0"/>
      </c:catAx>
      <c:valAx>
        <c:axId val="37185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186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4/14/2020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4/14/2020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4/14/2020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4/14/2020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4/14/2020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4/14/2020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4/14/2020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4/14/2020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4/14/2020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4/14/2020</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Variation in Manual Differentials</a:t>
            </a:r>
          </a:p>
        </p:txBody>
      </p:sp>
      <p:sp>
        <p:nvSpPr>
          <p:cNvPr id="3" name="Subtitle 2"/>
          <p:cNvSpPr>
            <a:spLocks noGrp="1"/>
          </p:cNvSpPr>
          <p:nvPr>
            <p:ph type="subTitle" idx="1"/>
          </p:nvPr>
        </p:nvSpPr>
        <p:spPr/>
        <p:txBody>
          <a:bodyPr/>
          <a:lstStyle/>
          <a:p>
            <a:r>
              <a:rPr lang="en-US" dirty="0"/>
              <a:t>By: Tatiana Kundrat </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9366-6DFB-4A85-AC05-E7022BA30C8B}"/>
              </a:ext>
            </a:extLst>
          </p:cNvPr>
          <p:cNvSpPr>
            <a:spLocks noGrp="1"/>
          </p:cNvSpPr>
          <p:nvPr>
            <p:ph type="title"/>
          </p:nvPr>
        </p:nvSpPr>
        <p:spPr/>
        <p:txBody>
          <a:bodyPr/>
          <a:lstStyle/>
          <a:p>
            <a:r>
              <a:rPr lang="en-US" dirty="0"/>
              <a:t>PINK SLIDE COMMENTS</a:t>
            </a:r>
          </a:p>
        </p:txBody>
      </p:sp>
      <p:graphicFrame>
        <p:nvGraphicFramePr>
          <p:cNvPr id="4" name="Table 4">
            <a:extLst>
              <a:ext uri="{FF2B5EF4-FFF2-40B4-BE49-F238E27FC236}">
                <a16:creationId xmlns:a16="http://schemas.microsoft.com/office/drawing/2014/main" id="{6C7E6D44-D9B8-4B4E-9CCC-8F2BE1E96978}"/>
              </a:ext>
            </a:extLst>
          </p:cNvPr>
          <p:cNvGraphicFramePr>
            <a:graphicFrameLocks noGrp="1"/>
          </p:cNvGraphicFramePr>
          <p:nvPr>
            <p:ph idx="1"/>
            <p:extLst>
              <p:ext uri="{D42A27DB-BD31-4B8C-83A1-F6EECF244321}">
                <p14:modId xmlns:p14="http://schemas.microsoft.com/office/powerpoint/2010/main" val="6019937"/>
              </p:ext>
            </p:extLst>
          </p:nvPr>
        </p:nvGraphicFramePr>
        <p:xfrm>
          <a:off x="1219200" y="1803400"/>
          <a:ext cx="9750425" cy="3759200"/>
        </p:xfrm>
        <a:graphic>
          <a:graphicData uri="http://schemas.openxmlformats.org/drawingml/2006/table">
            <a:tbl>
              <a:tblPr firstRow="1" bandRow="1">
                <a:tableStyleId>{5C22544A-7EE6-4342-B048-85BDC9FD1C3A}</a:tableStyleId>
              </a:tblPr>
              <a:tblGrid>
                <a:gridCol w="1950085">
                  <a:extLst>
                    <a:ext uri="{9D8B030D-6E8A-4147-A177-3AD203B41FA5}">
                      <a16:colId xmlns:a16="http://schemas.microsoft.com/office/drawing/2014/main" val="733938144"/>
                    </a:ext>
                  </a:extLst>
                </a:gridCol>
                <a:gridCol w="1950085">
                  <a:extLst>
                    <a:ext uri="{9D8B030D-6E8A-4147-A177-3AD203B41FA5}">
                      <a16:colId xmlns:a16="http://schemas.microsoft.com/office/drawing/2014/main" val="1124610534"/>
                    </a:ext>
                  </a:extLst>
                </a:gridCol>
                <a:gridCol w="1950085">
                  <a:extLst>
                    <a:ext uri="{9D8B030D-6E8A-4147-A177-3AD203B41FA5}">
                      <a16:colId xmlns:a16="http://schemas.microsoft.com/office/drawing/2014/main" val="99900896"/>
                    </a:ext>
                  </a:extLst>
                </a:gridCol>
                <a:gridCol w="1950085">
                  <a:extLst>
                    <a:ext uri="{9D8B030D-6E8A-4147-A177-3AD203B41FA5}">
                      <a16:colId xmlns:a16="http://schemas.microsoft.com/office/drawing/2014/main" val="3533606513"/>
                    </a:ext>
                  </a:extLst>
                </a:gridCol>
                <a:gridCol w="1950085">
                  <a:extLst>
                    <a:ext uri="{9D8B030D-6E8A-4147-A177-3AD203B41FA5}">
                      <a16:colId xmlns:a16="http://schemas.microsoft.com/office/drawing/2014/main" val="2282913055"/>
                    </a:ext>
                  </a:extLst>
                </a:gridCol>
              </a:tblGrid>
              <a:tr h="370840">
                <a:tc>
                  <a:txBody>
                    <a:bodyPr/>
                    <a:lstStyle/>
                    <a:p>
                      <a:r>
                        <a:rPr lang="en-US" dirty="0"/>
                        <a:t>TEST 1</a:t>
                      </a:r>
                    </a:p>
                  </a:txBody>
                  <a:tcPr/>
                </a:tc>
                <a:tc>
                  <a:txBody>
                    <a:bodyPr/>
                    <a:lstStyle/>
                    <a:p>
                      <a:r>
                        <a:rPr lang="en-US" dirty="0"/>
                        <a:t>TEST 2</a:t>
                      </a:r>
                    </a:p>
                  </a:txBody>
                  <a:tcPr/>
                </a:tc>
                <a:tc>
                  <a:txBody>
                    <a:bodyPr/>
                    <a:lstStyle/>
                    <a:p>
                      <a:r>
                        <a:rPr lang="en-US" dirty="0"/>
                        <a:t>TEST 3</a:t>
                      </a:r>
                    </a:p>
                  </a:txBody>
                  <a:tcPr/>
                </a:tc>
                <a:tc>
                  <a:txBody>
                    <a:bodyPr/>
                    <a:lstStyle/>
                    <a:p>
                      <a:r>
                        <a:rPr lang="en-US" dirty="0"/>
                        <a:t>TEST 4</a:t>
                      </a:r>
                    </a:p>
                  </a:txBody>
                  <a:tcPr/>
                </a:tc>
                <a:tc>
                  <a:txBody>
                    <a:bodyPr/>
                    <a:lstStyle/>
                    <a:p>
                      <a:r>
                        <a:rPr lang="en-US" dirty="0"/>
                        <a:t>TEST 5</a:t>
                      </a:r>
                    </a:p>
                  </a:txBody>
                  <a:tcPr/>
                </a:tc>
                <a:extLst>
                  <a:ext uri="{0D108BD9-81ED-4DB2-BD59-A6C34878D82A}">
                    <a16:rowId xmlns:a16="http://schemas.microsoft.com/office/drawing/2014/main" val="790309280"/>
                  </a:ext>
                </a:extLst>
              </a:tr>
              <a:tr h="370840">
                <a:tc>
                  <a:txBody>
                    <a:bodyPr/>
                    <a:lstStyle/>
                    <a:p>
                      <a:r>
                        <a:rPr lang="en-US" dirty="0"/>
                        <a:t>ANISO</a:t>
                      </a:r>
                    </a:p>
                  </a:txBody>
                  <a:tcPr/>
                </a:tc>
                <a:tc>
                  <a:txBody>
                    <a:bodyPr/>
                    <a:lstStyle/>
                    <a:p>
                      <a:r>
                        <a:rPr lang="en-US" dirty="0"/>
                        <a:t>ROULEAUX 1+</a:t>
                      </a:r>
                    </a:p>
                  </a:txBody>
                  <a:tcPr/>
                </a:tc>
                <a:tc>
                  <a:txBody>
                    <a:bodyPr/>
                    <a:lstStyle/>
                    <a:p>
                      <a:r>
                        <a:rPr lang="en-US" dirty="0"/>
                        <a:t>ANISO 2+</a:t>
                      </a:r>
                    </a:p>
                  </a:txBody>
                  <a:tcPr/>
                </a:tc>
                <a:tc>
                  <a:txBody>
                    <a:bodyPr/>
                    <a:lstStyle/>
                    <a:p>
                      <a:r>
                        <a:rPr lang="en-US" dirty="0"/>
                        <a:t>ROULEAUX</a:t>
                      </a:r>
                    </a:p>
                  </a:txBody>
                  <a:tcPr/>
                </a:tc>
                <a:tc>
                  <a:txBody>
                    <a:bodyPr/>
                    <a:lstStyle/>
                    <a:p>
                      <a:r>
                        <a:rPr lang="en-US" dirty="0"/>
                        <a:t>ANISO 2+</a:t>
                      </a:r>
                    </a:p>
                  </a:txBody>
                  <a:tcPr/>
                </a:tc>
                <a:extLst>
                  <a:ext uri="{0D108BD9-81ED-4DB2-BD59-A6C34878D82A}">
                    <a16:rowId xmlns:a16="http://schemas.microsoft.com/office/drawing/2014/main" val="1344223372"/>
                  </a:ext>
                </a:extLst>
              </a:tr>
              <a:tr h="370840">
                <a:tc>
                  <a:txBody>
                    <a:bodyPr/>
                    <a:lstStyle/>
                    <a:p>
                      <a:r>
                        <a:rPr lang="en-US" dirty="0"/>
                        <a:t>OVALOCYTES</a:t>
                      </a:r>
                    </a:p>
                  </a:txBody>
                  <a:tcPr/>
                </a:tc>
                <a:tc>
                  <a:txBody>
                    <a:bodyPr/>
                    <a:lstStyle/>
                    <a:p>
                      <a:r>
                        <a:rPr lang="en-US" dirty="0"/>
                        <a:t>OVALOCYTES 1+</a:t>
                      </a:r>
                    </a:p>
                  </a:txBody>
                  <a:tcPr/>
                </a:tc>
                <a:tc>
                  <a:txBody>
                    <a:bodyPr/>
                    <a:lstStyle/>
                    <a:p>
                      <a:r>
                        <a:rPr lang="en-US" dirty="0"/>
                        <a:t>SCHISTOCYTES SEEN</a:t>
                      </a:r>
                    </a:p>
                  </a:txBody>
                  <a:tcPr/>
                </a:tc>
                <a:tc>
                  <a:txBody>
                    <a:bodyPr/>
                    <a:lstStyle/>
                    <a:p>
                      <a:r>
                        <a:rPr lang="en-US" dirty="0"/>
                        <a:t>BASOPHILIC STIPPLING</a:t>
                      </a:r>
                    </a:p>
                  </a:txBody>
                  <a:tcPr/>
                </a:tc>
                <a:tc>
                  <a:txBody>
                    <a:bodyPr/>
                    <a:lstStyle/>
                    <a:p>
                      <a:r>
                        <a:rPr lang="en-US" dirty="0"/>
                        <a:t>MICRO 1+</a:t>
                      </a:r>
                    </a:p>
                  </a:txBody>
                  <a:tcPr/>
                </a:tc>
                <a:extLst>
                  <a:ext uri="{0D108BD9-81ED-4DB2-BD59-A6C34878D82A}">
                    <a16:rowId xmlns:a16="http://schemas.microsoft.com/office/drawing/2014/main" val="1306185474"/>
                  </a:ext>
                </a:extLst>
              </a:tr>
              <a:tr h="370840">
                <a:tc>
                  <a:txBody>
                    <a:bodyPr/>
                    <a:lstStyle/>
                    <a:p>
                      <a:r>
                        <a:rPr lang="en-US" dirty="0"/>
                        <a:t>SCHISTOCYTES</a:t>
                      </a:r>
                    </a:p>
                  </a:txBody>
                  <a:tcPr/>
                </a:tc>
                <a:tc>
                  <a:txBody>
                    <a:bodyPr/>
                    <a:lstStyle/>
                    <a:p>
                      <a:r>
                        <a:rPr lang="en-US" dirty="0"/>
                        <a:t>1 GIANT PLATELET SEEN</a:t>
                      </a:r>
                    </a:p>
                  </a:txBody>
                  <a:tcPr/>
                </a:tc>
                <a:tc>
                  <a:txBody>
                    <a:bodyPr/>
                    <a:lstStyle/>
                    <a:p>
                      <a:r>
                        <a:rPr lang="en-US" dirty="0"/>
                        <a:t>ADEQUATE PLATELETS</a:t>
                      </a:r>
                    </a:p>
                  </a:txBody>
                  <a:tcPr/>
                </a:tc>
                <a:tc>
                  <a:txBody>
                    <a:bodyPr/>
                    <a:lstStyle/>
                    <a:p>
                      <a:r>
                        <a:rPr lang="en-US" dirty="0"/>
                        <a:t>80% VARIANT LYMPHS</a:t>
                      </a:r>
                    </a:p>
                  </a:txBody>
                  <a:tcPr/>
                </a:tc>
                <a:tc>
                  <a:txBody>
                    <a:bodyPr/>
                    <a:lstStyle/>
                    <a:p>
                      <a:r>
                        <a:rPr lang="en-US" dirty="0"/>
                        <a:t>MACRO 1+</a:t>
                      </a:r>
                    </a:p>
                  </a:txBody>
                  <a:tcPr/>
                </a:tc>
                <a:extLst>
                  <a:ext uri="{0D108BD9-81ED-4DB2-BD59-A6C34878D82A}">
                    <a16:rowId xmlns:a16="http://schemas.microsoft.com/office/drawing/2014/main" val="2182253586"/>
                  </a:ext>
                </a:extLst>
              </a:tr>
              <a:tr h="370840">
                <a:tc>
                  <a:txBody>
                    <a:bodyPr/>
                    <a:lstStyle/>
                    <a:p>
                      <a:r>
                        <a:rPr lang="en-US" dirty="0"/>
                        <a:t>SMUDGE CELLS PRESENT</a:t>
                      </a:r>
                    </a:p>
                  </a:txBody>
                  <a:tcPr/>
                </a:tc>
                <a:tc>
                  <a:txBody>
                    <a:bodyPr/>
                    <a:lstStyle/>
                    <a:p>
                      <a:r>
                        <a:rPr lang="en-US" dirty="0"/>
                        <a:t>6 SMUDGE CELLS</a:t>
                      </a:r>
                    </a:p>
                  </a:txBody>
                  <a:tcPr/>
                </a:tc>
                <a:tc>
                  <a:txBody>
                    <a:bodyPr/>
                    <a:lstStyle/>
                    <a:p>
                      <a:r>
                        <a:rPr lang="en-US" dirty="0"/>
                        <a:t>26 SMUDGE CELLS SEEN</a:t>
                      </a:r>
                    </a:p>
                  </a:txBody>
                  <a:tcPr/>
                </a:tc>
                <a:tc>
                  <a:txBody>
                    <a:bodyPr/>
                    <a:lstStyle/>
                    <a:p>
                      <a:r>
                        <a:rPr lang="en-US" dirty="0"/>
                        <a:t>GIANT PLATELET SEEN</a:t>
                      </a:r>
                    </a:p>
                  </a:txBody>
                  <a:tcPr/>
                </a:tc>
                <a:tc>
                  <a:txBody>
                    <a:bodyPr/>
                    <a:lstStyle/>
                    <a:p>
                      <a:r>
                        <a:rPr lang="en-US" dirty="0"/>
                        <a:t>TOO MANY SMUDGE CELLS PRESENT, REMAKE WITH ALBUMIN FOR DIFFERENTIAL</a:t>
                      </a:r>
                    </a:p>
                  </a:txBody>
                  <a:tcPr/>
                </a:tc>
                <a:extLst>
                  <a:ext uri="{0D108BD9-81ED-4DB2-BD59-A6C34878D82A}">
                    <a16:rowId xmlns:a16="http://schemas.microsoft.com/office/drawing/2014/main" val="1292689619"/>
                  </a:ext>
                </a:extLst>
              </a:tr>
            </a:tbl>
          </a:graphicData>
        </a:graphic>
      </p:graphicFrame>
    </p:spTree>
    <p:extLst>
      <p:ext uri="{BB962C8B-B14F-4D97-AF65-F5344CB8AC3E}">
        <p14:creationId xmlns:p14="http://schemas.microsoft.com/office/powerpoint/2010/main" val="11438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9320-5CC9-439F-90C1-45021DE73A24}"/>
              </a:ext>
            </a:extLst>
          </p:cNvPr>
          <p:cNvSpPr>
            <a:spLocks noGrp="1"/>
          </p:cNvSpPr>
          <p:nvPr>
            <p:ph type="title"/>
          </p:nvPr>
        </p:nvSpPr>
        <p:spPr/>
        <p:txBody>
          <a:bodyPr/>
          <a:lstStyle/>
          <a:p>
            <a:pPr algn="ctr"/>
            <a:r>
              <a:rPr lang="en-US" dirty="0"/>
              <a:t>PINK SLIDE DISCUSSION</a:t>
            </a:r>
          </a:p>
        </p:txBody>
      </p:sp>
      <p:sp>
        <p:nvSpPr>
          <p:cNvPr id="3" name="Content Placeholder 2">
            <a:extLst>
              <a:ext uri="{FF2B5EF4-FFF2-40B4-BE49-F238E27FC236}">
                <a16:creationId xmlns:a16="http://schemas.microsoft.com/office/drawing/2014/main" id="{91ABEF65-C2A1-4155-A18B-2E0F21DC3004}"/>
              </a:ext>
            </a:extLst>
          </p:cNvPr>
          <p:cNvSpPr>
            <a:spLocks noGrp="1"/>
          </p:cNvSpPr>
          <p:nvPr>
            <p:ph idx="1"/>
          </p:nvPr>
        </p:nvSpPr>
        <p:spPr/>
        <p:txBody>
          <a:bodyPr/>
          <a:lstStyle/>
          <a:p>
            <a:r>
              <a:rPr lang="en-US" dirty="0"/>
              <a:t>PER PATHOLOGY REVIEW NOTABLE FEATURES WERE AS FOLLOWS</a:t>
            </a:r>
          </a:p>
          <a:p>
            <a:pPr lvl="6"/>
            <a:r>
              <a:rPr lang="en-US" dirty="0"/>
              <a:t>SEVERE ANISOPOIKIOCYTOSIS</a:t>
            </a:r>
          </a:p>
          <a:p>
            <a:pPr lvl="6"/>
            <a:r>
              <a:rPr lang="en-US" dirty="0"/>
              <a:t>RARE ERYTHROBLASTS</a:t>
            </a:r>
          </a:p>
          <a:p>
            <a:pPr lvl="6"/>
            <a:r>
              <a:rPr lang="en-US" dirty="0"/>
              <a:t>RARE NEUTROPENIA (IMMATURE MYELOID)</a:t>
            </a:r>
          </a:p>
          <a:p>
            <a:pPr lvl="6"/>
            <a:r>
              <a:rPr lang="en-US" dirty="0"/>
              <a:t>LYMPHOCYTOSIS (IMMATURE/VARIANT)</a:t>
            </a:r>
          </a:p>
          <a:p>
            <a:pPr lvl="6"/>
            <a:r>
              <a:rPr lang="en-US" dirty="0"/>
              <a:t>MACROCYTIC</a:t>
            </a:r>
          </a:p>
          <a:p>
            <a:pPr lvl="6"/>
            <a:r>
              <a:rPr lang="en-US" dirty="0"/>
              <a:t>CLL </a:t>
            </a:r>
          </a:p>
          <a:p>
            <a:pPr lvl="0">
              <a:buClr>
                <a:srgbClr val="6A3A20"/>
              </a:buClr>
            </a:pPr>
            <a:r>
              <a:rPr lang="en-US" dirty="0">
                <a:solidFill>
                  <a:srgbClr val="6A3A20"/>
                </a:solidFill>
              </a:rPr>
              <a:t>3 out of 5 identified anisocytosis, 2 out of 5 identified immature cells, 1 out of 5 identified variant lymphocytes, 1 out of 5 identified macrocytosis </a:t>
            </a:r>
          </a:p>
          <a:p>
            <a:pPr lvl="6"/>
            <a:endParaRPr lang="en-US" dirty="0"/>
          </a:p>
          <a:p>
            <a:endParaRPr lang="en-US" dirty="0"/>
          </a:p>
        </p:txBody>
      </p:sp>
    </p:spTree>
    <p:extLst>
      <p:ext uri="{BB962C8B-B14F-4D97-AF65-F5344CB8AC3E}">
        <p14:creationId xmlns:p14="http://schemas.microsoft.com/office/powerpoint/2010/main" val="44028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FE72-4A13-40AB-8BEE-C34A7A3C9CF6}"/>
              </a:ext>
            </a:extLst>
          </p:cNvPr>
          <p:cNvSpPr>
            <a:spLocks noGrp="1"/>
          </p:cNvSpPr>
          <p:nvPr>
            <p:ph type="title"/>
          </p:nvPr>
        </p:nvSpPr>
        <p:spPr/>
        <p:txBody>
          <a:bodyPr/>
          <a:lstStyle/>
          <a:p>
            <a:r>
              <a:rPr lang="en-US" dirty="0"/>
              <a:t>ORANGE SLIDE RESULTS</a:t>
            </a:r>
          </a:p>
        </p:txBody>
      </p:sp>
      <p:graphicFrame>
        <p:nvGraphicFramePr>
          <p:cNvPr id="6" name="Content Placeholder 5">
            <a:extLst>
              <a:ext uri="{FF2B5EF4-FFF2-40B4-BE49-F238E27FC236}">
                <a16:creationId xmlns:a16="http://schemas.microsoft.com/office/drawing/2014/main" id="{149D657A-F56A-4FB3-9D08-08DD4BADEF57}"/>
              </a:ext>
            </a:extLst>
          </p:cNvPr>
          <p:cNvGraphicFramePr>
            <a:graphicFrameLocks noGrp="1"/>
          </p:cNvGraphicFramePr>
          <p:nvPr>
            <p:ph idx="1"/>
            <p:extLst>
              <p:ext uri="{D42A27DB-BD31-4B8C-83A1-F6EECF244321}">
                <p14:modId xmlns:p14="http://schemas.microsoft.com/office/powerpoint/2010/main" val="2058543490"/>
              </p:ext>
            </p:extLst>
          </p:nvPr>
        </p:nvGraphicFramePr>
        <p:xfrm>
          <a:off x="1219200" y="1803400"/>
          <a:ext cx="9750425"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47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D569-EC1B-46CE-9742-E9C1CFAC6FE4}"/>
              </a:ext>
            </a:extLst>
          </p:cNvPr>
          <p:cNvSpPr>
            <a:spLocks noGrp="1"/>
          </p:cNvSpPr>
          <p:nvPr>
            <p:ph type="title"/>
          </p:nvPr>
        </p:nvSpPr>
        <p:spPr/>
        <p:txBody>
          <a:bodyPr/>
          <a:lstStyle/>
          <a:p>
            <a:r>
              <a:rPr lang="en-US" dirty="0"/>
              <a:t>ORANGE SLIDE COMMENTS</a:t>
            </a:r>
          </a:p>
        </p:txBody>
      </p:sp>
      <p:graphicFrame>
        <p:nvGraphicFramePr>
          <p:cNvPr id="4" name="Table 4">
            <a:extLst>
              <a:ext uri="{FF2B5EF4-FFF2-40B4-BE49-F238E27FC236}">
                <a16:creationId xmlns:a16="http://schemas.microsoft.com/office/drawing/2014/main" id="{A5A3B7E2-90CB-4F66-9E9F-57C81E8C4B3B}"/>
              </a:ext>
            </a:extLst>
          </p:cNvPr>
          <p:cNvGraphicFramePr>
            <a:graphicFrameLocks noGrp="1"/>
          </p:cNvGraphicFramePr>
          <p:nvPr>
            <p:ph idx="1"/>
            <p:extLst>
              <p:ext uri="{D42A27DB-BD31-4B8C-83A1-F6EECF244321}">
                <p14:modId xmlns:p14="http://schemas.microsoft.com/office/powerpoint/2010/main" val="3515858734"/>
              </p:ext>
            </p:extLst>
          </p:nvPr>
        </p:nvGraphicFramePr>
        <p:xfrm>
          <a:off x="1218883" y="1614487"/>
          <a:ext cx="9750425" cy="4851400"/>
        </p:xfrm>
        <a:graphic>
          <a:graphicData uri="http://schemas.openxmlformats.org/drawingml/2006/table">
            <a:tbl>
              <a:tblPr firstRow="1" bandRow="1">
                <a:tableStyleId>{5C22544A-7EE6-4342-B048-85BDC9FD1C3A}</a:tableStyleId>
              </a:tblPr>
              <a:tblGrid>
                <a:gridCol w="1950085">
                  <a:extLst>
                    <a:ext uri="{9D8B030D-6E8A-4147-A177-3AD203B41FA5}">
                      <a16:colId xmlns:a16="http://schemas.microsoft.com/office/drawing/2014/main" val="666821314"/>
                    </a:ext>
                  </a:extLst>
                </a:gridCol>
                <a:gridCol w="1950085">
                  <a:extLst>
                    <a:ext uri="{9D8B030D-6E8A-4147-A177-3AD203B41FA5}">
                      <a16:colId xmlns:a16="http://schemas.microsoft.com/office/drawing/2014/main" val="955203894"/>
                    </a:ext>
                  </a:extLst>
                </a:gridCol>
                <a:gridCol w="1950085">
                  <a:extLst>
                    <a:ext uri="{9D8B030D-6E8A-4147-A177-3AD203B41FA5}">
                      <a16:colId xmlns:a16="http://schemas.microsoft.com/office/drawing/2014/main" val="781575485"/>
                    </a:ext>
                  </a:extLst>
                </a:gridCol>
                <a:gridCol w="1950085">
                  <a:extLst>
                    <a:ext uri="{9D8B030D-6E8A-4147-A177-3AD203B41FA5}">
                      <a16:colId xmlns:a16="http://schemas.microsoft.com/office/drawing/2014/main" val="1078989308"/>
                    </a:ext>
                  </a:extLst>
                </a:gridCol>
                <a:gridCol w="1950085">
                  <a:extLst>
                    <a:ext uri="{9D8B030D-6E8A-4147-A177-3AD203B41FA5}">
                      <a16:colId xmlns:a16="http://schemas.microsoft.com/office/drawing/2014/main" val="3627488390"/>
                    </a:ext>
                  </a:extLst>
                </a:gridCol>
              </a:tblGrid>
              <a:tr h="370840">
                <a:tc>
                  <a:txBody>
                    <a:bodyPr/>
                    <a:lstStyle/>
                    <a:p>
                      <a:r>
                        <a:rPr lang="en-US" dirty="0"/>
                        <a:t>TEST 1</a:t>
                      </a:r>
                    </a:p>
                  </a:txBody>
                  <a:tcPr/>
                </a:tc>
                <a:tc>
                  <a:txBody>
                    <a:bodyPr/>
                    <a:lstStyle/>
                    <a:p>
                      <a:r>
                        <a:rPr lang="en-US" dirty="0"/>
                        <a:t>TEST 2</a:t>
                      </a:r>
                    </a:p>
                  </a:txBody>
                  <a:tcPr/>
                </a:tc>
                <a:tc>
                  <a:txBody>
                    <a:bodyPr/>
                    <a:lstStyle/>
                    <a:p>
                      <a:r>
                        <a:rPr lang="en-US" dirty="0"/>
                        <a:t>TEST 3</a:t>
                      </a:r>
                    </a:p>
                  </a:txBody>
                  <a:tcPr/>
                </a:tc>
                <a:tc>
                  <a:txBody>
                    <a:bodyPr/>
                    <a:lstStyle/>
                    <a:p>
                      <a:r>
                        <a:rPr lang="en-US" dirty="0"/>
                        <a:t>TEST 4</a:t>
                      </a:r>
                    </a:p>
                  </a:txBody>
                  <a:tcPr/>
                </a:tc>
                <a:tc>
                  <a:txBody>
                    <a:bodyPr/>
                    <a:lstStyle/>
                    <a:p>
                      <a:r>
                        <a:rPr lang="en-US" dirty="0"/>
                        <a:t>TEST 5</a:t>
                      </a:r>
                    </a:p>
                  </a:txBody>
                  <a:tcPr/>
                </a:tc>
                <a:extLst>
                  <a:ext uri="{0D108BD9-81ED-4DB2-BD59-A6C34878D82A}">
                    <a16:rowId xmlns:a16="http://schemas.microsoft.com/office/drawing/2014/main" val="363883289"/>
                  </a:ext>
                </a:extLst>
              </a:tr>
              <a:tr h="370840">
                <a:tc>
                  <a:txBody>
                    <a:bodyPr/>
                    <a:lstStyle/>
                    <a:p>
                      <a:r>
                        <a:rPr lang="en-US" dirty="0"/>
                        <a:t>ANISO 2+</a:t>
                      </a:r>
                    </a:p>
                    <a:p>
                      <a:r>
                        <a:rPr lang="en-US" dirty="0"/>
                        <a:t>PMN HYPER </a:t>
                      </a:r>
                    </a:p>
                    <a:p>
                      <a:r>
                        <a:rPr lang="en-US" dirty="0"/>
                        <a:t>SEGMENTATION</a:t>
                      </a:r>
                    </a:p>
                  </a:txBody>
                  <a:tcPr/>
                </a:tc>
                <a:tc>
                  <a:txBody>
                    <a:bodyPr/>
                    <a:lstStyle/>
                    <a:p>
                      <a:r>
                        <a:rPr lang="en-US" dirty="0"/>
                        <a:t>TOXIC GRAN</a:t>
                      </a:r>
                    </a:p>
                    <a:p>
                      <a:r>
                        <a:rPr lang="en-US" dirty="0"/>
                        <a:t>POLYCRHOM PRESENT</a:t>
                      </a:r>
                    </a:p>
                  </a:txBody>
                  <a:tcPr/>
                </a:tc>
                <a:tc>
                  <a:txBody>
                    <a:bodyPr/>
                    <a:lstStyle/>
                    <a:p>
                      <a:r>
                        <a:rPr lang="en-US" dirty="0"/>
                        <a:t>ANSIO 1+</a:t>
                      </a:r>
                    </a:p>
                  </a:txBody>
                  <a:tcPr/>
                </a:tc>
                <a:tc>
                  <a:txBody>
                    <a:bodyPr/>
                    <a:lstStyle/>
                    <a:p>
                      <a:r>
                        <a:rPr lang="en-US" dirty="0"/>
                        <a:t>BASOPHILIC</a:t>
                      </a:r>
                    </a:p>
                  </a:txBody>
                  <a:tcPr/>
                </a:tc>
                <a:tc>
                  <a:txBody>
                    <a:bodyPr/>
                    <a:lstStyle/>
                    <a:p>
                      <a:r>
                        <a:rPr lang="en-US" dirty="0"/>
                        <a:t>BASOPHILIC</a:t>
                      </a:r>
                    </a:p>
                  </a:txBody>
                  <a:tcPr/>
                </a:tc>
                <a:extLst>
                  <a:ext uri="{0D108BD9-81ED-4DB2-BD59-A6C34878D82A}">
                    <a16:rowId xmlns:a16="http://schemas.microsoft.com/office/drawing/2014/main" val="2205550726"/>
                  </a:ext>
                </a:extLst>
              </a:tr>
              <a:tr h="370840">
                <a:tc>
                  <a:txBody>
                    <a:bodyPr/>
                    <a:lstStyle/>
                    <a:p>
                      <a:r>
                        <a:rPr lang="en-US" dirty="0"/>
                        <a:t>90% ATYPICAL LYMPHS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A3A20"/>
                          </a:solidFill>
                          <a:effectLst/>
                          <a:uLnTx/>
                          <a:uFillTx/>
                          <a:latin typeface="+mn-lt"/>
                          <a:ea typeface="+mn-ea"/>
                          <a:cs typeface="+mn-cs"/>
                        </a:rPr>
                        <a:t>27  ATYPICAL LYMPHS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IMMATURE LYMPHS</a:t>
                      </a:r>
                    </a:p>
                  </a:txBody>
                  <a:tcPr/>
                </a:tc>
                <a:tc>
                  <a:txBody>
                    <a:bodyPr/>
                    <a:lstStyle/>
                    <a:p>
                      <a:r>
                        <a:rPr lang="en-US" dirty="0"/>
                        <a:t>99% VARIANT LYMPHS</a:t>
                      </a:r>
                    </a:p>
                  </a:txBody>
                  <a:tcPr/>
                </a:tc>
                <a:tc>
                  <a:txBody>
                    <a:bodyPr/>
                    <a:lstStyle/>
                    <a:p>
                      <a:r>
                        <a:rPr lang="en-US" dirty="0"/>
                        <a:t>5 VARIANT LYMPHS</a:t>
                      </a:r>
                    </a:p>
                  </a:txBody>
                  <a:tcPr/>
                </a:tc>
                <a:extLst>
                  <a:ext uri="{0D108BD9-81ED-4DB2-BD59-A6C34878D82A}">
                    <a16:rowId xmlns:a16="http://schemas.microsoft.com/office/drawing/2014/main" val="3493762655"/>
                  </a:ext>
                </a:extLst>
              </a:tr>
              <a:tr h="370840">
                <a:tc>
                  <a:txBody>
                    <a:bodyPr/>
                    <a:lstStyle/>
                    <a:p>
                      <a:r>
                        <a:rPr lang="en-US" dirty="0"/>
                        <a:t>SHISTOCYTES</a:t>
                      </a:r>
                    </a:p>
                    <a:p>
                      <a:r>
                        <a:rPr lang="en-US" dirty="0"/>
                        <a:t>3 NRBC/100 WBCS</a:t>
                      </a:r>
                    </a:p>
                  </a:txBody>
                  <a:tcPr/>
                </a:tc>
                <a:tc>
                  <a:txBody>
                    <a:bodyPr/>
                    <a:lstStyle/>
                    <a:p>
                      <a:r>
                        <a:rPr lang="en-US" dirty="0"/>
                        <a:t>FEW SMUDGE CELLS</a:t>
                      </a:r>
                    </a:p>
                    <a:p>
                      <a:r>
                        <a:rPr lang="en-US" dirty="0"/>
                        <a:t>19 BLASTS</a:t>
                      </a:r>
                    </a:p>
                  </a:txBody>
                  <a:tcPr/>
                </a:tc>
                <a:tc>
                  <a:txBody>
                    <a:bodyPr/>
                    <a:lstStyle/>
                    <a:p>
                      <a:r>
                        <a:rPr lang="en-US" dirty="0"/>
                        <a:t>OCCASIONAL SMUDGE CELLS</a:t>
                      </a:r>
                    </a:p>
                  </a:txBody>
                  <a:tcPr/>
                </a:tc>
                <a:tc>
                  <a:txBody>
                    <a:bodyPr/>
                    <a:lstStyle/>
                    <a:p>
                      <a:r>
                        <a:rPr lang="en-US" dirty="0"/>
                        <a:t>BLASTS PRESENT ALL CELL LINES AFFECTED</a:t>
                      </a:r>
                    </a:p>
                  </a:txBody>
                  <a:tcPr/>
                </a:tc>
                <a:tc>
                  <a:txBody>
                    <a:bodyPr/>
                    <a:lstStyle/>
                    <a:p>
                      <a:r>
                        <a:rPr lang="en-US" dirty="0"/>
                        <a:t>4 BLASTS</a:t>
                      </a:r>
                    </a:p>
                  </a:txBody>
                  <a:tcPr/>
                </a:tc>
                <a:extLst>
                  <a:ext uri="{0D108BD9-81ED-4DB2-BD59-A6C34878D82A}">
                    <a16:rowId xmlns:a16="http://schemas.microsoft.com/office/drawing/2014/main" val="3868627486"/>
                  </a:ext>
                </a:extLst>
              </a:tr>
              <a:tr h="370840">
                <a:tc>
                  <a:txBody>
                    <a:bodyPr/>
                    <a:lstStyle/>
                    <a:p>
                      <a:r>
                        <a:rPr lang="en-US" dirty="0"/>
                        <a:t>1+ MICRO</a:t>
                      </a:r>
                    </a:p>
                    <a:p>
                      <a:r>
                        <a:rPr lang="en-US" dirty="0"/>
                        <a:t>1+ MACRO</a:t>
                      </a:r>
                    </a:p>
                    <a:p>
                      <a:endParaRPr lang="en-US" dirty="0"/>
                    </a:p>
                  </a:txBody>
                  <a:tcPr/>
                </a:tc>
                <a:tc>
                  <a:txBody>
                    <a:bodyPr/>
                    <a:lstStyle/>
                    <a:p>
                      <a:r>
                        <a:rPr lang="en-US" dirty="0"/>
                        <a:t>1+ PLT DECREASE</a:t>
                      </a:r>
                    </a:p>
                    <a:p>
                      <a:r>
                        <a:rPr lang="en-US" dirty="0"/>
                        <a:t>1+ MICRO</a:t>
                      </a:r>
                    </a:p>
                    <a:p>
                      <a:r>
                        <a:rPr lang="en-US" dirty="0"/>
                        <a:t>1+ OVALOCYTES</a:t>
                      </a:r>
                    </a:p>
                    <a:p>
                      <a:r>
                        <a:rPr lang="en-US" dirty="0"/>
                        <a:t>1+ STOMATO</a:t>
                      </a:r>
                    </a:p>
                  </a:txBody>
                  <a:tcPr/>
                </a:tc>
                <a:tc>
                  <a:txBody>
                    <a:bodyPr/>
                    <a:lstStyle/>
                    <a:p>
                      <a:r>
                        <a:rPr lang="en-US" dirty="0"/>
                        <a:t>2+ PLT DECREASE</a:t>
                      </a:r>
                    </a:p>
                    <a:p>
                      <a:r>
                        <a:rPr lang="en-US" dirty="0"/>
                        <a:t>3 NRBC/100 WBCS</a:t>
                      </a:r>
                    </a:p>
                  </a:txBody>
                  <a:tcPr/>
                </a:tc>
                <a:tc>
                  <a:txBody>
                    <a:bodyPr/>
                    <a:lstStyle/>
                    <a:p>
                      <a:r>
                        <a:rPr lang="en-US" dirty="0"/>
                        <a:t>1 + MACRO</a:t>
                      </a:r>
                    </a:p>
                    <a:p>
                      <a:r>
                        <a:rPr lang="en-US" dirty="0"/>
                        <a:t>3+ PLT DECREASE</a:t>
                      </a:r>
                    </a:p>
                    <a:p>
                      <a:r>
                        <a:rPr lang="en-US" dirty="0"/>
                        <a:t>2 NRBC/100 WBCS</a:t>
                      </a:r>
                    </a:p>
                  </a:txBody>
                  <a:tcPr/>
                </a:tc>
                <a:tc>
                  <a:txBody>
                    <a:bodyPr/>
                    <a:lstStyle/>
                    <a:p>
                      <a:r>
                        <a:rPr lang="en-US" dirty="0"/>
                        <a:t>13 PROS</a:t>
                      </a:r>
                    </a:p>
                  </a:txBody>
                  <a:tcPr/>
                </a:tc>
                <a:extLst>
                  <a:ext uri="{0D108BD9-81ED-4DB2-BD59-A6C34878D82A}">
                    <a16:rowId xmlns:a16="http://schemas.microsoft.com/office/drawing/2014/main" val="2704430236"/>
                  </a:ext>
                </a:extLst>
              </a:tr>
            </a:tbl>
          </a:graphicData>
        </a:graphic>
      </p:graphicFrame>
    </p:spTree>
    <p:extLst>
      <p:ext uri="{BB962C8B-B14F-4D97-AF65-F5344CB8AC3E}">
        <p14:creationId xmlns:p14="http://schemas.microsoft.com/office/powerpoint/2010/main" val="25792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F73B-61B2-4F62-99CC-9191B3663776}"/>
              </a:ext>
            </a:extLst>
          </p:cNvPr>
          <p:cNvSpPr>
            <a:spLocks noGrp="1"/>
          </p:cNvSpPr>
          <p:nvPr>
            <p:ph type="title"/>
          </p:nvPr>
        </p:nvSpPr>
        <p:spPr/>
        <p:txBody>
          <a:bodyPr/>
          <a:lstStyle/>
          <a:p>
            <a:pPr algn="ctr"/>
            <a:r>
              <a:rPr lang="en-US" dirty="0"/>
              <a:t>ORANGE SLIDE DISCUSSION</a:t>
            </a:r>
          </a:p>
        </p:txBody>
      </p:sp>
      <p:sp>
        <p:nvSpPr>
          <p:cNvPr id="3" name="Content Placeholder 2">
            <a:extLst>
              <a:ext uri="{FF2B5EF4-FFF2-40B4-BE49-F238E27FC236}">
                <a16:creationId xmlns:a16="http://schemas.microsoft.com/office/drawing/2014/main" id="{7F4EFBFE-8E39-44C8-A605-B09DC682C2B1}"/>
              </a:ext>
            </a:extLst>
          </p:cNvPr>
          <p:cNvSpPr>
            <a:spLocks noGrp="1"/>
          </p:cNvSpPr>
          <p:nvPr>
            <p:ph idx="1"/>
          </p:nvPr>
        </p:nvSpPr>
        <p:spPr/>
        <p:txBody>
          <a:bodyPr/>
          <a:lstStyle/>
          <a:p>
            <a:r>
              <a:rPr lang="en-US" dirty="0"/>
              <a:t>PER PATHOLOGY REVIEW NOTABLE FEATURES WERE AS FOLLOWS</a:t>
            </a:r>
          </a:p>
          <a:p>
            <a:pPr lvl="6"/>
            <a:r>
              <a:rPr lang="en-US" dirty="0"/>
              <a:t> BLASTS</a:t>
            </a:r>
          </a:p>
          <a:p>
            <a:pPr lvl="6"/>
            <a:r>
              <a:rPr lang="en-US" dirty="0"/>
              <a:t>MONOCYTIC</a:t>
            </a:r>
          </a:p>
          <a:p>
            <a:pPr lvl="0">
              <a:buClr>
                <a:srgbClr val="6A3A20"/>
              </a:buClr>
            </a:pPr>
            <a:r>
              <a:rPr lang="en-US" dirty="0">
                <a:solidFill>
                  <a:srgbClr val="6A3A20"/>
                </a:solidFill>
              </a:rPr>
              <a:t> 3 out of 5 identified blasts</a:t>
            </a:r>
          </a:p>
          <a:p>
            <a:pPr marL="0" lvl="0" indent="0">
              <a:buClr>
                <a:srgbClr val="6A3A20"/>
              </a:buClr>
              <a:buNone/>
            </a:pPr>
            <a:endParaRPr lang="en-US" dirty="0">
              <a:solidFill>
                <a:srgbClr val="6A3A20"/>
              </a:solidFill>
            </a:endParaRPr>
          </a:p>
          <a:p>
            <a:pPr lvl="6"/>
            <a:endParaRPr lang="en-US" dirty="0"/>
          </a:p>
          <a:p>
            <a:endParaRPr lang="en-US" dirty="0"/>
          </a:p>
        </p:txBody>
      </p:sp>
    </p:spTree>
    <p:extLst>
      <p:ext uri="{BB962C8B-B14F-4D97-AF65-F5344CB8AC3E}">
        <p14:creationId xmlns:p14="http://schemas.microsoft.com/office/powerpoint/2010/main" val="58201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3206-F072-4F3A-ACED-A84E4C13259F}"/>
              </a:ext>
            </a:extLst>
          </p:cNvPr>
          <p:cNvSpPr>
            <a:spLocks noGrp="1"/>
          </p:cNvSpPr>
          <p:nvPr>
            <p:ph type="title"/>
          </p:nvPr>
        </p:nvSpPr>
        <p:spPr/>
        <p:txBody>
          <a:bodyPr/>
          <a:lstStyle/>
          <a:p>
            <a:r>
              <a:rPr lang="en-US" dirty="0"/>
              <a:t>BLUE SLIDE RESULTS</a:t>
            </a:r>
          </a:p>
        </p:txBody>
      </p:sp>
      <p:graphicFrame>
        <p:nvGraphicFramePr>
          <p:cNvPr id="6" name="Content Placeholder 5">
            <a:extLst>
              <a:ext uri="{FF2B5EF4-FFF2-40B4-BE49-F238E27FC236}">
                <a16:creationId xmlns:a16="http://schemas.microsoft.com/office/drawing/2014/main" id="{C3D0CDF9-3B4D-448C-BD86-1CCB6F1E78D3}"/>
              </a:ext>
            </a:extLst>
          </p:cNvPr>
          <p:cNvGraphicFramePr>
            <a:graphicFrameLocks noGrp="1"/>
          </p:cNvGraphicFramePr>
          <p:nvPr>
            <p:ph idx="1"/>
            <p:extLst>
              <p:ext uri="{D42A27DB-BD31-4B8C-83A1-F6EECF244321}">
                <p14:modId xmlns:p14="http://schemas.microsoft.com/office/powerpoint/2010/main" val="630401371"/>
              </p:ext>
            </p:extLst>
          </p:nvPr>
        </p:nvGraphicFramePr>
        <p:xfrm>
          <a:off x="1219200" y="1803400"/>
          <a:ext cx="9750425"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045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2D7F-8443-45DC-A9B4-ADC4541F390F}"/>
              </a:ext>
            </a:extLst>
          </p:cNvPr>
          <p:cNvSpPr>
            <a:spLocks noGrp="1"/>
          </p:cNvSpPr>
          <p:nvPr>
            <p:ph type="title"/>
          </p:nvPr>
        </p:nvSpPr>
        <p:spPr/>
        <p:txBody>
          <a:bodyPr/>
          <a:lstStyle/>
          <a:p>
            <a:r>
              <a:rPr lang="en-US" dirty="0"/>
              <a:t>BLUE SLIDE COMMENTS</a:t>
            </a:r>
          </a:p>
        </p:txBody>
      </p:sp>
      <p:graphicFrame>
        <p:nvGraphicFramePr>
          <p:cNvPr id="4" name="Table 4">
            <a:extLst>
              <a:ext uri="{FF2B5EF4-FFF2-40B4-BE49-F238E27FC236}">
                <a16:creationId xmlns:a16="http://schemas.microsoft.com/office/drawing/2014/main" id="{644666C4-3939-4299-903B-6A05364314C9}"/>
              </a:ext>
            </a:extLst>
          </p:cNvPr>
          <p:cNvGraphicFramePr>
            <a:graphicFrameLocks noGrp="1"/>
          </p:cNvGraphicFramePr>
          <p:nvPr>
            <p:ph idx="1"/>
            <p:extLst>
              <p:ext uri="{D42A27DB-BD31-4B8C-83A1-F6EECF244321}">
                <p14:modId xmlns:p14="http://schemas.microsoft.com/office/powerpoint/2010/main" val="3066962759"/>
              </p:ext>
            </p:extLst>
          </p:nvPr>
        </p:nvGraphicFramePr>
        <p:xfrm>
          <a:off x="1219200" y="1803400"/>
          <a:ext cx="9750425" cy="3205480"/>
        </p:xfrm>
        <a:graphic>
          <a:graphicData uri="http://schemas.openxmlformats.org/drawingml/2006/table">
            <a:tbl>
              <a:tblPr firstRow="1" bandRow="1">
                <a:tableStyleId>{5C22544A-7EE6-4342-B048-85BDC9FD1C3A}</a:tableStyleId>
              </a:tblPr>
              <a:tblGrid>
                <a:gridCol w="1950085">
                  <a:extLst>
                    <a:ext uri="{9D8B030D-6E8A-4147-A177-3AD203B41FA5}">
                      <a16:colId xmlns:a16="http://schemas.microsoft.com/office/drawing/2014/main" val="3564689837"/>
                    </a:ext>
                  </a:extLst>
                </a:gridCol>
                <a:gridCol w="1950085">
                  <a:extLst>
                    <a:ext uri="{9D8B030D-6E8A-4147-A177-3AD203B41FA5}">
                      <a16:colId xmlns:a16="http://schemas.microsoft.com/office/drawing/2014/main" val="1712969556"/>
                    </a:ext>
                  </a:extLst>
                </a:gridCol>
                <a:gridCol w="1950085">
                  <a:extLst>
                    <a:ext uri="{9D8B030D-6E8A-4147-A177-3AD203B41FA5}">
                      <a16:colId xmlns:a16="http://schemas.microsoft.com/office/drawing/2014/main" val="2932773177"/>
                    </a:ext>
                  </a:extLst>
                </a:gridCol>
                <a:gridCol w="1950085">
                  <a:extLst>
                    <a:ext uri="{9D8B030D-6E8A-4147-A177-3AD203B41FA5}">
                      <a16:colId xmlns:a16="http://schemas.microsoft.com/office/drawing/2014/main" val="2820945514"/>
                    </a:ext>
                  </a:extLst>
                </a:gridCol>
                <a:gridCol w="1950085">
                  <a:extLst>
                    <a:ext uri="{9D8B030D-6E8A-4147-A177-3AD203B41FA5}">
                      <a16:colId xmlns:a16="http://schemas.microsoft.com/office/drawing/2014/main" val="3979309096"/>
                    </a:ext>
                  </a:extLst>
                </a:gridCol>
              </a:tblGrid>
              <a:tr h="370840">
                <a:tc>
                  <a:txBody>
                    <a:bodyPr/>
                    <a:lstStyle/>
                    <a:p>
                      <a:r>
                        <a:rPr lang="en-US" dirty="0"/>
                        <a:t>TEST 1</a:t>
                      </a:r>
                    </a:p>
                  </a:txBody>
                  <a:tcPr/>
                </a:tc>
                <a:tc>
                  <a:txBody>
                    <a:bodyPr/>
                    <a:lstStyle/>
                    <a:p>
                      <a:r>
                        <a:rPr lang="en-US" dirty="0"/>
                        <a:t>TEST 2</a:t>
                      </a:r>
                    </a:p>
                  </a:txBody>
                  <a:tcPr/>
                </a:tc>
                <a:tc>
                  <a:txBody>
                    <a:bodyPr/>
                    <a:lstStyle/>
                    <a:p>
                      <a:r>
                        <a:rPr lang="en-US" dirty="0"/>
                        <a:t>TEST 3</a:t>
                      </a:r>
                    </a:p>
                  </a:txBody>
                  <a:tcPr/>
                </a:tc>
                <a:tc>
                  <a:txBody>
                    <a:bodyPr/>
                    <a:lstStyle/>
                    <a:p>
                      <a:r>
                        <a:rPr lang="en-US" dirty="0"/>
                        <a:t>TEST 4</a:t>
                      </a:r>
                    </a:p>
                  </a:txBody>
                  <a:tcPr/>
                </a:tc>
                <a:tc>
                  <a:txBody>
                    <a:bodyPr/>
                    <a:lstStyle/>
                    <a:p>
                      <a:r>
                        <a:rPr lang="en-US" dirty="0"/>
                        <a:t>TEST 5</a:t>
                      </a:r>
                    </a:p>
                  </a:txBody>
                  <a:tcPr/>
                </a:tc>
                <a:extLst>
                  <a:ext uri="{0D108BD9-81ED-4DB2-BD59-A6C34878D82A}">
                    <a16:rowId xmlns:a16="http://schemas.microsoft.com/office/drawing/2014/main" val="67412798"/>
                  </a:ext>
                </a:extLst>
              </a:tr>
              <a:tr h="370840">
                <a:tc>
                  <a:txBody>
                    <a:bodyPr/>
                    <a:lstStyle/>
                    <a:p>
                      <a:r>
                        <a:rPr lang="en-US" dirty="0"/>
                        <a:t>MICRO</a:t>
                      </a:r>
                    </a:p>
                  </a:txBody>
                  <a:tcPr/>
                </a:tc>
                <a:tc>
                  <a:txBody>
                    <a:bodyPr/>
                    <a:lstStyle/>
                    <a:p>
                      <a:r>
                        <a:rPr lang="en-US" dirty="0"/>
                        <a:t>2+ MICRO</a:t>
                      </a:r>
                    </a:p>
                  </a:txBody>
                  <a:tcPr/>
                </a:tc>
                <a:tc>
                  <a:txBody>
                    <a:bodyPr/>
                    <a:lstStyle/>
                    <a:p>
                      <a:r>
                        <a:rPr lang="en-US" dirty="0"/>
                        <a:t>NORMAL RBC MORPH</a:t>
                      </a:r>
                    </a:p>
                  </a:txBody>
                  <a:tcPr/>
                </a:tc>
                <a:tc>
                  <a:txBody>
                    <a:bodyPr/>
                    <a:lstStyle/>
                    <a:p>
                      <a:r>
                        <a:rPr lang="en-US" dirty="0"/>
                        <a:t>NORMAL RBC MORPH</a:t>
                      </a:r>
                    </a:p>
                  </a:txBody>
                  <a:tcPr/>
                </a:tc>
                <a:tc>
                  <a:txBody>
                    <a:bodyPr/>
                    <a:lstStyle/>
                    <a:p>
                      <a:r>
                        <a:rPr lang="en-US" dirty="0"/>
                        <a:t>NORMAL RBC MORPH</a:t>
                      </a:r>
                    </a:p>
                  </a:txBody>
                  <a:tcPr/>
                </a:tc>
                <a:extLst>
                  <a:ext uri="{0D108BD9-81ED-4DB2-BD59-A6C34878D82A}">
                    <a16:rowId xmlns:a16="http://schemas.microsoft.com/office/drawing/2014/main" val="4194423904"/>
                  </a:ext>
                </a:extLst>
              </a:tr>
              <a:tr h="370840">
                <a:tc>
                  <a:txBody>
                    <a:bodyPr/>
                    <a:lstStyle/>
                    <a:p>
                      <a:endParaRPr lang="en-US"/>
                    </a:p>
                  </a:txBody>
                  <a:tcPr/>
                </a:tc>
                <a:tc>
                  <a:txBody>
                    <a:bodyPr/>
                    <a:lstStyle/>
                    <a:p>
                      <a:r>
                        <a:rPr lang="en-US" dirty="0"/>
                        <a:t>1 PRO</a:t>
                      </a:r>
                    </a:p>
                  </a:txBody>
                  <a:tcPr/>
                </a:tc>
                <a:tc>
                  <a:txBody>
                    <a:bodyPr/>
                    <a:lstStyle/>
                    <a:p>
                      <a:r>
                        <a:rPr lang="en-US" dirty="0"/>
                        <a:t>9 VARIANT LYMPHS</a:t>
                      </a:r>
                    </a:p>
                  </a:txBody>
                  <a:tcPr/>
                </a:tc>
                <a:tc>
                  <a:txBody>
                    <a:bodyPr/>
                    <a:lstStyle/>
                    <a:p>
                      <a:r>
                        <a:rPr lang="en-US" dirty="0"/>
                        <a:t>10% VARIANT LYMPHS</a:t>
                      </a:r>
                    </a:p>
                  </a:txBody>
                  <a:tcPr/>
                </a:tc>
                <a:tc>
                  <a:txBody>
                    <a:bodyPr/>
                    <a:lstStyle/>
                    <a:p>
                      <a:r>
                        <a:rPr lang="en-US" dirty="0"/>
                        <a:t>7 VARIANT LYMPHS</a:t>
                      </a:r>
                    </a:p>
                  </a:txBody>
                  <a:tcPr/>
                </a:tc>
                <a:extLst>
                  <a:ext uri="{0D108BD9-81ED-4DB2-BD59-A6C34878D82A}">
                    <a16:rowId xmlns:a16="http://schemas.microsoft.com/office/drawing/2014/main" val="1021579433"/>
                  </a:ext>
                </a:extLst>
              </a:tr>
              <a:tr h="370840">
                <a:tc>
                  <a:txBody>
                    <a:bodyPr/>
                    <a:lstStyle/>
                    <a:p>
                      <a:r>
                        <a:rPr lang="en-US" dirty="0"/>
                        <a:t>DECREASED PLT</a:t>
                      </a:r>
                    </a:p>
                  </a:txBody>
                  <a:tcPr/>
                </a:tc>
                <a:tc>
                  <a:txBody>
                    <a:bodyPr/>
                    <a:lstStyle/>
                    <a:p>
                      <a:r>
                        <a:rPr lang="en-US" dirty="0"/>
                        <a:t>DECREASED PLT</a:t>
                      </a:r>
                    </a:p>
                  </a:txBody>
                  <a:tcPr/>
                </a:tc>
                <a:tc>
                  <a:txBody>
                    <a:bodyPr/>
                    <a:lstStyle/>
                    <a:p>
                      <a:r>
                        <a:rPr lang="en-US" dirty="0"/>
                        <a:t>ADEQUATE PLT</a:t>
                      </a:r>
                    </a:p>
                    <a:p>
                      <a:r>
                        <a:rPr lang="en-US" dirty="0"/>
                        <a:t>OCCASIONAL GIANT</a:t>
                      </a:r>
                    </a:p>
                  </a:txBody>
                  <a:tcPr/>
                </a:tc>
                <a:tc>
                  <a:txBody>
                    <a:bodyPr/>
                    <a:lstStyle/>
                    <a:p>
                      <a:r>
                        <a:rPr lang="en-US" dirty="0"/>
                        <a:t>DECREASED PLT</a:t>
                      </a:r>
                    </a:p>
                  </a:txBody>
                  <a:tcPr/>
                </a:tc>
                <a:tc>
                  <a:txBody>
                    <a:bodyPr/>
                    <a:lstStyle/>
                    <a:p>
                      <a:endParaRPr lang="en-US"/>
                    </a:p>
                  </a:txBody>
                  <a:tcPr/>
                </a:tc>
                <a:extLst>
                  <a:ext uri="{0D108BD9-81ED-4DB2-BD59-A6C34878D82A}">
                    <a16:rowId xmlns:a16="http://schemas.microsoft.com/office/drawing/2014/main" val="279028079"/>
                  </a:ext>
                </a:extLst>
              </a:tr>
              <a:tr h="370840">
                <a:tc>
                  <a:txBody>
                    <a:bodyPr/>
                    <a:lstStyle/>
                    <a:p>
                      <a:endParaRPr lang="en-US"/>
                    </a:p>
                  </a:txBody>
                  <a:tcPr/>
                </a:tc>
                <a:tc>
                  <a:txBody>
                    <a:bodyPr/>
                    <a:lstStyle/>
                    <a:p>
                      <a:r>
                        <a:rPr lang="en-US" dirty="0"/>
                        <a:t>2+ SPHEROCYTES</a:t>
                      </a:r>
                    </a:p>
                  </a:txBody>
                  <a:tcPr/>
                </a:tc>
                <a:tc>
                  <a:txBody>
                    <a:bodyPr/>
                    <a:lstStyle/>
                    <a:p>
                      <a:r>
                        <a:rPr lang="en-US" dirty="0"/>
                        <a:t>TOXIC GRAN</a:t>
                      </a:r>
                    </a:p>
                    <a:p>
                      <a:r>
                        <a:rPr lang="en-US" dirty="0"/>
                        <a:t>VACUOLES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11286606"/>
                  </a:ext>
                </a:extLst>
              </a:tr>
            </a:tbl>
          </a:graphicData>
        </a:graphic>
      </p:graphicFrame>
    </p:spTree>
    <p:extLst>
      <p:ext uri="{BB962C8B-B14F-4D97-AF65-F5344CB8AC3E}">
        <p14:creationId xmlns:p14="http://schemas.microsoft.com/office/powerpoint/2010/main" val="23877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BA04-4055-4908-8E96-95982756C482}"/>
              </a:ext>
            </a:extLst>
          </p:cNvPr>
          <p:cNvSpPr>
            <a:spLocks noGrp="1"/>
          </p:cNvSpPr>
          <p:nvPr>
            <p:ph type="title"/>
          </p:nvPr>
        </p:nvSpPr>
        <p:spPr/>
        <p:txBody>
          <a:bodyPr/>
          <a:lstStyle/>
          <a:p>
            <a:pPr algn="ctr"/>
            <a:r>
              <a:rPr lang="en-US" dirty="0"/>
              <a:t>BLUE SLIDE DISCUSSION</a:t>
            </a:r>
          </a:p>
        </p:txBody>
      </p:sp>
      <p:sp>
        <p:nvSpPr>
          <p:cNvPr id="3" name="Content Placeholder 2">
            <a:extLst>
              <a:ext uri="{FF2B5EF4-FFF2-40B4-BE49-F238E27FC236}">
                <a16:creationId xmlns:a16="http://schemas.microsoft.com/office/drawing/2014/main" id="{80674AFC-7C51-41C2-B7F0-96E995BC9BBE}"/>
              </a:ext>
            </a:extLst>
          </p:cNvPr>
          <p:cNvSpPr>
            <a:spLocks noGrp="1"/>
          </p:cNvSpPr>
          <p:nvPr>
            <p:ph idx="1"/>
          </p:nvPr>
        </p:nvSpPr>
        <p:spPr/>
        <p:txBody>
          <a:bodyPr/>
          <a:lstStyle/>
          <a:p>
            <a:r>
              <a:rPr lang="en-US" dirty="0"/>
              <a:t>CONTROL SLIDE</a:t>
            </a:r>
          </a:p>
          <a:p>
            <a:r>
              <a:rPr lang="en-US" dirty="0"/>
              <a:t>NORMAL RBC MORPHOLOGY</a:t>
            </a:r>
          </a:p>
          <a:p>
            <a:r>
              <a:rPr lang="en-US" dirty="0"/>
              <a:t>NORMAL CELL DISTRIBUTION</a:t>
            </a:r>
          </a:p>
        </p:txBody>
      </p:sp>
    </p:spTree>
    <p:extLst>
      <p:ext uri="{BB962C8B-B14F-4D97-AF65-F5344CB8AC3E}">
        <p14:creationId xmlns:p14="http://schemas.microsoft.com/office/powerpoint/2010/main" val="24843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FC13-4970-4B09-91BC-3AF080990C32}"/>
              </a:ext>
            </a:extLst>
          </p:cNvPr>
          <p:cNvSpPr>
            <a:spLocks noGrp="1"/>
          </p:cNvSpPr>
          <p:nvPr>
            <p:ph type="title"/>
          </p:nvPr>
        </p:nvSpPr>
        <p:spPr/>
        <p:txBody>
          <a:bodyPr/>
          <a:lstStyle/>
          <a:p>
            <a:r>
              <a:rPr lang="en-US" dirty="0"/>
              <a:t>GREEN SLIDE RESULTS</a:t>
            </a:r>
          </a:p>
        </p:txBody>
      </p:sp>
      <p:graphicFrame>
        <p:nvGraphicFramePr>
          <p:cNvPr id="6" name="Content Placeholder 5">
            <a:extLst>
              <a:ext uri="{FF2B5EF4-FFF2-40B4-BE49-F238E27FC236}">
                <a16:creationId xmlns:a16="http://schemas.microsoft.com/office/drawing/2014/main" id="{50E985DA-E9AD-4560-9EA9-EC027038DE54}"/>
              </a:ext>
            </a:extLst>
          </p:cNvPr>
          <p:cNvGraphicFramePr>
            <a:graphicFrameLocks noGrp="1"/>
          </p:cNvGraphicFramePr>
          <p:nvPr>
            <p:ph idx="1"/>
            <p:extLst>
              <p:ext uri="{D42A27DB-BD31-4B8C-83A1-F6EECF244321}">
                <p14:modId xmlns:p14="http://schemas.microsoft.com/office/powerpoint/2010/main" val="2663840975"/>
              </p:ext>
            </p:extLst>
          </p:nvPr>
        </p:nvGraphicFramePr>
        <p:xfrm>
          <a:off x="1219200" y="1803400"/>
          <a:ext cx="9750425"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DD4A-FE70-442B-9A49-D90C83EC6110}"/>
              </a:ext>
            </a:extLst>
          </p:cNvPr>
          <p:cNvSpPr>
            <a:spLocks noGrp="1"/>
          </p:cNvSpPr>
          <p:nvPr>
            <p:ph type="title"/>
          </p:nvPr>
        </p:nvSpPr>
        <p:spPr/>
        <p:txBody>
          <a:bodyPr/>
          <a:lstStyle/>
          <a:p>
            <a:r>
              <a:rPr lang="en-US" dirty="0"/>
              <a:t>GREEN SLIDE COMMENTS</a:t>
            </a:r>
          </a:p>
        </p:txBody>
      </p:sp>
      <p:graphicFrame>
        <p:nvGraphicFramePr>
          <p:cNvPr id="4" name="Table 4">
            <a:extLst>
              <a:ext uri="{FF2B5EF4-FFF2-40B4-BE49-F238E27FC236}">
                <a16:creationId xmlns:a16="http://schemas.microsoft.com/office/drawing/2014/main" id="{FA01BE8E-C2F9-490E-9E63-16F12D49D716}"/>
              </a:ext>
            </a:extLst>
          </p:cNvPr>
          <p:cNvGraphicFramePr>
            <a:graphicFrameLocks noGrp="1"/>
          </p:cNvGraphicFramePr>
          <p:nvPr>
            <p:ph idx="1"/>
            <p:extLst>
              <p:ext uri="{D42A27DB-BD31-4B8C-83A1-F6EECF244321}">
                <p14:modId xmlns:p14="http://schemas.microsoft.com/office/powerpoint/2010/main" val="3106957562"/>
              </p:ext>
            </p:extLst>
          </p:nvPr>
        </p:nvGraphicFramePr>
        <p:xfrm>
          <a:off x="1219200" y="1803400"/>
          <a:ext cx="9750425" cy="3210560"/>
        </p:xfrm>
        <a:graphic>
          <a:graphicData uri="http://schemas.openxmlformats.org/drawingml/2006/table">
            <a:tbl>
              <a:tblPr firstRow="1" bandRow="1">
                <a:tableStyleId>{5C22544A-7EE6-4342-B048-85BDC9FD1C3A}</a:tableStyleId>
              </a:tblPr>
              <a:tblGrid>
                <a:gridCol w="1950085">
                  <a:extLst>
                    <a:ext uri="{9D8B030D-6E8A-4147-A177-3AD203B41FA5}">
                      <a16:colId xmlns:a16="http://schemas.microsoft.com/office/drawing/2014/main" val="2052693967"/>
                    </a:ext>
                  </a:extLst>
                </a:gridCol>
                <a:gridCol w="1950085">
                  <a:extLst>
                    <a:ext uri="{9D8B030D-6E8A-4147-A177-3AD203B41FA5}">
                      <a16:colId xmlns:a16="http://schemas.microsoft.com/office/drawing/2014/main" val="3291204787"/>
                    </a:ext>
                  </a:extLst>
                </a:gridCol>
                <a:gridCol w="1950085">
                  <a:extLst>
                    <a:ext uri="{9D8B030D-6E8A-4147-A177-3AD203B41FA5}">
                      <a16:colId xmlns:a16="http://schemas.microsoft.com/office/drawing/2014/main" val="2111353722"/>
                    </a:ext>
                  </a:extLst>
                </a:gridCol>
                <a:gridCol w="1950085">
                  <a:extLst>
                    <a:ext uri="{9D8B030D-6E8A-4147-A177-3AD203B41FA5}">
                      <a16:colId xmlns:a16="http://schemas.microsoft.com/office/drawing/2014/main" val="2228248005"/>
                    </a:ext>
                  </a:extLst>
                </a:gridCol>
                <a:gridCol w="1950085">
                  <a:extLst>
                    <a:ext uri="{9D8B030D-6E8A-4147-A177-3AD203B41FA5}">
                      <a16:colId xmlns:a16="http://schemas.microsoft.com/office/drawing/2014/main" val="91469473"/>
                    </a:ext>
                  </a:extLst>
                </a:gridCol>
              </a:tblGrid>
              <a:tr h="370840">
                <a:tc>
                  <a:txBody>
                    <a:bodyPr/>
                    <a:lstStyle/>
                    <a:p>
                      <a:r>
                        <a:rPr lang="en-US" dirty="0"/>
                        <a:t>TEST 1</a:t>
                      </a:r>
                    </a:p>
                  </a:txBody>
                  <a:tcPr/>
                </a:tc>
                <a:tc>
                  <a:txBody>
                    <a:bodyPr/>
                    <a:lstStyle/>
                    <a:p>
                      <a:r>
                        <a:rPr lang="en-US" dirty="0"/>
                        <a:t>TEST 2</a:t>
                      </a:r>
                    </a:p>
                  </a:txBody>
                  <a:tcPr/>
                </a:tc>
                <a:tc>
                  <a:txBody>
                    <a:bodyPr/>
                    <a:lstStyle/>
                    <a:p>
                      <a:r>
                        <a:rPr lang="en-US" dirty="0"/>
                        <a:t>TEST 3</a:t>
                      </a:r>
                    </a:p>
                  </a:txBody>
                  <a:tcPr/>
                </a:tc>
                <a:tc>
                  <a:txBody>
                    <a:bodyPr/>
                    <a:lstStyle/>
                    <a:p>
                      <a:r>
                        <a:rPr lang="en-US" dirty="0"/>
                        <a:t>TEST 4</a:t>
                      </a:r>
                    </a:p>
                  </a:txBody>
                  <a:tcPr/>
                </a:tc>
                <a:tc>
                  <a:txBody>
                    <a:bodyPr/>
                    <a:lstStyle/>
                    <a:p>
                      <a:r>
                        <a:rPr lang="en-US" dirty="0"/>
                        <a:t>TEST 5</a:t>
                      </a:r>
                    </a:p>
                  </a:txBody>
                  <a:tcPr/>
                </a:tc>
                <a:extLst>
                  <a:ext uri="{0D108BD9-81ED-4DB2-BD59-A6C34878D82A}">
                    <a16:rowId xmlns:a16="http://schemas.microsoft.com/office/drawing/2014/main" val="2326160355"/>
                  </a:ext>
                </a:extLst>
              </a:tr>
              <a:tr h="370840">
                <a:tc>
                  <a:txBody>
                    <a:bodyPr/>
                    <a:lstStyle/>
                    <a:p>
                      <a:r>
                        <a:rPr lang="en-US" dirty="0"/>
                        <a:t>1+ HYPO</a:t>
                      </a:r>
                    </a:p>
                  </a:txBody>
                  <a:tcPr/>
                </a:tc>
                <a:tc>
                  <a:txBody>
                    <a:bodyPr/>
                    <a:lstStyle/>
                    <a:p>
                      <a:r>
                        <a:rPr lang="en-US" dirty="0"/>
                        <a:t>2+ HYPO</a:t>
                      </a:r>
                    </a:p>
                  </a:txBody>
                  <a:tcPr/>
                </a:tc>
                <a:tc>
                  <a:txBody>
                    <a:bodyPr/>
                    <a:lstStyle/>
                    <a:p>
                      <a:endParaRPr lang="en-US" dirty="0"/>
                    </a:p>
                  </a:txBody>
                  <a:tcPr/>
                </a:tc>
                <a:tc>
                  <a:txBody>
                    <a:bodyPr/>
                    <a:lstStyle/>
                    <a:p>
                      <a:r>
                        <a:rPr lang="en-US" dirty="0"/>
                        <a:t>1+ HYPO</a:t>
                      </a:r>
                    </a:p>
                  </a:txBody>
                  <a:tcPr/>
                </a:tc>
                <a:tc>
                  <a:txBody>
                    <a:bodyPr/>
                    <a:lstStyle/>
                    <a:p>
                      <a:r>
                        <a:rPr lang="en-US" dirty="0"/>
                        <a:t>2+ HYPO</a:t>
                      </a:r>
                    </a:p>
                  </a:txBody>
                  <a:tcPr/>
                </a:tc>
                <a:extLst>
                  <a:ext uri="{0D108BD9-81ED-4DB2-BD59-A6C34878D82A}">
                    <a16:rowId xmlns:a16="http://schemas.microsoft.com/office/drawing/2014/main" val="891031449"/>
                  </a:ext>
                </a:extLst>
              </a:tr>
              <a:tr h="370840">
                <a:tc>
                  <a:txBody>
                    <a:bodyPr/>
                    <a:lstStyle/>
                    <a:p>
                      <a:r>
                        <a:rPr lang="en-US" dirty="0"/>
                        <a:t>1+ MACRO</a:t>
                      </a:r>
                    </a:p>
                  </a:txBody>
                  <a:tcPr/>
                </a:tc>
                <a:tc>
                  <a:txBody>
                    <a:bodyPr/>
                    <a:lstStyle/>
                    <a:p>
                      <a:r>
                        <a:rPr lang="en-US" dirty="0"/>
                        <a:t>1+ MACRO</a:t>
                      </a:r>
                    </a:p>
                    <a:p>
                      <a:r>
                        <a:rPr lang="en-US" dirty="0"/>
                        <a:t>1+ MICRO</a:t>
                      </a:r>
                    </a:p>
                  </a:txBody>
                  <a:tcPr/>
                </a:tc>
                <a:tc>
                  <a:txBody>
                    <a:bodyPr/>
                    <a:lstStyle/>
                    <a:p>
                      <a:endParaRPr lang="en-US"/>
                    </a:p>
                  </a:txBody>
                  <a:tcPr/>
                </a:tc>
                <a:tc>
                  <a:txBody>
                    <a:bodyPr/>
                    <a:lstStyle/>
                    <a:p>
                      <a:r>
                        <a:rPr lang="en-US" dirty="0"/>
                        <a:t>2+ MACRO</a:t>
                      </a:r>
                    </a:p>
                  </a:txBody>
                  <a:tcPr/>
                </a:tc>
                <a:tc>
                  <a:txBody>
                    <a:bodyPr/>
                    <a:lstStyle/>
                    <a:p>
                      <a:r>
                        <a:rPr lang="en-US" dirty="0"/>
                        <a:t>2+ MACRO</a:t>
                      </a:r>
                    </a:p>
                  </a:txBody>
                  <a:tcPr/>
                </a:tc>
                <a:extLst>
                  <a:ext uri="{0D108BD9-81ED-4DB2-BD59-A6C34878D82A}">
                    <a16:rowId xmlns:a16="http://schemas.microsoft.com/office/drawing/2014/main" val="3078597165"/>
                  </a:ext>
                </a:extLst>
              </a:tr>
              <a:tr h="370840">
                <a:tc>
                  <a:txBody>
                    <a:bodyPr/>
                    <a:lstStyle/>
                    <a:p>
                      <a:r>
                        <a:rPr lang="en-US" dirty="0"/>
                        <a:t>2+ ANISO</a:t>
                      </a:r>
                    </a:p>
                  </a:txBody>
                  <a:tcPr/>
                </a:tc>
                <a:tc>
                  <a:txBody>
                    <a:bodyPr/>
                    <a:lstStyle/>
                    <a:p>
                      <a:r>
                        <a:rPr lang="en-US" dirty="0"/>
                        <a:t>ROULEAUX PRESENT</a:t>
                      </a:r>
                    </a:p>
                  </a:txBody>
                  <a:tcPr/>
                </a:tc>
                <a:tc>
                  <a:txBody>
                    <a:bodyPr/>
                    <a:lstStyle/>
                    <a:p>
                      <a:r>
                        <a:rPr lang="en-US" dirty="0"/>
                        <a:t>1+ ANISO</a:t>
                      </a:r>
                    </a:p>
                  </a:txBody>
                  <a:tcPr/>
                </a:tc>
                <a:tc>
                  <a:txBody>
                    <a:bodyPr/>
                    <a:lstStyle/>
                    <a:p>
                      <a:r>
                        <a:rPr lang="en-US" dirty="0"/>
                        <a:t>2+ ANISO</a:t>
                      </a:r>
                    </a:p>
                  </a:txBody>
                  <a:tcPr/>
                </a:tc>
                <a:tc>
                  <a:txBody>
                    <a:bodyPr/>
                    <a:lstStyle/>
                    <a:p>
                      <a:endParaRPr lang="en-US"/>
                    </a:p>
                  </a:txBody>
                  <a:tcPr/>
                </a:tc>
                <a:extLst>
                  <a:ext uri="{0D108BD9-81ED-4DB2-BD59-A6C34878D82A}">
                    <a16:rowId xmlns:a16="http://schemas.microsoft.com/office/drawing/2014/main" val="2994889153"/>
                  </a:ext>
                </a:extLst>
              </a:tr>
              <a:tr h="370840">
                <a:tc>
                  <a:txBody>
                    <a:bodyPr/>
                    <a:lstStyle/>
                    <a:p>
                      <a:r>
                        <a:rPr lang="en-US" dirty="0"/>
                        <a:t>PLTS ADEQUATE</a:t>
                      </a:r>
                    </a:p>
                  </a:txBody>
                  <a:tcPr/>
                </a:tc>
                <a:tc>
                  <a:txBody>
                    <a:bodyPr/>
                    <a:lstStyle/>
                    <a:p>
                      <a:r>
                        <a:rPr lang="en-US" dirty="0"/>
                        <a:t>NEUTROPHILIA</a:t>
                      </a:r>
                    </a:p>
                    <a:p>
                      <a:r>
                        <a:rPr lang="en-US" dirty="0"/>
                        <a:t>EOSINOPHILIA</a:t>
                      </a:r>
                    </a:p>
                    <a:p>
                      <a:r>
                        <a:rPr lang="en-US" dirty="0"/>
                        <a:t>PLTS ADEQUATE</a:t>
                      </a:r>
                    </a:p>
                  </a:txBody>
                  <a:tcPr/>
                </a:tc>
                <a:tc>
                  <a:txBody>
                    <a:bodyPr/>
                    <a:lstStyle/>
                    <a:p>
                      <a:r>
                        <a:rPr lang="en-US" dirty="0"/>
                        <a:t>AGRANULAR PMNS</a:t>
                      </a:r>
                    </a:p>
                    <a:p>
                      <a:r>
                        <a:rPr lang="en-US" dirty="0"/>
                        <a:t>PLTS ADEQUATE</a:t>
                      </a:r>
                    </a:p>
                  </a:txBody>
                  <a:tcPr/>
                </a:tc>
                <a:tc>
                  <a:txBody>
                    <a:bodyPr/>
                    <a:lstStyle/>
                    <a:p>
                      <a:r>
                        <a:rPr lang="en-US" dirty="0"/>
                        <a:t>HYPER SEGMENTATION OF PMNS</a:t>
                      </a:r>
                    </a:p>
                    <a:p>
                      <a:r>
                        <a:rPr lang="en-US" dirty="0"/>
                        <a:t>PLTS ADEQUATE</a:t>
                      </a:r>
                    </a:p>
                  </a:txBody>
                  <a:tcPr/>
                </a:tc>
                <a:tc>
                  <a:txBody>
                    <a:bodyPr/>
                    <a:lstStyle/>
                    <a:p>
                      <a:endParaRPr lang="en-US" dirty="0"/>
                    </a:p>
                  </a:txBody>
                  <a:tcPr/>
                </a:tc>
                <a:extLst>
                  <a:ext uri="{0D108BD9-81ED-4DB2-BD59-A6C34878D82A}">
                    <a16:rowId xmlns:a16="http://schemas.microsoft.com/office/drawing/2014/main" val="3210017134"/>
                  </a:ext>
                </a:extLst>
              </a:tr>
            </a:tbl>
          </a:graphicData>
        </a:graphic>
      </p:graphicFrame>
    </p:spTree>
    <p:extLst>
      <p:ext uri="{BB962C8B-B14F-4D97-AF65-F5344CB8AC3E}">
        <p14:creationId xmlns:p14="http://schemas.microsoft.com/office/powerpoint/2010/main" val="99760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43C8-A6D4-4D91-956D-119797568A0E}"/>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F04C4C1B-D74D-44DE-93A8-C70D61CD7B06}"/>
              </a:ext>
            </a:extLst>
          </p:cNvPr>
          <p:cNvSpPr>
            <a:spLocks noGrp="1"/>
          </p:cNvSpPr>
          <p:nvPr>
            <p:ph idx="1"/>
          </p:nvPr>
        </p:nvSpPr>
        <p:spPr/>
        <p:txBody>
          <a:bodyPr/>
          <a:lstStyle/>
          <a:p>
            <a:r>
              <a:rPr lang="en-US" dirty="0"/>
              <a:t> This project is aimed to show the variability between employees of CMMC on doing manual differentials in hematology. </a:t>
            </a:r>
          </a:p>
          <a:p>
            <a:r>
              <a:rPr lang="en-US" dirty="0"/>
              <a:t> The objective of this project is to show visual representation of clinically significant results for manual differentials.</a:t>
            </a:r>
          </a:p>
          <a:p>
            <a:r>
              <a:rPr lang="en-US" dirty="0"/>
              <a:t>The goal of this project is to educate employees and supervisors of discrepancies within the lab pertaining to manual differentials. </a:t>
            </a:r>
          </a:p>
        </p:txBody>
      </p:sp>
    </p:spTree>
    <p:extLst>
      <p:ext uri="{BB962C8B-B14F-4D97-AF65-F5344CB8AC3E}">
        <p14:creationId xmlns:p14="http://schemas.microsoft.com/office/powerpoint/2010/main" val="2722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90B-60BA-44AA-A5AE-D0C5FEBD4E75}"/>
              </a:ext>
            </a:extLst>
          </p:cNvPr>
          <p:cNvSpPr>
            <a:spLocks noGrp="1"/>
          </p:cNvSpPr>
          <p:nvPr>
            <p:ph type="title"/>
          </p:nvPr>
        </p:nvSpPr>
        <p:spPr/>
        <p:txBody>
          <a:bodyPr/>
          <a:lstStyle/>
          <a:p>
            <a:pPr algn="ctr"/>
            <a:r>
              <a:rPr lang="en-US" dirty="0"/>
              <a:t>GREEN SLIDE DISCUSSION</a:t>
            </a:r>
          </a:p>
        </p:txBody>
      </p:sp>
      <p:sp>
        <p:nvSpPr>
          <p:cNvPr id="3" name="Content Placeholder 2">
            <a:extLst>
              <a:ext uri="{FF2B5EF4-FFF2-40B4-BE49-F238E27FC236}">
                <a16:creationId xmlns:a16="http://schemas.microsoft.com/office/drawing/2014/main" id="{8B5345B8-9384-4546-BB73-E7C41E0A9B08}"/>
              </a:ext>
            </a:extLst>
          </p:cNvPr>
          <p:cNvSpPr>
            <a:spLocks noGrp="1"/>
          </p:cNvSpPr>
          <p:nvPr>
            <p:ph idx="1"/>
          </p:nvPr>
        </p:nvSpPr>
        <p:spPr/>
        <p:txBody>
          <a:bodyPr/>
          <a:lstStyle/>
          <a:p>
            <a:r>
              <a:rPr lang="en-US" dirty="0"/>
              <a:t>PER PATHOLOGY REVIEW NOTABLE FEATURES WERE AS FOLLOWS</a:t>
            </a:r>
          </a:p>
          <a:p>
            <a:pPr lvl="6"/>
            <a:r>
              <a:rPr lang="en-US" dirty="0"/>
              <a:t> NORMOCYTIC/NORMOCHROMIC</a:t>
            </a:r>
          </a:p>
          <a:p>
            <a:pPr lvl="6"/>
            <a:r>
              <a:rPr lang="en-US" dirty="0"/>
              <a:t>REACTIVE LYMPHS</a:t>
            </a:r>
          </a:p>
          <a:p>
            <a:pPr lvl="0">
              <a:buClr>
                <a:srgbClr val="6A3A20"/>
              </a:buClr>
            </a:pPr>
            <a:r>
              <a:rPr lang="en-US" dirty="0">
                <a:solidFill>
                  <a:srgbClr val="6A3A20"/>
                </a:solidFill>
              </a:rPr>
              <a:t> 1 out of 5 identified slide as normocytic/normochromic </a:t>
            </a:r>
          </a:p>
          <a:p>
            <a:pPr lvl="6"/>
            <a:endParaRPr lang="en-US" dirty="0"/>
          </a:p>
          <a:p>
            <a:endParaRPr lang="en-US" dirty="0"/>
          </a:p>
        </p:txBody>
      </p:sp>
    </p:spTree>
    <p:extLst>
      <p:ext uri="{BB962C8B-B14F-4D97-AF65-F5344CB8AC3E}">
        <p14:creationId xmlns:p14="http://schemas.microsoft.com/office/powerpoint/2010/main" val="6455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789B-7A30-4056-8090-FFB806005FF6}"/>
              </a:ext>
            </a:extLst>
          </p:cNvPr>
          <p:cNvSpPr>
            <a:spLocks noGrp="1"/>
          </p:cNvSpPr>
          <p:nvPr>
            <p:ph type="title"/>
          </p:nvPr>
        </p:nvSpPr>
        <p:spPr/>
        <p:txBody>
          <a:bodyPr/>
          <a:lstStyle/>
          <a:p>
            <a:pPr algn="ctr"/>
            <a:r>
              <a:rPr lang="en-US" dirty="0"/>
              <a:t>FINAL CONCLUSIONS</a:t>
            </a:r>
          </a:p>
        </p:txBody>
      </p:sp>
      <p:sp>
        <p:nvSpPr>
          <p:cNvPr id="3" name="Content Placeholder 2">
            <a:extLst>
              <a:ext uri="{FF2B5EF4-FFF2-40B4-BE49-F238E27FC236}">
                <a16:creationId xmlns:a16="http://schemas.microsoft.com/office/drawing/2014/main" id="{F8E626D5-249F-492E-9A9B-316EE75554B1}"/>
              </a:ext>
            </a:extLst>
          </p:cNvPr>
          <p:cNvSpPr>
            <a:spLocks noGrp="1"/>
          </p:cNvSpPr>
          <p:nvPr>
            <p:ph idx="1"/>
          </p:nvPr>
        </p:nvSpPr>
        <p:spPr/>
        <p:txBody>
          <a:bodyPr/>
          <a:lstStyle/>
          <a:p>
            <a:r>
              <a:rPr lang="en-US" dirty="0"/>
              <a:t> </a:t>
            </a:r>
            <a:r>
              <a:rPr lang="en-US" b="1" dirty="0"/>
              <a:t>VARIATION WAS IDENTIFIED IN THE FOLLOWING CRITERIA</a:t>
            </a:r>
          </a:p>
          <a:p>
            <a:pPr lvl="6"/>
            <a:r>
              <a:rPr lang="en-US" sz="2000" dirty="0"/>
              <a:t>IDENTIFICATION OF IMMATURE GRANULOCYTES </a:t>
            </a:r>
          </a:p>
          <a:p>
            <a:pPr marL="1810512" lvl="6" indent="0">
              <a:buNone/>
            </a:pPr>
            <a:r>
              <a:rPr lang="en-US" sz="2000" dirty="0"/>
              <a:t>		(PURPLE, PINK AND ORANGE SLIDES)</a:t>
            </a:r>
          </a:p>
          <a:p>
            <a:pPr lvl="6"/>
            <a:r>
              <a:rPr lang="en-US" sz="2000" dirty="0"/>
              <a:t>WHITE BLOOD CELL ABNORMALITIES </a:t>
            </a:r>
          </a:p>
          <a:p>
            <a:pPr marL="1810512" lvl="6" indent="0">
              <a:buNone/>
            </a:pPr>
            <a:r>
              <a:rPr lang="en-US" sz="2000" dirty="0"/>
              <a:t>		(PURPLE, PINK AND GREEN SLIDES)</a:t>
            </a:r>
          </a:p>
          <a:p>
            <a:pPr lvl="6"/>
            <a:r>
              <a:rPr lang="en-US" sz="2000" dirty="0"/>
              <a:t> RBC MORPHOLOGY </a:t>
            </a:r>
          </a:p>
          <a:p>
            <a:pPr marL="1810512" lvl="6" indent="0">
              <a:buNone/>
            </a:pPr>
            <a:r>
              <a:rPr lang="en-US" sz="2000" dirty="0"/>
              <a:t>		(ALL SLIDES) </a:t>
            </a:r>
          </a:p>
        </p:txBody>
      </p:sp>
    </p:spTree>
    <p:extLst>
      <p:ext uri="{BB962C8B-B14F-4D97-AF65-F5344CB8AC3E}">
        <p14:creationId xmlns:p14="http://schemas.microsoft.com/office/powerpoint/2010/main" val="361620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9B59-8E73-400D-BD70-157ACE23E756}"/>
              </a:ext>
            </a:extLst>
          </p:cNvPr>
          <p:cNvSpPr>
            <a:spLocks noGrp="1"/>
          </p:cNvSpPr>
          <p:nvPr>
            <p:ph type="title"/>
          </p:nvPr>
        </p:nvSpPr>
        <p:spPr/>
        <p:txBody>
          <a:bodyPr/>
          <a:lstStyle/>
          <a:p>
            <a:pPr algn="ctr"/>
            <a:r>
              <a:rPr lang="en-US" dirty="0"/>
              <a:t>QUESTION ANSWER</a:t>
            </a:r>
          </a:p>
        </p:txBody>
      </p:sp>
      <p:sp>
        <p:nvSpPr>
          <p:cNvPr id="3" name="Content Placeholder 2">
            <a:extLst>
              <a:ext uri="{FF2B5EF4-FFF2-40B4-BE49-F238E27FC236}">
                <a16:creationId xmlns:a16="http://schemas.microsoft.com/office/drawing/2014/main" id="{1C7672DD-0E70-4A9C-8B3E-652407D6593C}"/>
              </a:ext>
            </a:extLst>
          </p:cNvPr>
          <p:cNvSpPr>
            <a:spLocks noGrp="1"/>
          </p:cNvSpPr>
          <p:nvPr>
            <p:ph idx="1"/>
          </p:nvPr>
        </p:nvSpPr>
        <p:spPr/>
        <p:txBody>
          <a:bodyPr/>
          <a:lstStyle/>
          <a:p>
            <a:r>
              <a:rPr lang="en-US" dirty="0"/>
              <a:t>What is the most common inconsistency between Medical Lab Professionals preforming manual differentials?</a:t>
            </a:r>
          </a:p>
          <a:p>
            <a:pPr marL="0" indent="0">
              <a:buNone/>
            </a:pPr>
            <a:r>
              <a:rPr lang="en-US" dirty="0"/>
              <a:t>	a) identification of immature white cells</a:t>
            </a:r>
          </a:p>
          <a:p>
            <a:pPr marL="0" indent="0">
              <a:buNone/>
            </a:pPr>
            <a:r>
              <a:rPr lang="en-US" dirty="0"/>
              <a:t>	b) identification of RBC abnormalities</a:t>
            </a:r>
          </a:p>
          <a:p>
            <a:pPr marL="0" indent="0">
              <a:buNone/>
            </a:pPr>
            <a:r>
              <a:rPr lang="en-US" dirty="0"/>
              <a:t>	c) identification of WBC abnormalities</a:t>
            </a:r>
          </a:p>
          <a:p>
            <a:pPr marL="0" indent="0">
              <a:buNone/>
            </a:pPr>
            <a:r>
              <a:rPr lang="en-US" dirty="0"/>
              <a:t>	</a:t>
            </a:r>
            <a:r>
              <a:rPr lang="en-US" dirty="0">
                <a:highlight>
                  <a:srgbClr val="FFFF00"/>
                </a:highlight>
              </a:rPr>
              <a:t>d) grading of RBC morphology </a:t>
            </a:r>
          </a:p>
          <a:p>
            <a:pPr marL="0" indent="0">
              <a:buNone/>
            </a:pPr>
            <a:endParaRPr lang="en-US" dirty="0"/>
          </a:p>
        </p:txBody>
      </p:sp>
    </p:spTree>
    <p:extLst>
      <p:ext uri="{BB962C8B-B14F-4D97-AF65-F5344CB8AC3E}">
        <p14:creationId xmlns:p14="http://schemas.microsoft.com/office/powerpoint/2010/main" val="40261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8E68-24A6-439E-BE6F-A4A5E18CEBA8}"/>
              </a:ext>
            </a:extLst>
          </p:cNvPr>
          <p:cNvSpPr>
            <a:spLocks noGrp="1"/>
          </p:cNvSpPr>
          <p:nvPr>
            <p:ph type="title"/>
          </p:nvPr>
        </p:nvSpPr>
        <p:spPr/>
        <p:txBody>
          <a:bodyPr/>
          <a:lstStyle/>
          <a:p>
            <a:pPr algn="ctr"/>
            <a:r>
              <a:rPr lang="en-US" dirty="0"/>
              <a:t>FINAL THOUGHTS</a:t>
            </a:r>
          </a:p>
        </p:txBody>
      </p:sp>
      <p:sp>
        <p:nvSpPr>
          <p:cNvPr id="3" name="Content Placeholder 2">
            <a:extLst>
              <a:ext uri="{FF2B5EF4-FFF2-40B4-BE49-F238E27FC236}">
                <a16:creationId xmlns:a16="http://schemas.microsoft.com/office/drawing/2014/main" id="{517A7F4C-4E00-4587-AF68-5F9C7456331C}"/>
              </a:ext>
            </a:extLst>
          </p:cNvPr>
          <p:cNvSpPr>
            <a:spLocks noGrp="1"/>
          </p:cNvSpPr>
          <p:nvPr>
            <p:ph idx="1"/>
          </p:nvPr>
        </p:nvSpPr>
        <p:spPr/>
        <p:txBody>
          <a:bodyPr/>
          <a:lstStyle/>
          <a:p>
            <a:r>
              <a:rPr lang="en-US" dirty="0"/>
              <a:t> Though the test group is small and cannot provide statistically significant data, it does show discrepancies pertaining to immature granulocyte counts, WBC abnormalities, and RBC morphology.</a:t>
            </a:r>
          </a:p>
          <a:p>
            <a:r>
              <a:rPr lang="en-US" dirty="0"/>
              <a:t>A possible solution to the discrepancies would be to have an educational seminar as well as a picture guided procedure for performing manual differentials. </a:t>
            </a:r>
          </a:p>
          <a:p>
            <a:r>
              <a:rPr lang="en-US" dirty="0"/>
              <a:t> Moldenhauer suggested that two separate employees perform and verify manual differentials, if they do not agree on findings, the slide is sent to pathology (2019, p. 5-6)</a:t>
            </a:r>
          </a:p>
        </p:txBody>
      </p:sp>
    </p:spTree>
    <p:extLst>
      <p:ext uri="{BB962C8B-B14F-4D97-AF65-F5344CB8AC3E}">
        <p14:creationId xmlns:p14="http://schemas.microsoft.com/office/powerpoint/2010/main" val="353563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D376-E39A-4159-B669-E955F18A8B0E}"/>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CE53E62-4738-4E82-8960-0951EBEA5C71}"/>
              </a:ext>
            </a:extLst>
          </p:cNvPr>
          <p:cNvSpPr>
            <a:spLocks noGrp="1"/>
          </p:cNvSpPr>
          <p:nvPr>
            <p:ph idx="1"/>
          </p:nvPr>
        </p:nvSpPr>
        <p:spPr/>
        <p:txBody>
          <a:bodyPr/>
          <a:lstStyle/>
          <a:p>
            <a:pPr marL="0" indent="0">
              <a:buNone/>
            </a:pPr>
            <a:endParaRPr lang="en-US" sz="1800" dirty="0"/>
          </a:p>
          <a:p>
            <a:r>
              <a:rPr lang="en-US" sz="1800" dirty="0"/>
              <a:t> </a:t>
            </a:r>
            <a:r>
              <a:rPr lang="en-US" sz="1800" dirty="0">
                <a:solidFill>
                  <a:srgbClr val="333333"/>
                </a:solidFill>
                <a:latin typeface="TimesNewRoman"/>
              </a:rPr>
              <a:t>Fuentes-</a:t>
            </a:r>
            <a:r>
              <a:rPr lang="en-US" sz="1800" dirty="0" err="1">
                <a:solidFill>
                  <a:srgbClr val="333333"/>
                </a:solidFill>
                <a:latin typeface="TimesNewRoman"/>
              </a:rPr>
              <a:t>Arderiu</a:t>
            </a:r>
            <a:r>
              <a:rPr lang="en-US" sz="1800" dirty="0">
                <a:solidFill>
                  <a:srgbClr val="333333"/>
                </a:solidFill>
                <a:latin typeface="TimesNewRoman"/>
              </a:rPr>
              <a:t>, X., García-</a:t>
            </a:r>
            <a:r>
              <a:rPr lang="en-US" sz="1800" dirty="0" err="1">
                <a:solidFill>
                  <a:srgbClr val="333333"/>
                </a:solidFill>
                <a:latin typeface="TimesNewRoman"/>
              </a:rPr>
              <a:t>Panyella</a:t>
            </a:r>
            <a:r>
              <a:rPr lang="en-US" sz="1800" dirty="0">
                <a:solidFill>
                  <a:srgbClr val="333333"/>
                </a:solidFill>
                <a:latin typeface="TimesNewRoman"/>
              </a:rPr>
              <a:t>, M., &amp; Dot-Bach, D. (2007). Between-examiner 	reproducibility in manual differential leukocyte counting. </a:t>
            </a:r>
            <a:r>
              <a:rPr lang="en-US" sz="1800" i="1" dirty="0">
                <a:solidFill>
                  <a:srgbClr val="333333"/>
                </a:solidFill>
                <a:latin typeface="TimesNewRoman"/>
              </a:rPr>
              <a:t>Accreditation and Quality 	Assurance</a:t>
            </a:r>
            <a:r>
              <a:rPr lang="en-US" sz="1800" dirty="0">
                <a:solidFill>
                  <a:srgbClr val="333333"/>
                </a:solidFill>
                <a:latin typeface="TimesNewRoman"/>
              </a:rPr>
              <a:t>, </a:t>
            </a:r>
            <a:r>
              <a:rPr lang="en-US" sz="1800" i="1" dirty="0">
                <a:solidFill>
                  <a:srgbClr val="333333"/>
                </a:solidFill>
                <a:latin typeface="TimesNewRoman"/>
              </a:rPr>
              <a:t>12</a:t>
            </a:r>
            <a:r>
              <a:rPr lang="en-US" sz="1800" dirty="0">
                <a:solidFill>
                  <a:srgbClr val="333333"/>
                </a:solidFill>
                <a:latin typeface="TimesNewRoman"/>
              </a:rPr>
              <a:t>(12), 643–645. </a:t>
            </a:r>
            <a:r>
              <a:rPr lang="en-US" sz="1800" dirty="0" err="1">
                <a:solidFill>
                  <a:srgbClr val="333333"/>
                </a:solidFill>
                <a:latin typeface="TimesNewRoman"/>
              </a:rPr>
              <a:t>doi</a:t>
            </a:r>
            <a:r>
              <a:rPr lang="en-US" sz="1800" dirty="0">
                <a:solidFill>
                  <a:srgbClr val="333333"/>
                </a:solidFill>
                <a:latin typeface="TimesNewRoman"/>
              </a:rPr>
              <a:t>: 10.1007/s00769-007-0323-0</a:t>
            </a:r>
          </a:p>
          <a:p>
            <a:r>
              <a:rPr lang="en-US" sz="1800" dirty="0">
                <a:solidFill>
                  <a:srgbClr val="333333"/>
                </a:solidFill>
                <a:latin typeface="TimesNewRoman"/>
              </a:rPr>
              <a:t>Moldenhauer, E. C. (2019, August 19). Gundersen Health System Standard Operating Procedure 	Differential: Counting and Morphology. Retrieved April 3, 2020, from 	https://www.gundersenhealth.org/app/files/public/6779/Lab-Policies-Differential-Counting-	and-Morphology-Lab-5074.pdf</a:t>
            </a:r>
          </a:p>
          <a:p>
            <a:r>
              <a:rPr lang="en-US" sz="1800" dirty="0">
                <a:solidFill>
                  <a:srgbClr val="333333"/>
                </a:solidFill>
                <a:latin typeface="TimesNewRoman"/>
              </a:rPr>
              <a:t>Slides provided by CMMC of Lewistown Montana. </a:t>
            </a:r>
          </a:p>
          <a:p>
            <a:r>
              <a:rPr lang="en-US" sz="1800" dirty="0">
                <a:solidFill>
                  <a:srgbClr val="333333"/>
                </a:solidFill>
                <a:latin typeface="TimesNewRoman"/>
              </a:rPr>
              <a:t> </a:t>
            </a:r>
            <a:r>
              <a:rPr lang="en-US" sz="1800" dirty="0"/>
              <a:t>WBC DIFFERENTIALS: AUTO OR MANUAL DOES IT REALLY MATTER? (2013). </a:t>
            </a:r>
            <a:r>
              <a:rPr lang="en-US" sz="1800" i="1" dirty="0"/>
              <a:t>Viewmont 	Medical Labs</a:t>
            </a:r>
            <a:r>
              <a:rPr lang="en-US" sz="1800" dirty="0"/>
              <a:t>, </a:t>
            </a:r>
            <a:r>
              <a:rPr lang="en-US" sz="1800" i="1" dirty="0"/>
              <a:t>3</a:t>
            </a:r>
            <a:r>
              <a:rPr lang="en-US" sz="1800" dirty="0"/>
              <a:t>(7), 1–2. Retrieved from 	http://www.primemed.net/pdfs/Newsletters/August2013.pdf</a:t>
            </a:r>
          </a:p>
          <a:p>
            <a:endParaRPr lang="en-US" dirty="0"/>
          </a:p>
        </p:txBody>
      </p:sp>
    </p:spTree>
    <p:extLst>
      <p:ext uri="{BB962C8B-B14F-4D97-AF65-F5344CB8AC3E}">
        <p14:creationId xmlns:p14="http://schemas.microsoft.com/office/powerpoint/2010/main" val="33481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15D4-AC04-425D-BC3C-F296444D5E19}"/>
              </a:ext>
            </a:extLst>
          </p:cNvPr>
          <p:cNvSpPr>
            <a:spLocks noGrp="1"/>
          </p:cNvSpPr>
          <p:nvPr>
            <p:ph type="title"/>
          </p:nvPr>
        </p:nvSpPr>
        <p:spPr>
          <a:xfrm>
            <a:off x="1218883" y="431800"/>
            <a:ext cx="9751060" cy="1168400"/>
          </a:xfrm>
        </p:spPr>
        <p:txBody>
          <a:bodyPr anchor="b">
            <a:normAutofit/>
          </a:bodyPr>
          <a:lstStyle/>
          <a:p>
            <a:r>
              <a:rPr lang="en-US" dirty="0"/>
              <a:t>ANY QUESTIONS?</a:t>
            </a:r>
            <a:endParaRPr lang="en-US"/>
          </a:p>
        </p:txBody>
      </p:sp>
      <p:pic>
        <p:nvPicPr>
          <p:cNvPr id="14" name="Content Placeholder 13" descr="A picture containing drawing&#10;&#10;Description automatically generated">
            <a:extLst>
              <a:ext uri="{FF2B5EF4-FFF2-40B4-BE49-F238E27FC236}">
                <a16:creationId xmlns:a16="http://schemas.microsoft.com/office/drawing/2014/main" id="{16961BC9-5716-4816-BA2A-0E6961AEFA1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0812" y="1803400"/>
            <a:ext cx="4267200" cy="4267200"/>
          </a:xfrm>
          <a:noFill/>
        </p:spPr>
      </p:pic>
      <p:sp>
        <p:nvSpPr>
          <p:cNvPr id="15" name="TextBox 14">
            <a:extLst>
              <a:ext uri="{FF2B5EF4-FFF2-40B4-BE49-F238E27FC236}">
                <a16:creationId xmlns:a16="http://schemas.microsoft.com/office/drawing/2014/main" id="{29FC3C8B-E6BC-4950-96CD-7EFF4C95221C}"/>
              </a:ext>
            </a:extLst>
          </p:cNvPr>
          <p:cNvSpPr txBox="1"/>
          <p:nvPr/>
        </p:nvSpPr>
        <p:spPr>
          <a:xfrm>
            <a:off x="5845631" y="5870545"/>
            <a:ext cx="238238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owl.excelsior.edu/educator-resources/owl-across-disciplines/owl-across-the-disciplines-grammar-and-usa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6361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64FD-6E1F-4535-8D12-3458B4A714CA}"/>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B6D704B0-28DA-403D-B539-E3E546F2B881}"/>
              </a:ext>
            </a:extLst>
          </p:cNvPr>
          <p:cNvSpPr>
            <a:spLocks noGrp="1"/>
          </p:cNvSpPr>
          <p:nvPr>
            <p:ph idx="1"/>
          </p:nvPr>
        </p:nvSpPr>
        <p:spPr/>
        <p:txBody>
          <a:bodyPr/>
          <a:lstStyle/>
          <a:p>
            <a:r>
              <a:rPr lang="en-US" dirty="0"/>
              <a:t> “The ‘‘human factor’’ is one of the most important weaknesses of the performance quality of routine manual–visual differential leukocyte counts. Errors in leukocyte type misclassification, which occur randomly, despite being systematic in nature, contribute to the day-to-day imprecision of this measurement procedure.” (Fuentes-</a:t>
            </a:r>
            <a:r>
              <a:rPr lang="en-US" dirty="0" err="1"/>
              <a:t>Arderiu</a:t>
            </a:r>
            <a:r>
              <a:rPr lang="en-US" dirty="0"/>
              <a:t>, 2007, p. 644)</a:t>
            </a:r>
          </a:p>
          <a:p>
            <a:r>
              <a:rPr lang="en-US" dirty="0"/>
              <a:t>“Because disagreement on a cell's identification between evaluators is not uncommon, it is a struggle to maintain accuracy and improve the consistency of results.” (Viewmont Medical Labs, 2013. p.1)</a:t>
            </a:r>
          </a:p>
        </p:txBody>
      </p:sp>
    </p:spTree>
    <p:extLst>
      <p:ext uri="{BB962C8B-B14F-4D97-AF65-F5344CB8AC3E}">
        <p14:creationId xmlns:p14="http://schemas.microsoft.com/office/powerpoint/2010/main" val="401841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55B0-B318-4508-A3A3-AFE5356298EE}"/>
              </a:ext>
            </a:extLst>
          </p:cNvPr>
          <p:cNvSpPr>
            <a:spLocks noGrp="1"/>
          </p:cNvSpPr>
          <p:nvPr>
            <p:ph type="title"/>
          </p:nvPr>
        </p:nvSpPr>
        <p:spPr/>
        <p:txBody>
          <a:bodyPr/>
          <a:lstStyle/>
          <a:p>
            <a:pPr algn="ctr"/>
            <a:r>
              <a:rPr lang="en-US" dirty="0"/>
              <a:t>MATERIALS AND METHODS</a:t>
            </a:r>
          </a:p>
        </p:txBody>
      </p:sp>
      <p:sp>
        <p:nvSpPr>
          <p:cNvPr id="3" name="Content Placeholder 2">
            <a:extLst>
              <a:ext uri="{FF2B5EF4-FFF2-40B4-BE49-F238E27FC236}">
                <a16:creationId xmlns:a16="http://schemas.microsoft.com/office/drawing/2014/main" id="{5F6833FC-1B1C-4E46-94AE-714F90E5349E}"/>
              </a:ext>
            </a:extLst>
          </p:cNvPr>
          <p:cNvSpPr>
            <a:spLocks noGrp="1"/>
          </p:cNvSpPr>
          <p:nvPr>
            <p:ph idx="1"/>
          </p:nvPr>
        </p:nvSpPr>
        <p:spPr/>
        <p:txBody>
          <a:bodyPr>
            <a:normAutofit/>
          </a:bodyPr>
          <a:lstStyle/>
          <a:p>
            <a:r>
              <a:rPr lang="en-US" dirty="0"/>
              <a:t> 5 SLIDES WERE USED FROM DIFFERENTIALS DONE AT CMMC</a:t>
            </a:r>
          </a:p>
          <a:p>
            <a:r>
              <a:rPr lang="en-US" dirty="0"/>
              <a:t>SLIDES WERE COLOR CODED (PURPLE, PINK, ORANGE, BLUE, AND GREEN) </a:t>
            </a:r>
          </a:p>
          <a:p>
            <a:r>
              <a:rPr lang="en-US" dirty="0"/>
              <a:t> 4 SLIDES WERE USED THAT HAD BEEN SENT TO PATHOLOGY FOR REVIEW (PURPLE, PINK, ORANGE, AND GREEN)</a:t>
            </a:r>
          </a:p>
          <a:p>
            <a:r>
              <a:rPr lang="en-US" dirty="0"/>
              <a:t> 1 SLIDE WAS USED THAT HAD NORMAL CELL DISTRIBUTION AS WELL AS MORPHOLOGY (BLUE)</a:t>
            </a:r>
          </a:p>
          <a:p>
            <a:r>
              <a:rPr lang="en-US" dirty="0"/>
              <a:t>5 EMPLOYEES WERE ASKED TO DO A MANUAL DIFFERENTIAL ON ALL SLIDES</a:t>
            </a:r>
          </a:p>
        </p:txBody>
      </p:sp>
    </p:spTree>
    <p:extLst>
      <p:ext uri="{BB962C8B-B14F-4D97-AF65-F5344CB8AC3E}">
        <p14:creationId xmlns:p14="http://schemas.microsoft.com/office/powerpoint/2010/main" val="343668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0619-0008-45E1-8064-270A5C220634}"/>
              </a:ext>
            </a:extLst>
          </p:cNvPr>
          <p:cNvSpPr>
            <a:spLocks noGrp="1"/>
          </p:cNvSpPr>
          <p:nvPr>
            <p:ph type="title"/>
          </p:nvPr>
        </p:nvSpPr>
        <p:spPr/>
        <p:txBody>
          <a:bodyPr/>
          <a:lstStyle/>
          <a:p>
            <a:pPr algn="ctr"/>
            <a:r>
              <a:rPr lang="en-US" dirty="0"/>
              <a:t>QUESTION</a:t>
            </a:r>
          </a:p>
        </p:txBody>
      </p:sp>
      <p:sp>
        <p:nvSpPr>
          <p:cNvPr id="3" name="Content Placeholder 2">
            <a:extLst>
              <a:ext uri="{FF2B5EF4-FFF2-40B4-BE49-F238E27FC236}">
                <a16:creationId xmlns:a16="http://schemas.microsoft.com/office/drawing/2014/main" id="{FCFFCED2-15D5-4DED-9DE4-D177087EF4A0}"/>
              </a:ext>
            </a:extLst>
          </p:cNvPr>
          <p:cNvSpPr>
            <a:spLocks noGrp="1"/>
          </p:cNvSpPr>
          <p:nvPr>
            <p:ph idx="1"/>
          </p:nvPr>
        </p:nvSpPr>
        <p:spPr/>
        <p:txBody>
          <a:bodyPr/>
          <a:lstStyle/>
          <a:p>
            <a:r>
              <a:rPr lang="en-US" dirty="0"/>
              <a:t>What is the most common inconsistency between Medical Lab Professionals preforming manual differentials at CMMC?</a:t>
            </a:r>
          </a:p>
          <a:p>
            <a:pPr marL="0" indent="0">
              <a:buNone/>
            </a:pPr>
            <a:r>
              <a:rPr lang="en-US" dirty="0"/>
              <a:t>	a) identification of immature white cells</a:t>
            </a:r>
          </a:p>
          <a:p>
            <a:pPr marL="0" indent="0">
              <a:buNone/>
            </a:pPr>
            <a:r>
              <a:rPr lang="en-US" dirty="0"/>
              <a:t>	b) identification of RBC abnormalities</a:t>
            </a:r>
          </a:p>
          <a:p>
            <a:pPr marL="0" indent="0">
              <a:buNone/>
            </a:pPr>
            <a:r>
              <a:rPr lang="en-US" dirty="0"/>
              <a:t>	c) identification of WBC abnormalities</a:t>
            </a:r>
          </a:p>
          <a:p>
            <a:pPr marL="0" indent="0">
              <a:buNone/>
            </a:pPr>
            <a:r>
              <a:rPr lang="en-US" dirty="0"/>
              <a:t>	d) grading of RBC morphology </a:t>
            </a:r>
          </a:p>
          <a:p>
            <a:endParaRPr lang="en-US" dirty="0"/>
          </a:p>
        </p:txBody>
      </p:sp>
    </p:spTree>
    <p:extLst>
      <p:ext uri="{BB962C8B-B14F-4D97-AF65-F5344CB8AC3E}">
        <p14:creationId xmlns:p14="http://schemas.microsoft.com/office/powerpoint/2010/main" val="4568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90D5-92AE-4C3E-8E22-BE9BA84FB2FF}"/>
              </a:ext>
            </a:extLst>
          </p:cNvPr>
          <p:cNvSpPr>
            <a:spLocks noGrp="1"/>
          </p:cNvSpPr>
          <p:nvPr>
            <p:ph type="title"/>
          </p:nvPr>
        </p:nvSpPr>
        <p:spPr/>
        <p:txBody>
          <a:bodyPr/>
          <a:lstStyle/>
          <a:p>
            <a:r>
              <a:rPr lang="en-US" dirty="0"/>
              <a:t>Purple Slide Results </a:t>
            </a:r>
          </a:p>
        </p:txBody>
      </p:sp>
      <p:graphicFrame>
        <p:nvGraphicFramePr>
          <p:cNvPr id="6" name="Content Placeholder 5">
            <a:extLst>
              <a:ext uri="{FF2B5EF4-FFF2-40B4-BE49-F238E27FC236}">
                <a16:creationId xmlns:a16="http://schemas.microsoft.com/office/drawing/2014/main" id="{43A687BC-7018-4699-B27F-EB230DAD691E}"/>
              </a:ext>
            </a:extLst>
          </p:cNvPr>
          <p:cNvGraphicFramePr>
            <a:graphicFrameLocks noGrp="1"/>
          </p:cNvGraphicFramePr>
          <p:nvPr>
            <p:ph idx="1"/>
            <p:extLst>
              <p:ext uri="{D42A27DB-BD31-4B8C-83A1-F6EECF244321}">
                <p14:modId xmlns:p14="http://schemas.microsoft.com/office/powerpoint/2010/main" val="3794785632"/>
              </p:ext>
            </p:extLst>
          </p:nvPr>
        </p:nvGraphicFramePr>
        <p:xfrm>
          <a:off x="1219200" y="1803400"/>
          <a:ext cx="9750425"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0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2B28-F626-4F69-A4DE-CFAC31D7112E}"/>
              </a:ext>
            </a:extLst>
          </p:cNvPr>
          <p:cNvSpPr>
            <a:spLocks noGrp="1"/>
          </p:cNvSpPr>
          <p:nvPr>
            <p:ph type="title"/>
          </p:nvPr>
        </p:nvSpPr>
        <p:spPr/>
        <p:txBody>
          <a:bodyPr/>
          <a:lstStyle/>
          <a:p>
            <a:r>
              <a:rPr lang="en-US" dirty="0"/>
              <a:t>PURPLE SLIDE COMMENTS </a:t>
            </a:r>
          </a:p>
        </p:txBody>
      </p:sp>
      <p:graphicFrame>
        <p:nvGraphicFramePr>
          <p:cNvPr id="4" name="Table 4">
            <a:extLst>
              <a:ext uri="{FF2B5EF4-FFF2-40B4-BE49-F238E27FC236}">
                <a16:creationId xmlns:a16="http://schemas.microsoft.com/office/drawing/2014/main" id="{9B96B9DB-AA8C-4C3C-A15C-94D1524C1FC8}"/>
              </a:ext>
            </a:extLst>
          </p:cNvPr>
          <p:cNvGraphicFramePr>
            <a:graphicFrameLocks noGrp="1"/>
          </p:cNvGraphicFramePr>
          <p:nvPr>
            <p:ph idx="1"/>
            <p:extLst>
              <p:ext uri="{D42A27DB-BD31-4B8C-83A1-F6EECF244321}">
                <p14:modId xmlns:p14="http://schemas.microsoft.com/office/powerpoint/2010/main" val="3386813634"/>
              </p:ext>
            </p:extLst>
          </p:nvPr>
        </p:nvGraphicFramePr>
        <p:xfrm>
          <a:off x="1219200" y="1803400"/>
          <a:ext cx="9750425" cy="2936240"/>
        </p:xfrm>
        <a:graphic>
          <a:graphicData uri="http://schemas.openxmlformats.org/drawingml/2006/table">
            <a:tbl>
              <a:tblPr firstRow="1" bandRow="1">
                <a:tableStyleId>{5C22544A-7EE6-4342-B048-85BDC9FD1C3A}</a:tableStyleId>
              </a:tblPr>
              <a:tblGrid>
                <a:gridCol w="1950085">
                  <a:extLst>
                    <a:ext uri="{9D8B030D-6E8A-4147-A177-3AD203B41FA5}">
                      <a16:colId xmlns:a16="http://schemas.microsoft.com/office/drawing/2014/main" val="275868882"/>
                    </a:ext>
                  </a:extLst>
                </a:gridCol>
                <a:gridCol w="1950085">
                  <a:extLst>
                    <a:ext uri="{9D8B030D-6E8A-4147-A177-3AD203B41FA5}">
                      <a16:colId xmlns:a16="http://schemas.microsoft.com/office/drawing/2014/main" val="3666432288"/>
                    </a:ext>
                  </a:extLst>
                </a:gridCol>
                <a:gridCol w="1950085">
                  <a:extLst>
                    <a:ext uri="{9D8B030D-6E8A-4147-A177-3AD203B41FA5}">
                      <a16:colId xmlns:a16="http://schemas.microsoft.com/office/drawing/2014/main" val="518748325"/>
                    </a:ext>
                  </a:extLst>
                </a:gridCol>
                <a:gridCol w="1950085">
                  <a:extLst>
                    <a:ext uri="{9D8B030D-6E8A-4147-A177-3AD203B41FA5}">
                      <a16:colId xmlns:a16="http://schemas.microsoft.com/office/drawing/2014/main" val="3615768050"/>
                    </a:ext>
                  </a:extLst>
                </a:gridCol>
                <a:gridCol w="1950085">
                  <a:extLst>
                    <a:ext uri="{9D8B030D-6E8A-4147-A177-3AD203B41FA5}">
                      <a16:colId xmlns:a16="http://schemas.microsoft.com/office/drawing/2014/main" val="4242531879"/>
                    </a:ext>
                  </a:extLst>
                </a:gridCol>
              </a:tblGrid>
              <a:tr h="370840">
                <a:tc>
                  <a:txBody>
                    <a:bodyPr/>
                    <a:lstStyle/>
                    <a:p>
                      <a:r>
                        <a:rPr lang="en-US" dirty="0"/>
                        <a:t>TEST 1</a:t>
                      </a:r>
                    </a:p>
                  </a:txBody>
                  <a:tcPr/>
                </a:tc>
                <a:tc>
                  <a:txBody>
                    <a:bodyPr/>
                    <a:lstStyle/>
                    <a:p>
                      <a:r>
                        <a:rPr lang="en-US" dirty="0"/>
                        <a:t>TEST 2</a:t>
                      </a:r>
                    </a:p>
                  </a:txBody>
                  <a:tcPr/>
                </a:tc>
                <a:tc>
                  <a:txBody>
                    <a:bodyPr/>
                    <a:lstStyle/>
                    <a:p>
                      <a:r>
                        <a:rPr lang="en-US" dirty="0"/>
                        <a:t>TEST 3</a:t>
                      </a:r>
                    </a:p>
                  </a:txBody>
                  <a:tcPr/>
                </a:tc>
                <a:tc>
                  <a:txBody>
                    <a:bodyPr/>
                    <a:lstStyle/>
                    <a:p>
                      <a:r>
                        <a:rPr lang="en-US" dirty="0"/>
                        <a:t>TEST 4</a:t>
                      </a:r>
                    </a:p>
                  </a:txBody>
                  <a:tcPr/>
                </a:tc>
                <a:tc>
                  <a:txBody>
                    <a:bodyPr/>
                    <a:lstStyle/>
                    <a:p>
                      <a:r>
                        <a:rPr lang="en-US" dirty="0"/>
                        <a:t>TEST 5</a:t>
                      </a:r>
                    </a:p>
                  </a:txBody>
                  <a:tcPr/>
                </a:tc>
                <a:extLst>
                  <a:ext uri="{0D108BD9-81ED-4DB2-BD59-A6C34878D82A}">
                    <a16:rowId xmlns:a16="http://schemas.microsoft.com/office/drawing/2014/main" val="2548420423"/>
                  </a:ext>
                </a:extLst>
              </a:tr>
              <a:tr h="370840">
                <a:tc>
                  <a:txBody>
                    <a:bodyPr/>
                    <a:lstStyle/>
                    <a:p>
                      <a:r>
                        <a:rPr lang="en-US" dirty="0"/>
                        <a:t>FEW GIANT PLT</a:t>
                      </a:r>
                    </a:p>
                  </a:txBody>
                  <a:tcPr/>
                </a:tc>
                <a:tc>
                  <a:txBody>
                    <a:bodyPr/>
                    <a:lstStyle/>
                    <a:p>
                      <a:r>
                        <a:rPr lang="en-US" dirty="0"/>
                        <a:t>PLT INCREASE 3+</a:t>
                      </a:r>
                    </a:p>
                  </a:txBody>
                  <a:tcPr/>
                </a:tc>
                <a:tc>
                  <a:txBody>
                    <a:bodyPr/>
                    <a:lstStyle/>
                    <a:p>
                      <a:r>
                        <a:rPr lang="en-US" dirty="0"/>
                        <a:t>OCC. GIANT PLT</a:t>
                      </a:r>
                    </a:p>
                  </a:txBody>
                  <a:tcPr/>
                </a:tc>
                <a:tc>
                  <a:txBody>
                    <a:bodyPr/>
                    <a:lstStyle/>
                    <a:p>
                      <a:r>
                        <a:rPr lang="en-US" dirty="0"/>
                        <a:t>1 GIANT PLT</a:t>
                      </a:r>
                    </a:p>
                  </a:txBody>
                  <a:tcPr/>
                </a:tc>
                <a:tc>
                  <a:txBody>
                    <a:bodyPr/>
                    <a:lstStyle/>
                    <a:p>
                      <a:r>
                        <a:rPr lang="en-US" dirty="0"/>
                        <a:t>ANISO 2+</a:t>
                      </a:r>
                    </a:p>
                  </a:txBody>
                  <a:tcPr/>
                </a:tc>
                <a:extLst>
                  <a:ext uri="{0D108BD9-81ED-4DB2-BD59-A6C34878D82A}">
                    <a16:rowId xmlns:a16="http://schemas.microsoft.com/office/drawing/2014/main" val="1022404833"/>
                  </a:ext>
                </a:extLst>
              </a:tr>
              <a:tr h="370840">
                <a:tc>
                  <a:txBody>
                    <a:bodyPr/>
                    <a:lstStyle/>
                    <a:p>
                      <a:r>
                        <a:rPr lang="en-US" dirty="0"/>
                        <a:t>MACRO/ANISO</a:t>
                      </a:r>
                    </a:p>
                  </a:txBody>
                  <a:tcPr/>
                </a:tc>
                <a:tc>
                  <a:txBody>
                    <a:bodyPr/>
                    <a:lstStyle/>
                    <a:p>
                      <a:r>
                        <a:rPr lang="en-US" dirty="0"/>
                        <a:t>3+ STOMATO</a:t>
                      </a:r>
                    </a:p>
                  </a:txBody>
                  <a:tcPr/>
                </a:tc>
                <a:tc>
                  <a:txBody>
                    <a:bodyPr/>
                    <a:lstStyle/>
                    <a:p>
                      <a:endParaRPr lang="en-US" dirty="0"/>
                    </a:p>
                  </a:txBody>
                  <a:tcPr/>
                </a:tc>
                <a:tc>
                  <a:txBody>
                    <a:bodyPr/>
                    <a:lstStyle/>
                    <a:p>
                      <a:r>
                        <a:rPr lang="en-US" dirty="0"/>
                        <a:t>3+ STOMATO</a:t>
                      </a:r>
                    </a:p>
                  </a:txBody>
                  <a:tcPr/>
                </a:tc>
                <a:tc>
                  <a:txBody>
                    <a:bodyPr/>
                    <a:lstStyle/>
                    <a:p>
                      <a:r>
                        <a:rPr lang="en-US" dirty="0"/>
                        <a:t>MACRO 2+</a:t>
                      </a:r>
                    </a:p>
                  </a:txBody>
                  <a:tcPr/>
                </a:tc>
                <a:extLst>
                  <a:ext uri="{0D108BD9-81ED-4DB2-BD59-A6C34878D82A}">
                    <a16:rowId xmlns:a16="http://schemas.microsoft.com/office/drawing/2014/main" val="3321631737"/>
                  </a:ext>
                </a:extLst>
              </a:tr>
              <a:tr h="370840">
                <a:tc>
                  <a:txBody>
                    <a:bodyPr/>
                    <a:lstStyle/>
                    <a:p>
                      <a:endParaRPr lang="en-US"/>
                    </a:p>
                  </a:txBody>
                  <a:tcPr/>
                </a:tc>
                <a:tc>
                  <a:txBody>
                    <a:bodyPr/>
                    <a:lstStyle/>
                    <a:p>
                      <a:r>
                        <a:rPr lang="en-US" dirty="0"/>
                        <a:t>VACULATION OF PMNS AND LYMPHS</a:t>
                      </a:r>
                    </a:p>
                  </a:txBody>
                  <a:tcPr/>
                </a:tc>
                <a:tc>
                  <a:txBody>
                    <a:bodyPr/>
                    <a:lstStyle/>
                    <a:p>
                      <a:r>
                        <a:rPr lang="en-US" dirty="0"/>
                        <a:t>TOXIC GRAN AND VACUOLES</a:t>
                      </a:r>
                    </a:p>
                  </a:txBody>
                  <a:tcPr/>
                </a:tc>
                <a:tc>
                  <a:txBody>
                    <a:bodyPr/>
                    <a:lstStyle/>
                    <a:p>
                      <a:r>
                        <a:rPr lang="en-US" dirty="0"/>
                        <a:t>TOXIC GRAN</a:t>
                      </a:r>
                    </a:p>
                  </a:txBody>
                  <a:tcPr/>
                </a:tc>
                <a:tc>
                  <a:txBody>
                    <a:bodyPr/>
                    <a:lstStyle/>
                    <a:p>
                      <a:r>
                        <a:rPr lang="en-US" dirty="0"/>
                        <a:t>TOXIC GRAN</a:t>
                      </a:r>
                    </a:p>
                  </a:txBody>
                  <a:tcPr/>
                </a:tc>
                <a:extLst>
                  <a:ext uri="{0D108BD9-81ED-4DB2-BD59-A6C34878D82A}">
                    <a16:rowId xmlns:a16="http://schemas.microsoft.com/office/drawing/2014/main" val="1658381630"/>
                  </a:ext>
                </a:extLst>
              </a:tr>
              <a:tr h="370840">
                <a:tc>
                  <a:txBody>
                    <a:bodyPr/>
                    <a:lstStyle/>
                    <a:p>
                      <a:endParaRPr lang="en-US"/>
                    </a:p>
                  </a:txBody>
                  <a:tcPr/>
                </a:tc>
                <a:tc>
                  <a:txBody>
                    <a:bodyPr/>
                    <a:lstStyle/>
                    <a:p>
                      <a:r>
                        <a:rPr lang="en-US" dirty="0"/>
                        <a:t>MACRO/MICRO 1+</a:t>
                      </a:r>
                    </a:p>
                  </a:txBody>
                  <a:tcPr/>
                </a:tc>
                <a:tc>
                  <a:txBody>
                    <a:bodyPr/>
                    <a:lstStyle/>
                    <a:p>
                      <a:r>
                        <a:rPr lang="en-US" dirty="0"/>
                        <a:t>9 VARIANT LYMPHS</a:t>
                      </a:r>
                    </a:p>
                  </a:txBody>
                  <a:tcPr/>
                </a:tc>
                <a:tc>
                  <a:txBody>
                    <a:bodyPr/>
                    <a:lstStyle/>
                    <a:p>
                      <a:r>
                        <a:rPr lang="en-US" dirty="0"/>
                        <a:t>70% VARIANT LYMPHS</a:t>
                      </a:r>
                    </a:p>
                  </a:txBody>
                  <a:tcPr/>
                </a:tc>
                <a:tc>
                  <a:txBody>
                    <a:bodyPr/>
                    <a:lstStyle/>
                    <a:p>
                      <a:r>
                        <a:rPr lang="en-US" dirty="0"/>
                        <a:t>5 VARIANT LYMPHS</a:t>
                      </a:r>
                    </a:p>
                  </a:txBody>
                  <a:tcPr/>
                </a:tc>
                <a:extLst>
                  <a:ext uri="{0D108BD9-81ED-4DB2-BD59-A6C34878D82A}">
                    <a16:rowId xmlns:a16="http://schemas.microsoft.com/office/drawing/2014/main" val="3043304439"/>
                  </a:ext>
                </a:extLst>
              </a:tr>
            </a:tbl>
          </a:graphicData>
        </a:graphic>
      </p:graphicFrame>
    </p:spTree>
    <p:extLst>
      <p:ext uri="{BB962C8B-B14F-4D97-AF65-F5344CB8AC3E}">
        <p14:creationId xmlns:p14="http://schemas.microsoft.com/office/powerpoint/2010/main" val="173430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ECC0-B160-4C7C-BD8A-7FB5735DD961}"/>
              </a:ext>
            </a:extLst>
          </p:cNvPr>
          <p:cNvSpPr>
            <a:spLocks noGrp="1"/>
          </p:cNvSpPr>
          <p:nvPr>
            <p:ph type="title"/>
          </p:nvPr>
        </p:nvSpPr>
        <p:spPr/>
        <p:txBody>
          <a:bodyPr/>
          <a:lstStyle/>
          <a:p>
            <a:pPr algn="ctr"/>
            <a:r>
              <a:rPr lang="en-US" dirty="0"/>
              <a:t>PURPLE SLIDE DISCUSSION</a:t>
            </a:r>
          </a:p>
        </p:txBody>
      </p:sp>
      <p:sp>
        <p:nvSpPr>
          <p:cNvPr id="3" name="Content Placeholder 2">
            <a:extLst>
              <a:ext uri="{FF2B5EF4-FFF2-40B4-BE49-F238E27FC236}">
                <a16:creationId xmlns:a16="http://schemas.microsoft.com/office/drawing/2014/main" id="{8021DB7F-0BF7-4952-B3A6-243974B06B8D}"/>
              </a:ext>
            </a:extLst>
          </p:cNvPr>
          <p:cNvSpPr>
            <a:spLocks noGrp="1"/>
          </p:cNvSpPr>
          <p:nvPr>
            <p:ph idx="1"/>
          </p:nvPr>
        </p:nvSpPr>
        <p:spPr/>
        <p:txBody>
          <a:bodyPr/>
          <a:lstStyle/>
          <a:p>
            <a:r>
              <a:rPr lang="en-US" dirty="0"/>
              <a:t>PER PATHOLOGY REVIEW NOTABLE FEATURES WERE AS FOLLOWS</a:t>
            </a:r>
          </a:p>
          <a:p>
            <a:pPr lvl="6"/>
            <a:r>
              <a:rPr lang="en-US" dirty="0"/>
              <a:t>IMMATURE GRANULOCYTES</a:t>
            </a:r>
          </a:p>
          <a:p>
            <a:pPr lvl="6"/>
            <a:r>
              <a:rPr lang="en-US" dirty="0"/>
              <a:t>TOXIC GRANULATION</a:t>
            </a:r>
          </a:p>
          <a:p>
            <a:pPr lvl="6"/>
            <a:r>
              <a:rPr lang="en-US" dirty="0"/>
              <a:t>STOMATOCYTOSIS</a:t>
            </a:r>
          </a:p>
          <a:p>
            <a:pPr lvl="6"/>
            <a:r>
              <a:rPr lang="en-US" dirty="0"/>
              <a:t>LEUKOCYTOSIS</a:t>
            </a:r>
          </a:p>
          <a:p>
            <a:pPr lvl="6"/>
            <a:r>
              <a:rPr lang="en-US" dirty="0"/>
              <a:t>MACROCYTIC</a:t>
            </a:r>
          </a:p>
          <a:p>
            <a:pPr lvl="0">
              <a:buClr>
                <a:srgbClr val="6A3A20"/>
              </a:buClr>
            </a:pPr>
            <a:r>
              <a:rPr lang="en-US" dirty="0">
                <a:solidFill>
                  <a:srgbClr val="6A3A20"/>
                </a:solidFill>
              </a:rPr>
              <a:t> 4 out of 5 identified immature granulocytes, 3 out of 5 identified toxic granulation, 2 out of 5 identified stomatocytosis, 3 out of 5 identified macrocytosis, none identified leukocytosis</a:t>
            </a:r>
          </a:p>
        </p:txBody>
      </p:sp>
    </p:spTree>
    <p:extLst>
      <p:ext uri="{BB962C8B-B14F-4D97-AF65-F5344CB8AC3E}">
        <p14:creationId xmlns:p14="http://schemas.microsoft.com/office/powerpoint/2010/main" val="11621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2BD2-1354-4BEC-9AA9-C3A855162B77}"/>
              </a:ext>
            </a:extLst>
          </p:cNvPr>
          <p:cNvSpPr>
            <a:spLocks noGrp="1"/>
          </p:cNvSpPr>
          <p:nvPr>
            <p:ph type="title"/>
          </p:nvPr>
        </p:nvSpPr>
        <p:spPr/>
        <p:txBody>
          <a:bodyPr/>
          <a:lstStyle/>
          <a:p>
            <a:r>
              <a:rPr lang="en-US" dirty="0"/>
              <a:t>PINK SLIDE RESULTS</a:t>
            </a:r>
          </a:p>
        </p:txBody>
      </p:sp>
      <p:graphicFrame>
        <p:nvGraphicFramePr>
          <p:cNvPr id="9" name="Content Placeholder 8">
            <a:extLst>
              <a:ext uri="{FF2B5EF4-FFF2-40B4-BE49-F238E27FC236}">
                <a16:creationId xmlns:a16="http://schemas.microsoft.com/office/drawing/2014/main" id="{478E8B18-0628-4972-98D8-5ABAFD6411C1}"/>
              </a:ext>
            </a:extLst>
          </p:cNvPr>
          <p:cNvGraphicFramePr>
            <a:graphicFrameLocks noGrp="1"/>
          </p:cNvGraphicFramePr>
          <p:nvPr>
            <p:ph idx="1"/>
            <p:extLst>
              <p:ext uri="{D42A27DB-BD31-4B8C-83A1-F6EECF244321}">
                <p14:modId xmlns:p14="http://schemas.microsoft.com/office/powerpoint/2010/main" val="730108922"/>
              </p:ext>
            </p:extLst>
          </p:nvPr>
        </p:nvGraphicFramePr>
        <p:xfrm>
          <a:off x="1219200" y="1803400"/>
          <a:ext cx="9750425"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82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999</Words>
  <Application>Microsoft Office PowerPoint</Application>
  <PresentationFormat>Custom</PresentationFormat>
  <Paragraphs>226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Constantia</vt:lpstr>
      <vt:lpstr>TimesNewRoman</vt:lpstr>
      <vt:lpstr>Books Classic 16x9</vt:lpstr>
      <vt:lpstr>Variation in Manual Differentials</vt:lpstr>
      <vt:lpstr>INTRODUCTION</vt:lpstr>
      <vt:lpstr>BACKGROUND</vt:lpstr>
      <vt:lpstr>MATERIALS AND METHODS</vt:lpstr>
      <vt:lpstr>QUESTION</vt:lpstr>
      <vt:lpstr>Purple Slide Results </vt:lpstr>
      <vt:lpstr>PURPLE SLIDE COMMENTS </vt:lpstr>
      <vt:lpstr>PURPLE SLIDE DISCUSSION</vt:lpstr>
      <vt:lpstr>PINK SLIDE RESULTS</vt:lpstr>
      <vt:lpstr>PINK SLIDE COMMENTS</vt:lpstr>
      <vt:lpstr>PINK SLIDE DISCUSSION</vt:lpstr>
      <vt:lpstr>ORANGE SLIDE RESULTS</vt:lpstr>
      <vt:lpstr>ORANGE SLIDE COMMENTS</vt:lpstr>
      <vt:lpstr>ORANGE SLIDE DISCUSSION</vt:lpstr>
      <vt:lpstr>BLUE SLIDE RESULTS</vt:lpstr>
      <vt:lpstr>BLUE SLIDE COMMENTS</vt:lpstr>
      <vt:lpstr>BLUE SLIDE DISCUSSION</vt:lpstr>
      <vt:lpstr>GREEN SLIDE RESULTS</vt:lpstr>
      <vt:lpstr>GREEN SLIDE COMMENTS</vt:lpstr>
      <vt:lpstr>GREEN SLIDE DISCUSSION</vt:lpstr>
      <vt:lpstr>FINAL CONCLUSIONS</vt:lpstr>
      <vt:lpstr>QUESTION ANSWER</vt:lpstr>
      <vt:lpstr>FINAL THOUGHTS</vt:lpstr>
      <vt:lpstr>REFERENCES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 in Manual Differentials</dc:title>
  <dc:creator>Kundrat, Tatiana</dc:creator>
  <cp:lastModifiedBy>Susie Zanto</cp:lastModifiedBy>
  <cp:revision>6</cp:revision>
  <dcterms:created xsi:type="dcterms:W3CDTF">2020-04-13T22:02:35Z</dcterms:created>
  <dcterms:modified xsi:type="dcterms:W3CDTF">2020-04-15T02:31:31Z</dcterms:modified>
</cp:coreProperties>
</file>