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1"/>
  </p:notesMasterIdLst>
  <p:sldIdLst>
    <p:sldId id="256" r:id="rId2"/>
    <p:sldId id="258" r:id="rId3"/>
    <p:sldId id="257" r:id="rId4"/>
    <p:sldId id="267" r:id="rId5"/>
    <p:sldId id="260" r:id="rId6"/>
    <p:sldId id="261" r:id="rId7"/>
    <p:sldId id="262" r:id="rId8"/>
    <p:sldId id="264" r:id="rId9"/>
    <p:sldId id="266"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3506" autoAdjust="0"/>
  </p:normalViewPr>
  <p:slideViewPr>
    <p:cSldViewPr snapToGrid="0">
      <p:cViewPr varScale="1">
        <p:scale>
          <a:sx n="67" d="100"/>
          <a:sy n="67" d="100"/>
        </p:scale>
        <p:origin x="85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889690-7AF2-4919-97D1-40D9FBECC03B}" type="datetimeFigureOut">
              <a:rPr lang="en-US" smtClean="0"/>
              <a:t>4/14/2020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F8F68A-F324-45C9-B9CF-658E625FD8C7}" type="slidenum">
              <a:rPr lang="en-US" smtClean="0"/>
              <a:t>‹#›</a:t>
            </a:fld>
            <a:endParaRPr lang="en-US"/>
          </a:p>
        </p:txBody>
      </p:sp>
    </p:spTree>
    <p:extLst>
      <p:ext uri="{BB962C8B-B14F-4D97-AF65-F5344CB8AC3E}">
        <p14:creationId xmlns:p14="http://schemas.microsoft.com/office/powerpoint/2010/main" val="39408162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CF8F68A-F324-45C9-B9CF-658E625FD8C7}" type="slidenum">
              <a:rPr lang="en-US" smtClean="0"/>
              <a:t>1</a:t>
            </a:fld>
            <a:endParaRPr lang="en-US"/>
          </a:p>
        </p:txBody>
      </p:sp>
    </p:spTree>
    <p:extLst>
      <p:ext uri="{BB962C8B-B14F-4D97-AF65-F5344CB8AC3E}">
        <p14:creationId xmlns:p14="http://schemas.microsoft.com/office/powerpoint/2010/main" val="31612995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my clinical site, the students were approached by our microbiology lead about possibly creating a minimum inhibition concentration guide for care providers at </a:t>
            </a:r>
            <a:r>
              <a:rPr lang="en-US" dirty="0" err="1"/>
              <a:t>Benefis</a:t>
            </a:r>
            <a:r>
              <a:rPr lang="en-US" dirty="0"/>
              <a:t>. Myself, being a slight procrastinator still did not have a project, so I jumped at the opportunity. I was intrigued by this project because (1) there can be miscommunication between the lab and care providers so by creating this guide it lessens this gap (2) I got to work with Dr. Stevens, an infectious disease doctor which a was a great way to network and expand my knowledge on MICs and antibiotics. </a:t>
            </a:r>
          </a:p>
          <a:p>
            <a:endParaRPr lang="en-US" dirty="0"/>
          </a:p>
          <a:p>
            <a:r>
              <a:rPr lang="en-US" dirty="0"/>
              <a:t>Dr. Stevens had been wanting to create a quick reference guide for quite some time now but has never been able to tackle the project herself. She had been noticing that some care providers were having trouble interpreting the MICs that the lab was reporting out and maybe not making the necessary connections to provide the best treatment for the patient. </a:t>
            </a:r>
          </a:p>
        </p:txBody>
      </p:sp>
      <p:sp>
        <p:nvSpPr>
          <p:cNvPr id="4" name="Slide Number Placeholder 3"/>
          <p:cNvSpPr>
            <a:spLocks noGrp="1"/>
          </p:cNvSpPr>
          <p:nvPr>
            <p:ph type="sldNum" sz="quarter" idx="5"/>
          </p:nvPr>
        </p:nvSpPr>
        <p:spPr/>
        <p:txBody>
          <a:bodyPr/>
          <a:lstStyle/>
          <a:p>
            <a:fld id="{9CF8F68A-F324-45C9-B9CF-658E625FD8C7}" type="slidenum">
              <a:rPr lang="en-US" smtClean="0"/>
              <a:t>2</a:t>
            </a:fld>
            <a:endParaRPr lang="en-US"/>
          </a:p>
        </p:txBody>
      </p:sp>
    </p:spTree>
    <p:extLst>
      <p:ext uri="{BB962C8B-B14F-4D97-AF65-F5344CB8AC3E}">
        <p14:creationId xmlns:p14="http://schemas.microsoft.com/office/powerpoint/2010/main" val="22040040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main purpose of this quick guide to provide the background knowledge of MICs. The topics covered include: how MICs and breakpoints are established, do MICs matter for antibiotic penetration, Can MICs be compared within an antibiotic class/ between antibiotic classes?, and how MIC data is used to select antibiotics appropriately. </a:t>
            </a:r>
          </a:p>
        </p:txBody>
      </p:sp>
      <p:sp>
        <p:nvSpPr>
          <p:cNvPr id="4" name="Slide Number Placeholder 3"/>
          <p:cNvSpPr>
            <a:spLocks noGrp="1"/>
          </p:cNvSpPr>
          <p:nvPr>
            <p:ph type="sldNum" sz="quarter" idx="5"/>
          </p:nvPr>
        </p:nvSpPr>
        <p:spPr/>
        <p:txBody>
          <a:bodyPr/>
          <a:lstStyle/>
          <a:p>
            <a:fld id="{9CF8F68A-F324-45C9-B9CF-658E625FD8C7}" type="slidenum">
              <a:rPr lang="en-US" smtClean="0"/>
              <a:t>3</a:t>
            </a:fld>
            <a:endParaRPr lang="en-US"/>
          </a:p>
        </p:txBody>
      </p:sp>
    </p:spTree>
    <p:extLst>
      <p:ext uri="{BB962C8B-B14F-4D97-AF65-F5344CB8AC3E}">
        <p14:creationId xmlns:p14="http://schemas.microsoft.com/office/powerpoint/2010/main" val="3963655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guide explains basic concepts like what a MIC is and how breakpoints are established. </a:t>
            </a:r>
          </a:p>
          <a:p>
            <a:endParaRPr lang="en-US" dirty="0"/>
          </a:p>
        </p:txBody>
      </p:sp>
      <p:sp>
        <p:nvSpPr>
          <p:cNvPr id="4" name="Slide Number Placeholder 3"/>
          <p:cNvSpPr>
            <a:spLocks noGrp="1"/>
          </p:cNvSpPr>
          <p:nvPr>
            <p:ph type="sldNum" sz="quarter" idx="5"/>
          </p:nvPr>
        </p:nvSpPr>
        <p:spPr/>
        <p:txBody>
          <a:bodyPr/>
          <a:lstStyle/>
          <a:p>
            <a:fld id="{9CF8F68A-F324-45C9-B9CF-658E625FD8C7}" type="slidenum">
              <a:rPr lang="en-US" smtClean="0"/>
              <a:t>4</a:t>
            </a:fld>
            <a:endParaRPr lang="en-US"/>
          </a:p>
        </p:txBody>
      </p:sp>
    </p:spTree>
    <p:extLst>
      <p:ext uri="{BB962C8B-B14F-4D97-AF65-F5344CB8AC3E}">
        <p14:creationId xmlns:p14="http://schemas.microsoft.com/office/powerpoint/2010/main" val="20003966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also explains how MICs are determined by the Clinical and Laboratory Standards Institute along with the FDA. Another aspect that Dr. Stevens wanted to address was antibiotic penetration into different bodily tissues. One of the bigger PK factors is that only free/unbound of the drug is available for antibacterial activity. So, that concentration that is free is the amount that can penetrate bodily tissues.</a:t>
            </a:r>
          </a:p>
        </p:txBody>
      </p:sp>
      <p:sp>
        <p:nvSpPr>
          <p:cNvPr id="4" name="Slide Number Placeholder 3"/>
          <p:cNvSpPr>
            <a:spLocks noGrp="1"/>
          </p:cNvSpPr>
          <p:nvPr>
            <p:ph type="sldNum" sz="quarter" idx="5"/>
          </p:nvPr>
        </p:nvSpPr>
        <p:spPr/>
        <p:txBody>
          <a:bodyPr/>
          <a:lstStyle/>
          <a:p>
            <a:fld id="{9CF8F68A-F324-45C9-B9CF-658E625FD8C7}" type="slidenum">
              <a:rPr lang="en-US" smtClean="0"/>
              <a:t>5</a:t>
            </a:fld>
            <a:endParaRPr lang="en-US"/>
          </a:p>
        </p:txBody>
      </p:sp>
    </p:spTree>
    <p:extLst>
      <p:ext uri="{BB962C8B-B14F-4D97-AF65-F5344CB8AC3E}">
        <p14:creationId xmlns:p14="http://schemas.microsoft.com/office/powerpoint/2010/main" val="17247607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topic covered was if MICs can be compared within an antibiotic or between antibiotic classes. The class representative concept of testing presumes that when an organism is susceptible or resistant that other members of the same class should also be either susceptible or resistant. The biggest point to take away from this is that it is only appropriate to generalize the interpretive category within the antibiotic class, NOT the MIC. This is due to the various potencies among compounds within the same antibiotic class. Comparing MICs between antibiotic classes is not allowed due to their various modes of action and potencies. </a:t>
            </a:r>
          </a:p>
        </p:txBody>
      </p:sp>
      <p:sp>
        <p:nvSpPr>
          <p:cNvPr id="4" name="Slide Number Placeholder 3"/>
          <p:cNvSpPr>
            <a:spLocks noGrp="1"/>
          </p:cNvSpPr>
          <p:nvPr>
            <p:ph type="sldNum" sz="quarter" idx="5"/>
          </p:nvPr>
        </p:nvSpPr>
        <p:spPr/>
        <p:txBody>
          <a:bodyPr/>
          <a:lstStyle/>
          <a:p>
            <a:fld id="{9CF8F68A-F324-45C9-B9CF-658E625FD8C7}" type="slidenum">
              <a:rPr lang="en-US" smtClean="0"/>
              <a:t>6</a:t>
            </a:fld>
            <a:endParaRPr lang="en-US"/>
          </a:p>
        </p:txBody>
      </p:sp>
    </p:spTree>
    <p:extLst>
      <p:ext uri="{BB962C8B-B14F-4D97-AF65-F5344CB8AC3E}">
        <p14:creationId xmlns:p14="http://schemas.microsoft.com/office/powerpoint/2010/main" val="34161007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two categories that antibiotics are divided into are concentration-dependent killing that has prolonged persistent effects and time-</a:t>
            </a:r>
            <a:r>
              <a:rPr lang="en-US" dirty="0" err="1"/>
              <a:t>dependant</a:t>
            </a:r>
            <a:r>
              <a:rPr lang="en-US" dirty="0"/>
              <a:t> killing that has minimally to moderately persistent effects.</a:t>
            </a:r>
          </a:p>
          <a:p>
            <a:endParaRPr lang="en-US" dirty="0"/>
          </a:p>
          <a:p>
            <a:r>
              <a:rPr lang="en-US" dirty="0"/>
              <a:t>Category 1 introduces a higher concentration for a more rapid and extensive degree of bacterial killing. This achieves longer lasting and persistent effects that allows for infrequent dosing. </a:t>
            </a:r>
          </a:p>
          <a:p>
            <a:endParaRPr lang="en-US" dirty="0"/>
          </a:p>
          <a:p>
            <a:r>
              <a:rPr lang="en-US" dirty="0"/>
              <a:t>Category 2 has a saturation of the killing rate at low multiples of the MIC. So higher concentrations do not kill the organism any faster than lower concentrations. The therapeutic goal for these antibiotics is to optimize the duration of exposure while maintaining serum levels above the MIC. </a:t>
            </a:r>
          </a:p>
          <a:p>
            <a:endParaRPr lang="en-US" dirty="0"/>
          </a:p>
          <a:p>
            <a:endParaRPr lang="en-US" dirty="0"/>
          </a:p>
        </p:txBody>
      </p:sp>
      <p:sp>
        <p:nvSpPr>
          <p:cNvPr id="4" name="Slide Number Placeholder 3"/>
          <p:cNvSpPr>
            <a:spLocks noGrp="1"/>
          </p:cNvSpPr>
          <p:nvPr>
            <p:ph type="sldNum" sz="quarter" idx="5"/>
          </p:nvPr>
        </p:nvSpPr>
        <p:spPr/>
        <p:txBody>
          <a:bodyPr/>
          <a:lstStyle/>
          <a:p>
            <a:fld id="{9CF8F68A-F324-45C9-B9CF-658E625FD8C7}" type="slidenum">
              <a:rPr lang="en-US" smtClean="0"/>
              <a:t>7</a:t>
            </a:fld>
            <a:endParaRPr lang="en-US"/>
          </a:p>
        </p:txBody>
      </p:sp>
    </p:spTree>
    <p:extLst>
      <p:ext uri="{BB962C8B-B14F-4D97-AF65-F5344CB8AC3E}">
        <p14:creationId xmlns:p14="http://schemas.microsoft.com/office/powerpoint/2010/main" val="29025163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F8F68A-F324-45C9-B9CF-658E625FD8C7}" type="slidenum">
              <a:rPr lang="en-US" smtClean="0"/>
              <a:t>8</a:t>
            </a:fld>
            <a:endParaRPr lang="en-US"/>
          </a:p>
        </p:txBody>
      </p:sp>
    </p:spTree>
    <p:extLst>
      <p:ext uri="{BB962C8B-B14F-4D97-AF65-F5344CB8AC3E}">
        <p14:creationId xmlns:p14="http://schemas.microsoft.com/office/powerpoint/2010/main" val="36618474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conclusion I hope that this guide helps for anyone really understand how MICs are used to select the appropriate antibiotic. One of the goals of this project is was to help lessen the miscommunication between the laboratory and other healthcare departments, ultimately providing the best care for the patient. My favorite part of this project was getting the opportunity to work with Dr. Stevens along with Dr. Geyer and the pharmacy department. This will be published on the </a:t>
            </a:r>
            <a:r>
              <a:rPr lang="en-US" dirty="0" err="1"/>
              <a:t>Benefis</a:t>
            </a:r>
            <a:r>
              <a:rPr lang="en-US" dirty="0"/>
              <a:t> </a:t>
            </a:r>
            <a:r>
              <a:rPr lang="en-US" dirty="0" err="1"/>
              <a:t>intraweb</a:t>
            </a:r>
            <a:r>
              <a:rPr lang="en-US" dirty="0"/>
              <a:t> allowing for anyone at </a:t>
            </a:r>
            <a:r>
              <a:rPr lang="en-US" dirty="0" err="1"/>
              <a:t>Benefis</a:t>
            </a:r>
            <a:r>
              <a:rPr lang="en-US" dirty="0"/>
              <a:t> to access this information. </a:t>
            </a:r>
          </a:p>
        </p:txBody>
      </p:sp>
      <p:sp>
        <p:nvSpPr>
          <p:cNvPr id="4" name="Slide Number Placeholder 3"/>
          <p:cNvSpPr>
            <a:spLocks noGrp="1"/>
          </p:cNvSpPr>
          <p:nvPr>
            <p:ph type="sldNum" sz="quarter" idx="5"/>
          </p:nvPr>
        </p:nvSpPr>
        <p:spPr/>
        <p:txBody>
          <a:bodyPr/>
          <a:lstStyle/>
          <a:p>
            <a:fld id="{9CF8F68A-F324-45C9-B9CF-658E625FD8C7}" type="slidenum">
              <a:rPr lang="en-US" smtClean="0"/>
              <a:t>9</a:t>
            </a:fld>
            <a:endParaRPr lang="en-US"/>
          </a:p>
        </p:txBody>
      </p:sp>
    </p:spTree>
    <p:extLst>
      <p:ext uri="{BB962C8B-B14F-4D97-AF65-F5344CB8AC3E}">
        <p14:creationId xmlns:p14="http://schemas.microsoft.com/office/powerpoint/2010/main" val="34773414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4/14/2020</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4/14/2020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4/14/2020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4/14/2020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4/14/2020</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7.JP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8AA8F2-00F0-461F-9113-EB5B2C3DA2A1}"/>
              </a:ext>
            </a:extLst>
          </p:cNvPr>
          <p:cNvSpPr>
            <a:spLocks noGrp="1"/>
          </p:cNvSpPr>
          <p:nvPr>
            <p:ph type="ctrTitle"/>
          </p:nvPr>
        </p:nvSpPr>
        <p:spPr/>
        <p:txBody>
          <a:bodyPr/>
          <a:lstStyle/>
          <a:p>
            <a:r>
              <a:rPr lang="en-US" dirty="0"/>
              <a:t>Creating a mic guide</a:t>
            </a:r>
          </a:p>
        </p:txBody>
      </p:sp>
      <p:sp>
        <p:nvSpPr>
          <p:cNvPr id="3" name="Subtitle 2">
            <a:extLst>
              <a:ext uri="{FF2B5EF4-FFF2-40B4-BE49-F238E27FC236}">
                <a16:creationId xmlns:a16="http://schemas.microsoft.com/office/drawing/2014/main" id="{0EAC5936-DEDB-4D61-9263-7AFDFA9F3FBC}"/>
              </a:ext>
            </a:extLst>
          </p:cNvPr>
          <p:cNvSpPr>
            <a:spLocks noGrp="1"/>
          </p:cNvSpPr>
          <p:nvPr>
            <p:ph type="subTitle" idx="1"/>
          </p:nvPr>
        </p:nvSpPr>
        <p:spPr/>
        <p:txBody>
          <a:bodyPr/>
          <a:lstStyle/>
          <a:p>
            <a:r>
              <a:rPr lang="en-US" dirty="0"/>
              <a:t>By: Sarah Sanchez</a:t>
            </a:r>
          </a:p>
        </p:txBody>
      </p:sp>
    </p:spTree>
    <p:extLst>
      <p:ext uri="{BB962C8B-B14F-4D97-AF65-F5344CB8AC3E}">
        <p14:creationId xmlns:p14="http://schemas.microsoft.com/office/powerpoint/2010/main" val="8708688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9C438-7403-4492-9A4B-3BA95D5C5DD0}"/>
              </a:ext>
            </a:extLst>
          </p:cNvPr>
          <p:cNvSpPr>
            <a:spLocks noGrp="1"/>
          </p:cNvSpPr>
          <p:nvPr>
            <p:ph type="title"/>
          </p:nvPr>
        </p:nvSpPr>
        <p:spPr/>
        <p:txBody>
          <a:bodyPr/>
          <a:lstStyle/>
          <a:p>
            <a:r>
              <a:rPr lang="en-US" dirty="0"/>
              <a:t>motivations</a:t>
            </a:r>
          </a:p>
        </p:txBody>
      </p:sp>
      <p:sp>
        <p:nvSpPr>
          <p:cNvPr id="4" name="TextBox 3">
            <a:extLst>
              <a:ext uri="{FF2B5EF4-FFF2-40B4-BE49-F238E27FC236}">
                <a16:creationId xmlns:a16="http://schemas.microsoft.com/office/drawing/2014/main" id="{273BDF76-E892-4F0F-AAFB-6C4D48BA1AF9}"/>
              </a:ext>
            </a:extLst>
          </p:cNvPr>
          <p:cNvSpPr txBox="1"/>
          <p:nvPr/>
        </p:nvSpPr>
        <p:spPr>
          <a:xfrm>
            <a:off x="10817226" y="2544417"/>
            <a:ext cx="184731" cy="369332"/>
          </a:xfrm>
          <a:prstGeom prst="rect">
            <a:avLst/>
          </a:prstGeom>
          <a:noFill/>
        </p:spPr>
        <p:txBody>
          <a:bodyPr wrap="none" rtlCol="0">
            <a:spAutoFit/>
          </a:bodyPr>
          <a:lstStyle/>
          <a:p>
            <a:endParaRPr lang="en-US" dirty="0"/>
          </a:p>
        </p:txBody>
      </p:sp>
      <p:sp>
        <p:nvSpPr>
          <p:cNvPr id="10" name="TextBox 9">
            <a:extLst>
              <a:ext uri="{FF2B5EF4-FFF2-40B4-BE49-F238E27FC236}">
                <a16:creationId xmlns:a16="http://schemas.microsoft.com/office/drawing/2014/main" id="{8792C3C3-33AA-461D-AE1C-3A78C8487CDF}"/>
              </a:ext>
            </a:extLst>
          </p:cNvPr>
          <p:cNvSpPr txBox="1"/>
          <p:nvPr/>
        </p:nvSpPr>
        <p:spPr>
          <a:xfrm>
            <a:off x="818322" y="1889908"/>
            <a:ext cx="9359347" cy="2523768"/>
          </a:xfrm>
          <a:prstGeom prst="rect">
            <a:avLst/>
          </a:prstGeom>
          <a:noFill/>
        </p:spPr>
        <p:txBody>
          <a:bodyPr wrap="square" rtlCol="0">
            <a:spAutoFit/>
          </a:bodyPr>
          <a:lstStyle/>
          <a:p>
            <a:pPr marL="285750" indent="-285750">
              <a:buFont typeface="Arial" panose="020B0604020202020204" pitchFamily="34" charset="0"/>
              <a:buChar char="•"/>
            </a:pPr>
            <a:r>
              <a:rPr lang="en-US" sz="2000" dirty="0"/>
              <a:t>Disconnect between MLS and care providers when MICs are being reported out</a:t>
            </a:r>
          </a:p>
          <a:p>
            <a:endParaRPr lang="en-US" sz="2000" dirty="0"/>
          </a:p>
          <a:p>
            <a:pPr marL="285750" indent="-285750">
              <a:buFont typeface="Arial" panose="020B0604020202020204" pitchFamily="34" charset="0"/>
              <a:buChar char="•"/>
            </a:pPr>
            <a:r>
              <a:rPr lang="en-US" sz="2000" dirty="0"/>
              <a:t>Working with Dr. Stevens, one of the infectious disease doctors at </a:t>
            </a:r>
            <a:r>
              <a:rPr lang="en-US" sz="2000" dirty="0" err="1"/>
              <a:t>Benefis</a:t>
            </a:r>
            <a:endParaRPr lang="en-US" sz="2000" dirty="0"/>
          </a:p>
          <a:p>
            <a:endParaRPr lang="en-US" sz="2000" dirty="0"/>
          </a:p>
          <a:p>
            <a:pPr marL="285750" indent="-285750">
              <a:buFont typeface="Arial" panose="020B0604020202020204" pitchFamily="34" charset="0"/>
              <a:buChar char="•"/>
            </a:pPr>
            <a:r>
              <a:rPr lang="en-US" sz="2000" dirty="0"/>
              <a:t>Expand my own knowledge on MICs</a:t>
            </a:r>
          </a:p>
          <a:p>
            <a:endParaRPr lang="en-US" sz="2000" dirty="0"/>
          </a:p>
          <a:p>
            <a:endParaRPr lang="en-US" sz="2000"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427671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DD725-253B-436D-84AE-4A97A4B9CA48}"/>
              </a:ext>
            </a:extLst>
          </p:cNvPr>
          <p:cNvSpPr>
            <a:spLocks noGrp="1"/>
          </p:cNvSpPr>
          <p:nvPr>
            <p:ph type="title"/>
          </p:nvPr>
        </p:nvSpPr>
        <p:spPr/>
        <p:txBody>
          <a:bodyPr/>
          <a:lstStyle/>
          <a:p>
            <a:r>
              <a:rPr lang="en-US" dirty="0"/>
              <a:t>Objective of project</a:t>
            </a:r>
          </a:p>
        </p:txBody>
      </p:sp>
      <p:sp>
        <p:nvSpPr>
          <p:cNvPr id="4" name="TextBox 3">
            <a:extLst>
              <a:ext uri="{FF2B5EF4-FFF2-40B4-BE49-F238E27FC236}">
                <a16:creationId xmlns:a16="http://schemas.microsoft.com/office/drawing/2014/main" id="{CB6DD1D8-E761-4B75-BE6A-104DAA53489B}"/>
              </a:ext>
            </a:extLst>
          </p:cNvPr>
          <p:cNvSpPr txBox="1"/>
          <p:nvPr/>
        </p:nvSpPr>
        <p:spPr>
          <a:xfrm>
            <a:off x="722381" y="1833954"/>
            <a:ext cx="10783818" cy="3200876"/>
          </a:xfrm>
          <a:prstGeom prst="rect">
            <a:avLst/>
          </a:prstGeom>
          <a:noFill/>
        </p:spPr>
        <p:txBody>
          <a:bodyPr wrap="square" rtlCol="0">
            <a:spAutoFit/>
          </a:bodyPr>
          <a:lstStyle/>
          <a:p>
            <a:pPr marL="285750" indent="-285750">
              <a:buFont typeface="Arial" panose="020B0604020202020204" pitchFamily="34" charset="0"/>
              <a:buChar char="•"/>
            </a:pPr>
            <a:r>
              <a:rPr lang="en-US" sz="2000" dirty="0"/>
              <a:t>Create a guide that assesses minimum inhibition concentrations and how MICs correlate with clinical breakpoints, aiding in selection of antibacterial agents for various infections.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41439615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10FA4F-7A2B-48D4-B586-14D97A1113A9}"/>
              </a:ext>
            </a:extLst>
          </p:cNvPr>
          <p:cNvSpPr>
            <a:spLocks noGrp="1"/>
          </p:cNvSpPr>
          <p:nvPr>
            <p:ph type="title"/>
          </p:nvPr>
        </p:nvSpPr>
        <p:spPr>
          <a:xfrm>
            <a:off x="825909" y="808055"/>
            <a:ext cx="3979205" cy="1453363"/>
          </a:xfrm>
        </p:spPr>
        <p:txBody>
          <a:bodyPr>
            <a:normAutofit/>
          </a:bodyPr>
          <a:lstStyle/>
          <a:p>
            <a:r>
              <a:rPr lang="en-US" dirty="0"/>
              <a:t>Background knowledge</a:t>
            </a:r>
          </a:p>
        </p:txBody>
      </p:sp>
      <p:sp>
        <p:nvSpPr>
          <p:cNvPr id="3" name="Content Placeholder 2">
            <a:extLst>
              <a:ext uri="{FF2B5EF4-FFF2-40B4-BE49-F238E27FC236}">
                <a16:creationId xmlns:a16="http://schemas.microsoft.com/office/drawing/2014/main" id="{5F8099F8-7296-4814-8144-0D0C640CEF0E}"/>
              </a:ext>
            </a:extLst>
          </p:cNvPr>
          <p:cNvSpPr>
            <a:spLocks noGrp="1"/>
          </p:cNvSpPr>
          <p:nvPr>
            <p:ph idx="1"/>
          </p:nvPr>
        </p:nvSpPr>
        <p:spPr>
          <a:xfrm>
            <a:off x="802178" y="2261420"/>
            <a:ext cx="4002936" cy="3637935"/>
          </a:xfrm>
        </p:spPr>
        <p:txBody>
          <a:bodyPr>
            <a:normAutofit/>
          </a:bodyPr>
          <a:lstStyle/>
          <a:p>
            <a:r>
              <a:rPr lang="en-US" sz="2000" dirty="0"/>
              <a:t>What is an MIC?</a:t>
            </a:r>
          </a:p>
          <a:p>
            <a:pPr marL="0" indent="0">
              <a:buNone/>
            </a:pPr>
            <a:endParaRPr lang="en-US" sz="2000" dirty="0"/>
          </a:p>
          <a:p>
            <a:r>
              <a:rPr lang="en-US" sz="2000" dirty="0"/>
              <a:t>What is a breakpoint?</a:t>
            </a:r>
          </a:p>
          <a:p>
            <a:pPr marL="0" indent="0">
              <a:buNone/>
            </a:pPr>
            <a:endParaRPr lang="en-US" sz="2000" dirty="0"/>
          </a:p>
          <a:p>
            <a:r>
              <a:rPr lang="en-US" sz="2000" dirty="0"/>
              <a:t>How are these established?</a:t>
            </a:r>
          </a:p>
        </p:txBody>
      </p:sp>
      <p:pic>
        <p:nvPicPr>
          <p:cNvPr id="1026" name="Picture 2" descr="Minimum inhibitory concentration test strip - Liofilchem® MIC ...">
            <a:extLst>
              <a:ext uri="{FF2B5EF4-FFF2-40B4-BE49-F238E27FC236}">
                <a16:creationId xmlns:a16="http://schemas.microsoft.com/office/drawing/2014/main" id="{BD966198-01B7-4FD8-9FB1-E78BFB2BB537}"/>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5786077" y="796413"/>
            <a:ext cx="5102943" cy="5102943"/>
          </a:xfrm>
          <a:prstGeom prst="roundRect">
            <a:avLst>
              <a:gd name="adj" fmla="val 4380"/>
            </a:avLst>
          </a:prstGeom>
          <a:noFill/>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8B98CB6A-407A-427B-AA68-D13E1FC1DAED}"/>
              </a:ext>
            </a:extLst>
          </p:cNvPr>
          <p:cNvSpPr txBox="1"/>
          <p:nvPr/>
        </p:nvSpPr>
        <p:spPr>
          <a:xfrm>
            <a:off x="6096000" y="5899355"/>
            <a:ext cx="3557588" cy="338554"/>
          </a:xfrm>
          <a:prstGeom prst="rect">
            <a:avLst/>
          </a:prstGeom>
          <a:noFill/>
        </p:spPr>
        <p:txBody>
          <a:bodyPr wrap="square" rtlCol="0">
            <a:spAutoFit/>
          </a:bodyPr>
          <a:lstStyle/>
          <a:p>
            <a:r>
              <a:rPr lang="en-US" sz="800" dirty="0"/>
              <a:t>https://encrypted-tbn0.gstatic.com/images?q=tbn%3AANd9GcSM-Iez0zQDwGjCJPPMLmn03ppq9pj9cfkbI9aBTVT8KV2TPVtn&amp;usqp=CAU</a:t>
            </a:r>
          </a:p>
        </p:txBody>
      </p:sp>
    </p:spTree>
    <p:extLst>
      <p:ext uri="{BB962C8B-B14F-4D97-AF65-F5344CB8AC3E}">
        <p14:creationId xmlns:p14="http://schemas.microsoft.com/office/powerpoint/2010/main" val="10777306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AA31496-8F49-4D32-A42F-CD3EA9C13B25}"/>
              </a:ext>
            </a:extLst>
          </p:cNvPr>
          <p:cNvSpPr txBox="1"/>
          <p:nvPr/>
        </p:nvSpPr>
        <p:spPr>
          <a:xfrm>
            <a:off x="485776" y="828675"/>
            <a:ext cx="9186863" cy="646331"/>
          </a:xfrm>
          <a:prstGeom prst="rect">
            <a:avLst/>
          </a:prstGeom>
          <a:noFill/>
        </p:spPr>
        <p:txBody>
          <a:bodyPr wrap="square" rtlCol="0">
            <a:spAutoFit/>
          </a:bodyPr>
          <a:lstStyle/>
          <a:p>
            <a:r>
              <a:rPr lang="en-US" sz="3600" dirty="0">
                <a:latin typeface="+mj-lt"/>
              </a:rPr>
              <a:t>How are MICs established?</a:t>
            </a:r>
          </a:p>
        </p:txBody>
      </p:sp>
      <p:sp>
        <p:nvSpPr>
          <p:cNvPr id="5" name="TextBox 4">
            <a:extLst>
              <a:ext uri="{FF2B5EF4-FFF2-40B4-BE49-F238E27FC236}">
                <a16:creationId xmlns:a16="http://schemas.microsoft.com/office/drawing/2014/main" id="{9A0053B3-4B6E-420A-A4A4-01581406D400}"/>
              </a:ext>
            </a:extLst>
          </p:cNvPr>
          <p:cNvSpPr txBox="1"/>
          <p:nvPr/>
        </p:nvSpPr>
        <p:spPr>
          <a:xfrm>
            <a:off x="1057275" y="1857375"/>
            <a:ext cx="7543800" cy="400110"/>
          </a:xfrm>
          <a:prstGeom prst="rect">
            <a:avLst/>
          </a:prstGeom>
          <a:noFill/>
        </p:spPr>
        <p:txBody>
          <a:bodyPr wrap="square" rtlCol="0">
            <a:spAutoFit/>
          </a:bodyPr>
          <a:lstStyle/>
          <a:p>
            <a:pPr marL="285750" indent="-285750">
              <a:buFont typeface="Arial" panose="020B0604020202020204" pitchFamily="34" charset="0"/>
              <a:buChar char="•"/>
            </a:pPr>
            <a:r>
              <a:rPr lang="en-US" sz="2000" dirty="0"/>
              <a:t>Clinical and Laboratory Standards Institute and FDA</a:t>
            </a:r>
          </a:p>
        </p:txBody>
      </p:sp>
      <p:sp>
        <p:nvSpPr>
          <p:cNvPr id="6" name="TextBox 5">
            <a:extLst>
              <a:ext uri="{FF2B5EF4-FFF2-40B4-BE49-F238E27FC236}">
                <a16:creationId xmlns:a16="http://schemas.microsoft.com/office/drawing/2014/main" id="{447BAD76-203C-4310-8C2F-9C5F2DB4D3B0}"/>
              </a:ext>
            </a:extLst>
          </p:cNvPr>
          <p:cNvSpPr txBox="1"/>
          <p:nvPr/>
        </p:nvSpPr>
        <p:spPr>
          <a:xfrm>
            <a:off x="485776" y="3429000"/>
            <a:ext cx="8315324" cy="646331"/>
          </a:xfrm>
          <a:prstGeom prst="rect">
            <a:avLst/>
          </a:prstGeom>
          <a:noFill/>
        </p:spPr>
        <p:txBody>
          <a:bodyPr wrap="square" rtlCol="0">
            <a:spAutoFit/>
          </a:bodyPr>
          <a:lstStyle/>
          <a:p>
            <a:r>
              <a:rPr lang="en-US" sz="3600" dirty="0">
                <a:latin typeface="+mj-lt"/>
              </a:rPr>
              <a:t>Antibiotic penetration into bodily tissues</a:t>
            </a:r>
          </a:p>
        </p:txBody>
      </p:sp>
      <p:sp>
        <p:nvSpPr>
          <p:cNvPr id="7" name="TextBox 6">
            <a:extLst>
              <a:ext uri="{FF2B5EF4-FFF2-40B4-BE49-F238E27FC236}">
                <a16:creationId xmlns:a16="http://schemas.microsoft.com/office/drawing/2014/main" id="{C57BC0E3-96AD-4E05-8C5F-DB6203EC0A58}"/>
              </a:ext>
            </a:extLst>
          </p:cNvPr>
          <p:cNvSpPr txBox="1"/>
          <p:nvPr/>
        </p:nvSpPr>
        <p:spPr>
          <a:xfrm>
            <a:off x="857250" y="4386263"/>
            <a:ext cx="8315324" cy="400110"/>
          </a:xfrm>
          <a:prstGeom prst="rect">
            <a:avLst/>
          </a:prstGeom>
          <a:noFill/>
        </p:spPr>
        <p:txBody>
          <a:bodyPr wrap="square" rtlCol="0">
            <a:spAutoFit/>
          </a:bodyPr>
          <a:lstStyle/>
          <a:p>
            <a:pPr marL="342900" indent="-342900">
              <a:buFont typeface="Arial" panose="020B0604020202020204" pitchFamily="34" charset="0"/>
              <a:buChar char="•"/>
            </a:pPr>
            <a:r>
              <a:rPr lang="en-US" sz="2000" dirty="0"/>
              <a:t>Free/unbound drug available for antibacterial activity</a:t>
            </a:r>
          </a:p>
        </p:txBody>
      </p:sp>
    </p:spTree>
    <p:extLst>
      <p:ext uri="{BB962C8B-B14F-4D97-AF65-F5344CB8AC3E}">
        <p14:creationId xmlns:p14="http://schemas.microsoft.com/office/powerpoint/2010/main" val="35130004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6B6A64B-9B81-4838-A9CE-FC0B7E035785}"/>
              </a:ext>
            </a:extLst>
          </p:cNvPr>
          <p:cNvSpPr txBox="1"/>
          <p:nvPr/>
        </p:nvSpPr>
        <p:spPr>
          <a:xfrm>
            <a:off x="814387" y="684938"/>
            <a:ext cx="8929688" cy="646331"/>
          </a:xfrm>
          <a:prstGeom prst="rect">
            <a:avLst/>
          </a:prstGeom>
          <a:noFill/>
        </p:spPr>
        <p:txBody>
          <a:bodyPr wrap="square" rtlCol="0">
            <a:spAutoFit/>
          </a:bodyPr>
          <a:lstStyle/>
          <a:p>
            <a:r>
              <a:rPr lang="en-US" sz="3600" dirty="0">
                <a:latin typeface="+mj-lt"/>
              </a:rPr>
              <a:t>Comparing MICs</a:t>
            </a:r>
          </a:p>
        </p:txBody>
      </p:sp>
      <p:sp>
        <p:nvSpPr>
          <p:cNvPr id="4" name="TextBox 3">
            <a:extLst>
              <a:ext uri="{FF2B5EF4-FFF2-40B4-BE49-F238E27FC236}">
                <a16:creationId xmlns:a16="http://schemas.microsoft.com/office/drawing/2014/main" id="{677EA657-4377-4ECC-9C0A-77A1C334BD32}"/>
              </a:ext>
            </a:extLst>
          </p:cNvPr>
          <p:cNvSpPr txBox="1"/>
          <p:nvPr/>
        </p:nvSpPr>
        <p:spPr>
          <a:xfrm>
            <a:off x="1057275" y="1757363"/>
            <a:ext cx="7558088" cy="1631216"/>
          </a:xfrm>
          <a:prstGeom prst="rect">
            <a:avLst/>
          </a:prstGeom>
          <a:noFill/>
        </p:spPr>
        <p:txBody>
          <a:bodyPr wrap="square" rtlCol="0">
            <a:spAutoFit/>
          </a:bodyPr>
          <a:lstStyle/>
          <a:p>
            <a:pPr marL="285750" indent="-285750">
              <a:buFont typeface="Arial" panose="020B0604020202020204" pitchFamily="34" charset="0"/>
              <a:buChar char="•"/>
            </a:pPr>
            <a:r>
              <a:rPr lang="en-US" sz="2000" dirty="0"/>
              <a:t>Class representative concept</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Generalize interpretive categories within an antibiotic class, not MIC</a:t>
            </a:r>
          </a:p>
          <a:p>
            <a:endParaRPr lang="en-US" sz="2000" dirty="0"/>
          </a:p>
          <a:p>
            <a:pPr marL="285750" indent="-285750">
              <a:buFont typeface="Arial" panose="020B0604020202020204" pitchFamily="34" charset="0"/>
              <a:buChar char="•"/>
            </a:pPr>
            <a:r>
              <a:rPr lang="en-US" sz="2000" dirty="0"/>
              <a:t>Generalize SIR </a:t>
            </a:r>
            <a:r>
              <a:rPr lang="en-US" sz="2000" b="1" dirty="0"/>
              <a:t>between</a:t>
            </a:r>
            <a:r>
              <a:rPr lang="en-US" sz="2000" dirty="0"/>
              <a:t> antibiotic class =</a:t>
            </a:r>
          </a:p>
        </p:txBody>
      </p:sp>
      <p:sp>
        <p:nvSpPr>
          <p:cNvPr id="5" name="&quot;Not Allowed&quot; Symbol 4">
            <a:extLst>
              <a:ext uri="{FF2B5EF4-FFF2-40B4-BE49-F238E27FC236}">
                <a16:creationId xmlns:a16="http://schemas.microsoft.com/office/drawing/2014/main" id="{EFA10D18-02DA-4642-9F14-A2EEB2C952D0}"/>
              </a:ext>
            </a:extLst>
          </p:cNvPr>
          <p:cNvSpPr/>
          <p:nvPr/>
        </p:nvSpPr>
        <p:spPr>
          <a:xfrm>
            <a:off x="5734049" y="2948107"/>
            <a:ext cx="471487" cy="440472"/>
          </a:xfrm>
          <a:prstGeom prst="noSmoking">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4797219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A screenshot of a cell phone&#10;&#10;Description automatically generated">
            <a:extLst>
              <a:ext uri="{FF2B5EF4-FFF2-40B4-BE49-F238E27FC236}">
                <a16:creationId xmlns:a16="http://schemas.microsoft.com/office/drawing/2014/main" id="{C80C2923-A3E6-4DE0-8643-795E6FF72922}"/>
              </a:ext>
            </a:extLst>
          </p:cNvPr>
          <p:cNvPicPr>
            <a:picLocks noChangeAspect="1"/>
          </p:cNvPicPr>
          <p:nvPr/>
        </p:nvPicPr>
        <p:blipFill>
          <a:blip r:embed="rId3"/>
          <a:stretch>
            <a:fillRect/>
          </a:stretch>
        </p:blipFill>
        <p:spPr>
          <a:xfrm>
            <a:off x="1571051" y="3420585"/>
            <a:ext cx="9194052" cy="3251671"/>
          </a:xfrm>
          <a:prstGeom prst="rect">
            <a:avLst/>
          </a:prstGeom>
        </p:spPr>
      </p:pic>
      <p:sp>
        <p:nvSpPr>
          <p:cNvPr id="2" name="TextBox 1">
            <a:extLst>
              <a:ext uri="{FF2B5EF4-FFF2-40B4-BE49-F238E27FC236}">
                <a16:creationId xmlns:a16="http://schemas.microsoft.com/office/drawing/2014/main" id="{DE0A3631-95C2-4527-B44A-EB4D67CDAAA6}"/>
              </a:ext>
            </a:extLst>
          </p:cNvPr>
          <p:cNvSpPr txBox="1"/>
          <p:nvPr/>
        </p:nvSpPr>
        <p:spPr>
          <a:xfrm>
            <a:off x="728663" y="885825"/>
            <a:ext cx="9244012" cy="1200329"/>
          </a:xfrm>
          <a:prstGeom prst="rect">
            <a:avLst/>
          </a:prstGeom>
          <a:noFill/>
        </p:spPr>
        <p:txBody>
          <a:bodyPr wrap="square" rtlCol="0">
            <a:spAutoFit/>
          </a:bodyPr>
          <a:lstStyle/>
          <a:p>
            <a:r>
              <a:rPr lang="en-US" sz="3600" dirty="0">
                <a:latin typeface="+mj-lt"/>
              </a:rPr>
              <a:t>How are MICs used to select antibiotics appropriately?</a:t>
            </a:r>
          </a:p>
        </p:txBody>
      </p:sp>
      <p:sp>
        <p:nvSpPr>
          <p:cNvPr id="4" name="TextBox 3">
            <a:extLst>
              <a:ext uri="{FF2B5EF4-FFF2-40B4-BE49-F238E27FC236}">
                <a16:creationId xmlns:a16="http://schemas.microsoft.com/office/drawing/2014/main" id="{F2138E35-BC4A-42E7-9C93-A25D6937BE80}"/>
              </a:ext>
            </a:extLst>
          </p:cNvPr>
          <p:cNvSpPr txBox="1"/>
          <p:nvPr/>
        </p:nvSpPr>
        <p:spPr>
          <a:xfrm>
            <a:off x="928688" y="2271712"/>
            <a:ext cx="9244012" cy="1015663"/>
          </a:xfrm>
          <a:prstGeom prst="rect">
            <a:avLst/>
          </a:prstGeom>
          <a:noFill/>
        </p:spPr>
        <p:txBody>
          <a:bodyPr wrap="square" rtlCol="0">
            <a:spAutoFit/>
          </a:bodyPr>
          <a:lstStyle/>
          <a:p>
            <a:pPr marL="342900" indent="-342900">
              <a:buFont typeface="Arial" panose="020B0604020202020204" pitchFamily="34" charset="0"/>
              <a:buChar char="•"/>
            </a:pPr>
            <a:r>
              <a:rPr lang="en-US" sz="2000" dirty="0"/>
              <a:t>Interpretive Categories (SIR)</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Concentration dependent killing  vs time-dependent killing </a:t>
            </a:r>
          </a:p>
        </p:txBody>
      </p:sp>
      <p:sp>
        <p:nvSpPr>
          <p:cNvPr id="6" name="Rectangle 5">
            <a:extLst>
              <a:ext uri="{FF2B5EF4-FFF2-40B4-BE49-F238E27FC236}">
                <a16:creationId xmlns:a16="http://schemas.microsoft.com/office/drawing/2014/main" id="{6F94C04F-220E-4CA0-8C97-968EA27D51AB}"/>
              </a:ext>
            </a:extLst>
          </p:cNvPr>
          <p:cNvSpPr/>
          <p:nvPr/>
        </p:nvSpPr>
        <p:spPr>
          <a:xfrm>
            <a:off x="6081709" y="4653529"/>
            <a:ext cx="4324919" cy="1004316"/>
          </a:xfrm>
          <a:prstGeom prst="rect">
            <a:avLst/>
          </a:prstGeom>
          <a:noFill/>
          <a:ln>
            <a:solidFill>
              <a:schemeClr val="accent6">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7" name="TextBox 6">
            <a:extLst>
              <a:ext uri="{FF2B5EF4-FFF2-40B4-BE49-F238E27FC236}">
                <a16:creationId xmlns:a16="http://schemas.microsoft.com/office/drawing/2014/main" id="{74979FA5-EFEE-43AF-BBCF-875A0364AC16}"/>
              </a:ext>
            </a:extLst>
          </p:cNvPr>
          <p:cNvSpPr txBox="1"/>
          <p:nvPr/>
        </p:nvSpPr>
        <p:spPr>
          <a:xfrm>
            <a:off x="4469362" y="4971021"/>
            <a:ext cx="1328738" cy="369332"/>
          </a:xfrm>
          <a:prstGeom prst="rect">
            <a:avLst/>
          </a:prstGeom>
          <a:noFill/>
        </p:spPr>
        <p:txBody>
          <a:bodyPr wrap="square" rtlCol="0">
            <a:spAutoFit/>
          </a:bodyPr>
          <a:lstStyle/>
          <a:p>
            <a:r>
              <a:rPr lang="en-US" dirty="0">
                <a:solidFill>
                  <a:srgbClr val="C00000"/>
                </a:solidFill>
              </a:rPr>
              <a:t>Category 1</a:t>
            </a:r>
          </a:p>
        </p:txBody>
      </p:sp>
      <p:sp>
        <p:nvSpPr>
          <p:cNvPr id="8" name="Left Brace 7">
            <a:extLst>
              <a:ext uri="{FF2B5EF4-FFF2-40B4-BE49-F238E27FC236}">
                <a16:creationId xmlns:a16="http://schemas.microsoft.com/office/drawing/2014/main" id="{101BE08C-324F-476B-A114-2B582E9E2599}"/>
              </a:ext>
            </a:extLst>
          </p:cNvPr>
          <p:cNvSpPr/>
          <p:nvPr/>
        </p:nvSpPr>
        <p:spPr>
          <a:xfrm>
            <a:off x="5743452" y="4673079"/>
            <a:ext cx="280463" cy="984766"/>
          </a:xfrm>
          <a:prstGeom prst="leftBrace">
            <a:avLst/>
          </a:prstGeom>
          <a:ln>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Box 8">
            <a:extLst>
              <a:ext uri="{FF2B5EF4-FFF2-40B4-BE49-F238E27FC236}">
                <a16:creationId xmlns:a16="http://schemas.microsoft.com/office/drawing/2014/main" id="{770EE9C9-2A99-4521-9AB2-903E3C551453}"/>
              </a:ext>
            </a:extLst>
          </p:cNvPr>
          <p:cNvSpPr txBox="1"/>
          <p:nvPr/>
        </p:nvSpPr>
        <p:spPr>
          <a:xfrm>
            <a:off x="4545800" y="5866084"/>
            <a:ext cx="1285876" cy="369332"/>
          </a:xfrm>
          <a:prstGeom prst="rect">
            <a:avLst/>
          </a:prstGeom>
          <a:noFill/>
        </p:spPr>
        <p:txBody>
          <a:bodyPr wrap="square" rtlCol="0">
            <a:spAutoFit/>
          </a:bodyPr>
          <a:lstStyle/>
          <a:p>
            <a:r>
              <a:rPr lang="en-US" dirty="0">
                <a:solidFill>
                  <a:srgbClr val="00B050"/>
                </a:solidFill>
              </a:rPr>
              <a:t>Category 2</a:t>
            </a:r>
          </a:p>
        </p:txBody>
      </p:sp>
      <p:sp>
        <p:nvSpPr>
          <p:cNvPr id="10" name="Rectangle 9">
            <a:extLst>
              <a:ext uri="{FF2B5EF4-FFF2-40B4-BE49-F238E27FC236}">
                <a16:creationId xmlns:a16="http://schemas.microsoft.com/office/drawing/2014/main" id="{2FD74418-304C-4024-AB6D-9FC9DA10C4AF}"/>
              </a:ext>
            </a:extLst>
          </p:cNvPr>
          <p:cNvSpPr/>
          <p:nvPr/>
        </p:nvSpPr>
        <p:spPr>
          <a:xfrm>
            <a:off x="6081708" y="5757856"/>
            <a:ext cx="4324919" cy="585788"/>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Left Brace 10">
            <a:extLst>
              <a:ext uri="{FF2B5EF4-FFF2-40B4-BE49-F238E27FC236}">
                <a16:creationId xmlns:a16="http://schemas.microsoft.com/office/drawing/2014/main" id="{77FB9779-F3F7-455F-A438-792FA91EF66E}"/>
              </a:ext>
            </a:extLst>
          </p:cNvPr>
          <p:cNvSpPr/>
          <p:nvPr/>
        </p:nvSpPr>
        <p:spPr>
          <a:xfrm>
            <a:off x="5695945" y="5757856"/>
            <a:ext cx="271463" cy="714376"/>
          </a:xfrm>
          <a:prstGeom prst="leftBrace">
            <a:avLst/>
          </a:prstGeom>
          <a:ln>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5173827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creenshot of a social media post&#10;&#10;Description automatically generated">
            <a:extLst>
              <a:ext uri="{FF2B5EF4-FFF2-40B4-BE49-F238E27FC236}">
                <a16:creationId xmlns:a16="http://schemas.microsoft.com/office/drawing/2014/main" id="{94E9EEAC-54C6-4E57-93D3-FEEAF1C2128F}"/>
              </a:ext>
            </a:extLst>
          </p:cNvPr>
          <p:cNvPicPr>
            <a:picLocks noChangeAspect="1"/>
          </p:cNvPicPr>
          <p:nvPr/>
        </p:nvPicPr>
        <p:blipFill rotWithShape="1">
          <a:blip r:embed="rId3"/>
          <a:srcRect l="4589" t="2110" r="3460" b="3718"/>
          <a:stretch/>
        </p:blipFill>
        <p:spPr>
          <a:xfrm>
            <a:off x="121919" y="811383"/>
            <a:ext cx="7691565" cy="5010150"/>
          </a:xfrm>
          <a:prstGeom prst="rect">
            <a:avLst/>
          </a:prstGeom>
        </p:spPr>
      </p:pic>
      <p:pic>
        <p:nvPicPr>
          <p:cNvPr id="5" name="Picture 4" descr="A screenshot of a social media post&#10;&#10;Description automatically generated">
            <a:extLst>
              <a:ext uri="{FF2B5EF4-FFF2-40B4-BE49-F238E27FC236}">
                <a16:creationId xmlns:a16="http://schemas.microsoft.com/office/drawing/2014/main" id="{E7FDAB90-DA07-44C2-A271-E827C96337CC}"/>
              </a:ext>
            </a:extLst>
          </p:cNvPr>
          <p:cNvPicPr>
            <a:picLocks noChangeAspect="1"/>
          </p:cNvPicPr>
          <p:nvPr/>
        </p:nvPicPr>
        <p:blipFill rotWithShape="1">
          <a:blip r:embed="rId4"/>
          <a:srcRect l="4032" r="3907"/>
          <a:stretch/>
        </p:blipFill>
        <p:spPr>
          <a:xfrm>
            <a:off x="7990449" y="811383"/>
            <a:ext cx="3854548" cy="5010150"/>
          </a:xfrm>
          <a:prstGeom prst="rect">
            <a:avLst/>
          </a:prstGeom>
        </p:spPr>
      </p:pic>
    </p:spTree>
    <p:extLst>
      <p:ext uri="{BB962C8B-B14F-4D97-AF65-F5344CB8AC3E}">
        <p14:creationId xmlns:p14="http://schemas.microsoft.com/office/powerpoint/2010/main" val="17226835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B9ECB-3930-4DF7-B7A8-7AD9480EFEE3}"/>
              </a:ext>
            </a:extLst>
          </p:cNvPr>
          <p:cNvSpPr>
            <a:spLocks noGrp="1"/>
          </p:cNvSpPr>
          <p:nvPr>
            <p:ph type="title"/>
          </p:nvPr>
        </p:nvSpPr>
        <p:spPr>
          <a:xfrm>
            <a:off x="629531" y="595532"/>
            <a:ext cx="10131425" cy="1456267"/>
          </a:xfrm>
        </p:spPr>
        <p:txBody>
          <a:bodyPr/>
          <a:lstStyle/>
          <a:p>
            <a:r>
              <a:rPr lang="en-US" dirty="0"/>
              <a:t>In conclusion</a:t>
            </a:r>
          </a:p>
        </p:txBody>
      </p:sp>
      <p:sp>
        <p:nvSpPr>
          <p:cNvPr id="4" name="TextBox 3">
            <a:extLst>
              <a:ext uri="{FF2B5EF4-FFF2-40B4-BE49-F238E27FC236}">
                <a16:creationId xmlns:a16="http://schemas.microsoft.com/office/drawing/2014/main" id="{6CA53C7E-BDE0-436A-A23E-88BE9D4D8D58}"/>
              </a:ext>
            </a:extLst>
          </p:cNvPr>
          <p:cNvSpPr txBox="1"/>
          <p:nvPr/>
        </p:nvSpPr>
        <p:spPr>
          <a:xfrm>
            <a:off x="872197" y="1643836"/>
            <a:ext cx="10690272" cy="2523768"/>
          </a:xfrm>
          <a:prstGeom prst="rect">
            <a:avLst/>
          </a:prstGeom>
          <a:noFill/>
        </p:spPr>
        <p:txBody>
          <a:bodyPr wrap="square" rtlCol="0">
            <a:spAutoFit/>
          </a:bodyPr>
          <a:lstStyle/>
          <a:p>
            <a:pPr marL="285750" indent="-285750">
              <a:lnSpc>
                <a:spcPct val="200000"/>
              </a:lnSpc>
              <a:buFont typeface="Arial" panose="020B0604020202020204" pitchFamily="34" charset="0"/>
              <a:buChar char="•"/>
            </a:pPr>
            <a:r>
              <a:rPr lang="en-US" sz="2000" dirty="0"/>
              <a:t>Understanding how MICs are used to help select the appropriate antibiotic for an infection.</a:t>
            </a:r>
          </a:p>
          <a:p>
            <a:pPr marL="285750" indent="-285750">
              <a:lnSpc>
                <a:spcPct val="200000"/>
              </a:lnSpc>
              <a:buFont typeface="Arial" panose="020B0604020202020204" pitchFamily="34" charset="0"/>
              <a:buChar char="•"/>
            </a:pPr>
            <a:r>
              <a:rPr lang="en-US" sz="2000" dirty="0"/>
              <a:t>Lessening the gap between the laboratory and other healthcare departments.</a:t>
            </a:r>
          </a:p>
          <a:p>
            <a:pPr marL="285750" indent="-285750">
              <a:lnSpc>
                <a:spcPct val="200000"/>
              </a:lnSpc>
              <a:buFont typeface="Arial" panose="020B0604020202020204" pitchFamily="34" charset="0"/>
              <a:buChar char="•"/>
            </a:pPr>
            <a:r>
              <a:rPr lang="en-US" sz="2000" dirty="0"/>
              <a:t>Getting the opportunity to work with Dr. Stevens, Dr. Geyer, and the pharmacy department.</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41816990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TotalTime>
  <Words>865</Words>
  <Application>Microsoft Office PowerPoint</Application>
  <PresentationFormat>Widescreen</PresentationFormat>
  <Paragraphs>67</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Celestial</vt:lpstr>
      <vt:lpstr>Creating a mic guide</vt:lpstr>
      <vt:lpstr>motivations</vt:lpstr>
      <vt:lpstr>Objective of project</vt:lpstr>
      <vt:lpstr>Background knowledge</vt:lpstr>
      <vt:lpstr>PowerPoint Presentation</vt:lpstr>
      <vt:lpstr>PowerPoint Presentation</vt:lpstr>
      <vt:lpstr>PowerPoint Presentation</vt:lpstr>
      <vt:lpstr>PowerPoint Presentation</vt:lpstr>
      <vt:lpstr>In 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Creating a mic guide</dc:title>
  <dc:creator>Sarah Sanchez</dc:creator>
  <cp:lastModifiedBy>Sarah Sanchez</cp:lastModifiedBy>
  <cp:revision>5</cp:revision>
  <dcterms:created xsi:type="dcterms:W3CDTF">2020-04-14T22:22:23Z</dcterms:created>
  <dcterms:modified xsi:type="dcterms:W3CDTF">2020-04-14T23:34:55Z</dcterms:modified>
</cp:coreProperties>
</file>