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4617" autoAdjust="0"/>
  </p:normalViewPr>
  <p:slideViewPr>
    <p:cSldViewPr>
      <p:cViewPr varScale="1">
        <p:scale>
          <a:sx n="106" d="100"/>
          <a:sy n="106" d="100"/>
        </p:scale>
        <p:origin x="792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9F232B-C8B6-4879-932B-320EC261F1D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1850DD-4C83-45B3-B60D-51D8C2AD9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mark.silverchair.com/labmed28-0665.pdf" TargetMode="External"/><Relationship Id="rId2" Type="http://schemas.openxmlformats.org/officeDocument/2006/relationships/hyperlink" Target="http://www.annlabmed.org/journal/view.html?uid=1549&amp;vmd=F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library.wiley.com/doi/abs/10.1111/j.1939-165X.2001.tb00416.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rgbClr val="FFC000"/>
                </a:solidFill>
              </a:rPr>
              <a:t>Vortexing and Specimen Integrity in the Hematology Lab</a:t>
            </a:r>
            <a:br>
              <a:rPr lang="en-US" sz="3600" u="sng" dirty="0">
                <a:solidFill>
                  <a:srgbClr val="FFC000"/>
                </a:solidFill>
              </a:rPr>
            </a:br>
            <a:endParaRPr lang="en-US" sz="3600" u="sng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739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29000" y="594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Benjamin Phalen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GFC Hospital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Acknowledgements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This research was made possible by the Great Falls Clinic Hospital.</a:t>
            </a:r>
          </a:p>
          <a:p>
            <a:r>
              <a:rPr lang="en-US" dirty="0">
                <a:solidFill>
                  <a:srgbClr val="FFFF00"/>
                </a:solidFill>
              </a:rPr>
              <a:t>Thank you to everyone who supported me during my research!</a:t>
            </a:r>
          </a:p>
        </p:txBody>
      </p:sp>
      <p:pic>
        <p:nvPicPr>
          <p:cNvPr id="1026" name="Picture 2" descr="Pop! How to Drink Champagne Like the Pros | SE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5760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>
                <a:solidFill>
                  <a:srgbClr val="FFC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Correction of Platelet Count Using a Vortex in Pseudothrombocytopenia.</a:t>
            </a:r>
            <a:r>
              <a:rPr lang="en-US" dirty="0">
                <a:solidFill>
                  <a:srgbClr val="FFFF00"/>
                </a:solidFill>
              </a:rPr>
              <a:t> (2003). Annals of Laboratory Medicine. Retrieved from </a:t>
            </a:r>
            <a:r>
              <a:rPr lang="en-US" b="1" dirty="0">
                <a:solidFill>
                  <a:srgbClr val="FFFF00"/>
                </a:solidFill>
                <a:hlinkClick r:id="rId2"/>
              </a:rPr>
              <a:t>http://www.annlabmed.org/journal/view.html?uid=1549&amp;vmd=Full</a:t>
            </a:r>
            <a:r>
              <a:rPr lang="en-US" b="1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Gulati, Gene L., PhD, SH(ASCP)DLM, Asselta, Amy, MS, MT(ASCP)SH, Chen, Conrad , H(ASCP). </a:t>
            </a:r>
            <a:r>
              <a:rPr lang="en-US" i="1" dirty="0">
                <a:solidFill>
                  <a:srgbClr val="FFFF00"/>
                </a:solidFill>
              </a:rPr>
              <a:t>Using a Vortex To Disaggregate Platelet Clumps. </a:t>
            </a:r>
            <a:r>
              <a:rPr lang="en-US" dirty="0">
                <a:solidFill>
                  <a:srgbClr val="FFFF00"/>
                </a:solidFill>
              </a:rPr>
              <a:t>(2018). Hematology. Retrieved from </a:t>
            </a:r>
            <a:r>
              <a:rPr lang="en-US" b="1" dirty="0">
                <a:solidFill>
                  <a:srgbClr val="FFFF00"/>
                </a:solidFill>
                <a:hlinkClick r:id="rId3"/>
              </a:rPr>
              <a:t>https://watermark.silverchair.com/labmed28-0665.pdf</a:t>
            </a:r>
            <a:r>
              <a:rPr lang="en-US" b="1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Tvedten, Harold dvm, PhD, Korcal, David bsmt, ascp. </a:t>
            </a:r>
            <a:r>
              <a:rPr lang="en-US" i="1" dirty="0">
                <a:solidFill>
                  <a:srgbClr val="FFFF00"/>
                </a:solidFill>
              </a:rPr>
              <a:t>Vortex Mixing of Feline Blood to Disaggregate Platelet Clumps.</a:t>
            </a:r>
            <a:r>
              <a:rPr lang="en-US" dirty="0">
                <a:solidFill>
                  <a:srgbClr val="FFFF00"/>
                </a:solidFill>
              </a:rPr>
              <a:t> (2008). Veterinary Clinical Pathology. Retrieved from </a:t>
            </a:r>
            <a:r>
              <a:rPr lang="en-US" b="1" dirty="0">
                <a:solidFill>
                  <a:srgbClr val="FFFF00"/>
                </a:solidFill>
                <a:hlinkClick r:id="rId4"/>
              </a:rPr>
              <a:t>https://onlinelibrary.wiley.com/doi/abs/10.1111/j.1939-165X.2001.tb00416.x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 u="sng" dirty="0">
                <a:solidFill>
                  <a:srgbClr val="FFC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FFFF00"/>
                </a:solidFill>
              </a:rPr>
              <a:t>Platelet clumping is a frequent problem encountered in the Hematology lab. It causes a phenomenon known as pseudothrombocytopenia, which can lead to erroneous CBC results being reported out. </a:t>
            </a:r>
          </a:p>
          <a:p>
            <a:r>
              <a:rPr lang="en-US" sz="2200" dirty="0">
                <a:solidFill>
                  <a:srgbClr val="FFFF00"/>
                </a:solidFill>
              </a:rPr>
              <a:t>This clumping can be caused by traumatic blood draws, prolonged blood draws, auto-antibodies to the preservative EDTA, or platelet cold agglutinins.</a:t>
            </a:r>
          </a:p>
          <a:p>
            <a:r>
              <a:rPr lang="en-US" sz="2200" dirty="0">
                <a:solidFill>
                  <a:srgbClr val="FFFF00"/>
                </a:solidFill>
              </a:rPr>
              <a:t> Not only can pseudothrombocytopenia cause erroneous results but it can also cause unnecessary slide reviews and patients having to be called back and redrawn. </a:t>
            </a:r>
          </a:p>
          <a:p>
            <a:r>
              <a:rPr lang="en-US" sz="2200" dirty="0">
                <a:solidFill>
                  <a:srgbClr val="FFFF00"/>
                </a:solidFill>
              </a:rPr>
              <a:t>To increase laboratory turnaround time and overall patient satisfaction, a common and documented method used in the lab is to vortex the specimen and disaggregate the platelet clumps.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ter Griffin on Twitter: &quot;Why doesn't someone invent a clea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715000" cy="3782231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 But what effect, if any, does vigorously mixing the specimen have on the individual blood components?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I wanted to investigate if vortexing compromises the integrity of the original specimen collected and in what ways.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To achieve this, 30 random patient samples were analyzed pre-vortex and post-vortex using the Beckman Coulter DXH800.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The five indices of importance in this study will be WBC’s, RBC’s, Hgb, Plt’s and RDW.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30 random patient blood samples in lavender top (EDTA) tubes.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ABBOTT Laboratories Vortexer. Model # - AB1A3201 (120 volts, 0.5 amps, 60 Hz).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Beckman Coulter DXH800 Heme Analyzer.</a:t>
            </a:r>
          </a:p>
        </p:txBody>
      </p:sp>
      <p:pic>
        <p:nvPicPr>
          <p:cNvPr id="17410" name="Picture 2" descr="Lavender Top EDTA Test Tube - Glass Type | Lab Scientific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343400"/>
            <a:ext cx="27432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Materials</a:t>
            </a:r>
          </a:p>
        </p:txBody>
      </p:sp>
      <p:pic>
        <p:nvPicPr>
          <p:cNvPr id="6" name="Content Placeholder 5" descr="vortex pic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457200" y="2348706"/>
            <a:ext cx="4038600" cy="3028950"/>
          </a:xfrm>
        </p:spPr>
      </p:pic>
      <p:pic>
        <p:nvPicPr>
          <p:cNvPr id="5" name="Content Placeholder 4" descr="dxh800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648200" y="2348706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30 random patient samples were collected and analyzed using the Beckman Coulter DXH800.</a:t>
            </a:r>
          </a:p>
          <a:p>
            <a:r>
              <a:rPr lang="en-US" dirty="0">
                <a:solidFill>
                  <a:srgbClr val="FFFF00"/>
                </a:solidFill>
              </a:rPr>
              <a:t>Those 30 random samples were then vortexed for exactly 30 seconds each.</a:t>
            </a:r>
          </a:p>
          <a:p>
            <a:r>
              <a:rPr lang="en-US" dirty="0">
                <a:solidFill>
                  <a:srgbClr val="FFFF00"/>
                </a:solidFill>
              </a:rPr>
              <a:t>The individual specimens were then put back on the DXH800 and analyzed a second time.</a:t>
            </a:r>
          </a:p>
          <a:p>
            <a:r>
              <a:rPr lang="en-US" dirty="0">
                <a:solidFill>
                  <a:srgbClr val="FFFF00"/>
                </a:solidFill>
              </a:rPr>
              <a:t>CBC results of the pre-vortexed and post-vortexed specimens were then compared and checked for any significant differences.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FC000"/>
                </a:solidFill>
              </a:rPr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WBC's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RBC's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HGB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PLT's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RDW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Pre-Vortex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Post-Vortex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Pre-Vortex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Post-Vortex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Pre-Vortex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Post-Vortex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Pre-Vortex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Post-Vortex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Pre-Vortex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Post-Vortex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7.90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7.93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4.41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4.42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13.23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13.26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255.13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261.37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15.64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S.D.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4.10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4.11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106.43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110.16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3.65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3.58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>
                <a:solidFill>
                  <a:srgbClr val="FFC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After compiling and comparing the data from the 30 random patient samples, it was determined that no significant changes were seen between pre- and post-vortexed CBC results. </a:t>
            </a:r>
          </a:p>
          <a:p>
            <a:r>
              <a:rPr lang="en-US" dirty="0">
                <a:solidFill>
                  <a:srgbClr val="FFFF00"/>
                </a:solidFill>
              </a:rPr>
              <a:t>Based on the data collected, one can assume that vortexing does not compromise the integrity of the original specimen.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457</TotalTime>
  <Words>581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Vortexing and Specimen Integrity in the Hematology Lab </vt:lpstr>
      <vt:lpstr>Introduction</vt:lpstr>
      <vt:lpstr> But what effect, if any, does vigorously mixing the specimen have on the individual blood components?</vt:lpstr>
      <vt:lpstr>Objective</vt:lpstr>
      <vt:lpstr>Materials</vt:lpstr>
      <vt:lpstr>Materials</vt:lpstr>
      <vt:lpstr>Methods</vt:lpstr>
      <vt:lpstr>Results</vt:lpstr>
      <vt:lpstr>Conclusion</vt:lpstr>
      <vt:lpstr>Acknowledgements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Susie Zanto</cp:lastModifiedBy>
  <cp:revision>51</cp:revision>
  <dcterms:created xsi:type="dcterms:W3CDTF">2020-04-13T14:28:03Z</dcterms:created>
  <dcterms:modified xsi:type="dcterms:W3CDTF">2020-04-15T02:43:46Z</dcterms:modified>
</cp:coreProperties>
</file>