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5143500" type="screen16x9"/>
  <p:notesSz cx="6858000" cy="9144000"/>
  <p:embeddedFontLst>
    <p:embeddedFont>
      <p:font typeface="Average" panose="020B0604020202020204" charset="0"/>
      <p:regular r:id="rId16"/>
    </p:embeddedFont>
    <p:embeddedFont>
      <p:font typeface="Oswald" panose="020B0604020202020204" charset="0"/>
      <p:regular r:id="rId17"/>
      <p:bold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6" d="100"/>
          <a:sy n="116" d="100"/>
        </p:scale>
        <p:origin x="75" y="34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829488fb8c_1_4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829488fb8c_1_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7209bde58f_0_1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7209bde58f_0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827f6e8781_0_5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827f6e8781_0_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827f6e8781_0_6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827f6e8781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829488fb8c_1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829488fb8c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827f6e8781_0_5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827f6e8781_0_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7209bde58f_0_2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7209bde58f_0_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829488fb8c_1_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829488fb8c_1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829488fb8c_1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829488fb8c_1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829488fb8c_1_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829488fb8c_1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829488fb8c_1_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829488fb8c_1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Google Shape;114;g7209bde58f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5" name="Google Shape;115;g7209bde58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4350279" y="2855377"/>
            <a:ext cx="443589" cy="105632"/>
            <a:chOff x="4137525" y="2915950"/>
            <a:chExt cx="869100" cy="207000"/>
          </a:xfrm>
        </p:grpSpPr>
        <p:sp>
          <p:nvSpPr>
            <p:cNvPr id="11" name="Google Shape;11;p2"/>
            <p:cNvSpPr/>
            <p:nvPr/>
          </p:nvSpPr>
          <p:spPr>
            <a:xfrm>
              <a:off x="446857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a:off x="47996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a:off x="4137525" y="2915950"/>
              <a:ext cx="207000" cy="207000"/>
            </a:xfrm>
            <a:prstGeom prst="ellipse">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4" name="Google Shape;14;p2"/>
          <p:cNvSpPr txBox="1">
            <a:spLocks noGrp="1"/>
          </p:cNvSpPr>
          <p:nvPr>
            <p:ph type="ctrTitle"/>
          </p:nvPr>
        </p:nvSpPr>
        <p:spPr>
          <a:xfrm>
            <a:off x="671258" y="990800"/>
            <a:ext cx="7801500" cy="1730100"/>
          </a:xfrm>
          <a:prstGeom prst="rect">
            <a:avLst/>
          </a:prstGeom>
        </p:spPr>
        <p:txBody>
          <a:bodyPr spcFirstLastPara="1" wrap="square" lIns="91425" tIns="91425" rIns="91425" bIns="91425" anchor="b"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5" name="Google Shape;15;p2"/>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16" name="Google Shape;16;p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9"/>
        <p:cNvGrpSpPr/>
        <p:nvPr/>
      </p:nvGrpSpPr>
      <p:grpSpPr>
        <a:xfrm>
          <a:off x="0" y="0"/>
          <a:ext cx="0" cy="0"/>
          <a:chOff x="0" y="0"/>
          <a:chExt cx="0" cy="0"/>
        </a:xfrm>
      </p:grpSpPr>
      <p:sp>
        <p:nvSpPr>
          <p:cNvPr id="50" name="Google Shape;50;p11"/>
          <p:cNvSpPr txBox="1">
            <a:spLocks noGrp="1"/>
          </p:cNvSpPr>
          <p:nvPr>
            <p:ph type="title" hasCustomPrompt="1"/>
          </p:nvPr>
        </p:nvSpPr>
        <p:spPr>
          <a:xfrm>
            <a:off x="311700" y="1255275"/>
            <a:ext cx="8520600" cy="18906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51" name="Google Shape;51;p11"/>
          <p:cNvSpPr txBox="1">
            <a:spLocks noGrp="1"/>
          </p:cNvSpPr>
          <p:nvPr>
            <p:ph type="body" idx="1"/>
          </p:nvPr>
        </p:nvSpPr>
        <p:spPr>
          <a:xfrm>
            <a:off x="311700" y="32284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2" name="Google Shape;52;p11"/>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sp>
        <p:nvSpPr>
          <p:cNvPr id="54" name="Google Shape;54;p12"/>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671250" y="2141250"/>
            <a:ext cx="7852200" cy="8610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9" name="Google Shape;19;p3"/>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3" name="Google Shape;23;p4"/>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sp>
        <p:nvSpPr>
          <p:cNvPr id="25" name="Google Shape;25;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6" name="Google Shape;26;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8" name="Google Shape;28;p5"/>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9"/>
        <p:cNvGrpSpPr/>
        <p:nvPr/>
      </p:nvGrpSpPr>
      <p:grpSpPr>
        <a:xfrm>
          <a:off x="0" y="0"/>
          <a:ext cx="0" cy="0"/>
          <a:chOff x="0" y="0"/>
          <a:chExt cx="0" cy="0"/>
        </a:xfrm>
      </p:grpSpPr>
      <p:sp>
        <p:nvSpPr>
          <p:cNvPr id="30" name="Google Shape;30;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1" name="Google Shape;31;p6"/>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2"/>
        <p:cNvGrpSpPr/>
        <p:nvPr/>
      </p:nvGrpSpPr>
      <p:grpSpPr>
        <a:xfrm>
          <a:off x="0" y="0"/>
          <a:ext cx="0" cy="0"/>
          <a:chOff x="0" y="0"/>
          <a:chExt cx="0" cy="0"/>
        </a:xfrm>
      </p:grpSpPr>
      <p:sp>
        <p:nvSpPr>
          <p:cNvPr id="33" name="Google Shape;33;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4" name="Google Shape;34;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5" name="Google Shape;35;p7"/>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490250" y="526350"/>
            <a:ext cx="6227100" cy="4090800"/>
          </a:xfrm>
          <a:prstGeom prst="rect">
            <a:avLst/>
          </a:prstGeom>
        </p:spPr>
        <p:txBody>
          <a:bodyPr spcFirstLastPara="1" wrap="square" lIns="91425" tIns="91425" rIns="91425" bIns="91425" anchor="ctr" anchorCtr="0">
            <a:no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a:endParaRPr/>
          </a:p>
        </p:txBody>
      </p:sp>
      <p:sp>
        <p:nvSpPr>
          <p:cNvPr id="38" name="Google Shape;38;p8"/>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9"/>
        <p:cNvGrpSpPr/>
        <p:nvPr/>
      </p:nvGrpSpPr>
      <p:grpSpPr>
        <a:xfrm>
          <a:off x="0" y="0"/>
          <a:ext cx="0" cy="0"/>
          <a:chOff x="0" y="0"/>
          <a:chExt cx="0" cy="0"/>
        </a:xfrm>
      </p:grpSpPr>
      <p:sp>
        <p:nvSpPr>
          <p:cNvPr id="40" name="Google Shape;40;p9"/>
          <p:cNvSpPr/>
          <p:nvPr/>
        </p:nvSpPr>
        <p:spPr>
          <a:xfrm>
            <a:off x="457200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1" name="Google Shape;41;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2" name="Google Shape;42;p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3" name="Google Shape;43;p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dk1"/>
              </a:buClr>
              <a:buSzPts val="2100"/>
              <a:buNone/>
              <a:defRPr sz="2100">
                <a:solidFill>
                  <a:schemeClr val="dk1"/>
                </a:solidFill>
              </a:defRPr>
            </a:lvl1pPr>
            <a:lvl2pPr lvl="1" algn="ctr">
              <a:lnSpc>
                <a:spcPct val="100000"/>
              </a:lnSpc>
              <a:spcBef>
                <a:spcPts val="0"/>
              </a:spcBef>
              <a:spcAft>
                <a:spcPts val="0"/>
              </a:spcAft>
              <a:buClr>
                <a:schemeClr val="dk1"/>
              </a:buClr>
              <a:buSzPts val="2100"/>
              <a:buNone/>
              <a:defRPr sz="2100">
                <a:solidFill>
                  <a:schemeClr val="dk1"/>
                </a:solidFill>
              </a:defRPr>
            </a:lvl2pPr>
            <a:lvl3pPr lvl="2" algn="ctr">
              <a:lnSpc>
                <a:spcPct val="100000"/>
              </a:lnSpc>
              <a:spcBef>
                <a:spcPts val="0"/>
              </a:spcBef>
              <a:spcAft>
                <a:spcPts val="0"/>
              </a:spcAft>
              <a:buClr>
                <a:schemeClr val="dk1"/>
              </a:buClr>
              <a:buSzPts val="2100"/>
              <a:buNone/>
              <a:defRPr sz="2100">
                <a:solidFill>
                  <a:schemeClr val="dk1"/>
                </a:solidFill>
              </a:defRPr>
            </a:lvl3pPr>
            <a:lvl4pPr lvl="3" algn="ctr">
              <a:lnSpc>
                <a:spcPct val="100000"/>
              </a:lnSpc>
              <a:spcBef>
                <a:spcPts val="0"/>
              </a:spcBef>
              <a:spcAft>
                <a:spcPts val="0"/>
              </a:spcAft>
              <a:buClr>
                <a:schemeClr val="dk1"/>
              </a:buClr>
              <a:buSzPts val="2100"/>
              <a:buNone/>
              <a:defRPr sz="2100">
                <a:solidFill>
                  <a:schemeClr val="dk1"/>
                </a:solidFill>
              </a:defRPr>
            </a:lvl4pPr>
            <a:lvl5pPr lvl="4" algn="ctr">
              <a:lnSpc>
                <a:spcPct val="100000"/>
              </a:lnSpc>
              <a:spcBef>
                <a:spcPts val="0"/>
              </a:spcBef>
              <a:spcAft>
                <a:spcPts val="0"/>
              </a:spcAft>
              <a:buClr>
                <a:schemeClr val="dk1"/>
              </a:buClr>
              <a:buSzPts val="2100"/>
              <a:buNone/>
              <a:defRPr sz="2100">
                <a:solidFill>
                  <a:schemeClr val="dk1"/>
                </a:solidFill>
              </a:defRPr>
            </a:lvl5pPr>
            <a:lvl6pPr lvl="5" algn="ctr">
              <a:lnSpc>
                <a:spcPct val="100000"/>
              </a:lnSpc>
              <a:spcBef>
                <a:spcPts val="0"/>
              </a:spcBef>
              <a:spcAft>
                <a:spcPts val="0"/>
              </a:spcAft>
              <a:buClr>
                <a:schemeClr val="dk1"/>
              </a:buClr>
              <a:buSzPts val="2100"/>
              <a:buNone/>
              <a:defRPr sz="2100">
                <a:solidFill>
                  <a:schemeClr val="dk1"/>
                </a:solidFill>
              </a:defRPr>
            </a:lvl6pPr>
            <a:lvl7pPr lvl="6" algn="ctr">
              <a:lnSpc>
                <a:spcPct val="100000"/>
              </a:lnSpc>
              <a:spcBef>
                <a:spcPts val="0"/>
              </a:spcBef>
              <a:spcAft>
                <a:spcPts val="0"/>
              </a:spcAft>
              <a:buClr>
                <a:schemeClr val="dk1"/>
              </a:buClr>
              <a:buSzPts val="2100"/>
              <a:buNone/>
              <a:defRPr sz="2100">
                <a:solidFill>
                  <a:schemeClr val="dk1"/>
                </a:solidFill>
              </a:defRPr>
            </a:lvl7pPr>
            <a:lvl8pPr lvl="7" algn="ctr">
              <a:lnSpc>
                <a:spcPct val="100000"/>
              </a:lnSpc>
              <a:spcBef>
                <a:spcPts val="0"/>
              </a:spcBef>
              <a:spcAft>
                <a:spcPts val="0"/>
              </a:spcAft>
              <a:buClr>
                <a:schemeClr val="dk1"/>
              </a:buClr>
              <a:buSzPts val="2100"/>
              <a:buNone/>
              <a:defRPr sz="2100">
                <a:solidFill>
                  <a:schemeClr val="dk1"/>
                </a:solidFill>
              </a:defRPr>
            </a:lvl8pPr>
            <a:lvl9pPr lvl="8" algn="ctr">
              <a:lnSpc>
                <a:spcPct val="100000"/>
              </a:lnSpc>
              <a:spcBef>
                <a:spcPts val="0"/>
              </a:spcBef>
              <a:spcAft>
                <a:spcPts val="0"/>
              </a:spcAft>
              <a:buClr>
                <a:schemeClr val="dk1"/>
              </a:buClr>
              <a:buSzPts val="2100"/>
              <a:buNone/>
              <a:defRPr sz="2100">
                <a:solidFill>
                  <a:schemeClr val="dk1"/>
                </a:solidFill>
              </a:defRPr>
            </a:lvl9pPr>
          </a:lstStyle>
          <a:p>
            <a:endParaRPr/>
          </a:p>
        </p:txBody>
      </p:sp>
      <p:sp>
        <p:nvSpPr>
          <p:cNvPr id="44" name="Google Shape;44;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Clr>
                <a:schemeClr val="lt1"/>
              </a:buClr>
              <a:buSzPts val="1800"/>
              <a:buChar char="●"/>
              <a:defRPr>
                <a:solidFill>
                  <a:schemeClr val="lt1"/>
                </a:solidFill>
              </a:defRPr>
            </a:lvl1pPr>
            <a:lvl2pPr marL="914400" lvl="1" indent="-317500">
              <a:spcBef>
                <a:spcPts val="1600"/>
              </a:spcBef>
              <a:spcAft>
                <a:spcPts val="0"/>
              </a:spcAft>
              <a:buClr>
                <a:schemeClr val="lt1"/>
              </a:buClr>
              <a:buSzPts val="1400"/>
              <a:buChar char="○"/>
              <a:defRPr>
                <a:solidFill>
                  <a:schemeClr val="lt1"/>
                </a:solidFill>
              </a:defRPr>
            </a:lvl2pPr>
            <a:lvl3pPr marL="1371600" lvl="2" indent="-317500">
              <a:spcBef>
                <a:spcPts val="1600"/>
              </a:spcBef>
              <a:spcAft>
                <a:spcPts val="0"/>
              </a:spcAft>
              <a:buClr>
                <a:schemeClr val="lt1"/>
              </a:buClr>
              <a:buSzPts val="1400"/>
              <a:buChar char="■"/>
              <a:defRPr>
                <a:solidFill>
                  <a:schemeClr val="lt1"/>
                </a:solidFill>
              </a:defRPr>
            </a:lvl3pPr>
            <a:lvl4pPr marL="1828800" lvl="3" indent="-317500">
              <a:spcBef>
                <a:spcPts val="1600"/>
              </a:spcBef>
              <a:spcAft>
                <a:spcPts val="0"/>
              </a:spcAft>
              <a:buClr>
                <a:schemeClr val="lt1"/>
              </a:buClr>
              <a:buSzPts val="1400"/>
              <a:buChar char="●"/>
              <a:defRPr>
                <a:solidFill>
                  <a:schemeClr val="lt1"/>
                </a:solidFill>
              </a:defRPr>
            </a:lvl4pPr>
            <a:lvl5pPr marL="2286000" lvl="4" indent="-317500">
              <a:spcBef>
                <a:spcPts val="1600"/>
              </a:spcBef>
              <a:spcAft>
                <a:spcPts val="0"/>
              </a:spcAft>
              <a:buClr>
                <a:schemeClr val="lt1"/>
              </a:buClr>
              <a:buSzPts val="1400"/>
              <a:buChar char="○"/>
              <a:defRPr>
                <a:solidFill>
                  <a:schemeClr val="lt1"/>
                </a:solidFill>
              </a:defRPr>
            </a:lvl5pPr>
            <a:lvl6pPr marL="2743200" lvl="5" indent="-317500">
              <a:spcBef>
                <a:spcPts val="1600"/>
              </a:spcBef>
              <a:spcAft>
                <a:spcPts val="0"/>
              </a:spcAft>
              <a:buClr>
                <a:schemeClr val="lt1"/>
              </a:buClr>
              <a:buSzPts val="1400"/>
              <a:buChar char="■"/>
              <a:defRPr>
                <a:solidFill>
                  <a:schemeClr val="lt1"/>
                </a:solidFill>
              </a:defRPr>
            </a:lvl6pPr>
            <a:lvl7pPr marL="3200400" lvl="6" indent="-317500">
              <a:spcBef>
                <a:spcPts val="1600"/>
              </a:spcBef>
              <a:spcAft>
                <a:spcPts val="0"/>
              </a:spcAft>
              <a:buClr>
                <a:schemeClr val="lt1"/>
              </a:buClr>
              <a:buSzPts val="1400"/>
              <a:buChar char="●"/>
              <a:defRPr>
                <a:solidFill>
                  <a:schemeClr val="lt1"/>
                </a:solidFill>
              </a:defRPr>
            </a:lvl7pPr>
            <a:lvl8pPr marL="3657600" lvl="7" indent="-317500">
              <a:spcBef>
                <a:spcPts val="1600"/>
              </a:spcBef>
              <a:spcAft>
                <a:spcPts val="0"/>
              </a:spcAft>
              <a:buClr>
                <a:schemeClr val="lt1"/>
              </a:buClr>
              <a:buSzPts val="1400"/>
              <a:buChar char="○"/>
              <a:defRPr>
                <a:solidFill>
                  <a:schemeClr val="lt1"/>
                </a:solidFill>
              </a:defRPr>
            </a:lvl8pPr>
            <a:lvl9pPr marL="4114800" lvl="8" indent="-317500">
              <a:spcBef>
                <a:spcPts val="1600"/>
              </a:spcBef>
              <a:spcAft>
                <a:spcPts val="1600"/>
              </a:spcAft>
              <a:buClr>
                <a:schemeClr val="lt1"/>
              </a:buClr>
              <a:buSzPts val="1400"/>
              <a:buChar char="■"/>
              <a:defRPr>
                <a:solidFill>
                  <a:schemeClr val="lt1"/>
                </a:solidFill>
              </a:defRPr>
            </a:lvl9pPr>
          </a:lstStyle>
          <a:p>
            <a:endParaRPr/>
          </a:p>
        </p:txBody>
      </p:sp>
      <p:sp>
        <p:nvSpPr>
          <p:cNvPr id="45" name="Google Shape;45;p9"/>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6"/>
        <p:cNvGrpSpPr/>
        <p:nvPr/>
      </p:nvGrpSpPr>
      <p:grpSpPr>
        <a:xfrm>
          <a:off x="0" y="0"/>
          <a:ext cx="0" cy="0"/>
          <a:chOff x="0" y="0"/>
          <a:chExt cx="0" cy="0"/>
        </a:xfrm>
      </p:grpSpPr>
      <p:sp>
        <p:nvSpPr>
          <p:cNvPr id="47" name="Google Shape;47;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dk1"/>
              </a:buClr>
              <a:buSzPts val="2100"/>
              <a:buFont typeface="Oswald"/>
              <a:buNone/>
              <a:defRPr sz="2100">
                <a:solidFill>
                  <a:schemeClr val="dk1"/>
                </a:solidFill>
                <a:latin typeface="Oswald"/>
                <a:ea typeface="Oswald"/>
                <a:cs typeface="Oswald"/>
                <a:sym typeface="Oswald"/>
              </a:defRPr>
            </a:lvl1pPr>
          </a:lstStyle>
          <a:p>
            <a:endParaRPr/>
          </a:p>
        </p:txBody>
      </p:sp>
      <p:sp>
        <p:nvSpPr>
          <p:cNvPr id="48" name="Google Shape;48;p10"/>
          <p:cNvSpPr txBox="1">
            <a:spLocks noGrp="1"/>
          </p:cNvSpPr>
          <p:nvPr>
            <p:ph type="sldNum" idx="12"/>
          </p:nvPr>
        </p:nvSpPr>
        <p:spPr>
          <a:xfrm>
            <a:off x="8490250" y="4681009"/>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ate">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1pPr>
            <a:lvl2pPr lvl="1">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2pPr>
            <a:lvl3pPr lvl="2">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3pPr>
            <a:lvl4pPr lvl="3">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4pPr>
            <a:lvl5pPr lvl="4">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5pPr>
            <a:lvl6pPr lvl="5">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6pPr>
            <a:lvl7pPr lvl="6">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7pPr>
            <a:lvl8pPr lvl="7">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8pPr>
            <a:lvl9pPr lvl="8">
              <a:spcBef>
                <a:spcPts val="0"/>
              </a:spcBef>
              <a:spcAft>
                <a:spcPts val="0"/>
              </a:spcAft>
              <a:buClr>
                <a:schemeClr val="dk1"/>
              </a:buClr>
              <a:buSzPts val="3000"/>
              <a:buFont typeface="Oswald"/>
              <a:buNone/>
              <a:defRPr sz="3000">
                <a:solidFill>
                  <a:schemeClr val="dk1"/>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accent3"/>
              </a:buClr>
              <a:buSzPts val="1800"/>
              <a:buFont typeface="Average"/>
              <a:buChar char="●"/>
              <a:defRPr sz="1800">
                <a:solidFill>
                  <a:schemeClr val="accent3"/>
                </a:solidFill>
                <a:latin typeface="Average"/>
                <a:ea typeface="Average"/>
                <a:cs typeface="Average"/>
                <a:sym typeface="Average"/>
              </a:defRPr>
            </a:lvl1pPr>
            <a:lvl2pPr marL="914400" lvl="1"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2pPr>
            <a:lvl3pPr marL="1371600" lvl="2"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3pPr>
            <a:lvl4pPr marL="1828800" lvl="3"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4pPr>
            <a:lvl5pPr marL="2286000" lvl="4"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5pPr>
            <a:lvl6pPr marL="2743200" lvl="5"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6pPr>
            <a:lvl7pPr marL="3200400" lvl="6"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7pPr>
            <a:lvl8pPr marL="3657600" lvl="7" indent="-317500">
              <a:lnSpc>
                <a:spcPct val="115000"/>
              </a:lnSpc>
              <a:spcBef>
                <a:spcPts val="1600"/>
              </a:spcBef>
              <a:spcAft>
                <a:spcPts val="0"/>
              </a:spcAft>
              <a:buClr>
                <a:schemeClr val="accent3"/>
              </a:buClr>
              <a:buSzPts val="1400"/>
              <a:buFont typeface="Average"/>
              <a:buChar char="○"/>
              <a:defRPr>
                <a:solidFill>
                  <a:schemeClr val="accent3"/>
                </a:solidFill>
                <a:latin typeface="Average"/>
                <a:ea typeface="Average"/>
                <a:cs typeface="Average"/>
                <a:sym typeface="Average"/>
              </a:defRPr>
            </a:lvl8pPr>
            <a:lvl9pPr marL="4114800" lvl="8" indent="-317500">
              <a:lnSpc>
                <a:spcPct val="115000"/>
              </a:lnSpc>
              <a:spcBef>
                <a:spcPts val="1600"/>
              </a:spcBef>
              <a:spcAft>
                <a:spcPts val="1600"/>
              </a:spcAft>
              <a:buClr>
                <a:schemeClr val="accent3"/>
              </a:buClr>
              <a:buSzPts val="1400"/>
              <a:buFont typeface="Average"/>
              <a:buChar char="■"/>
              <a:defRPr>
                <a:solidFill>
                  <a:schemeClr val="accent3"/>
                </a:solidFill>
                <a:latin typeface="Average"/>
                <a:ea typeface="Average"/>
                <a:cs typeface="Average"/>
                <a:sym typeface="Average"/>
              </a:defRPr>
            </a:lvl9pPr>
          </a:lstStyle>
          <a:p>
            <a:endParaRPr/>
          </a:p>
        </p:txBody>
      </p:sp>
      <p:sp>
        <p:nvSpPr>
          <p:cNvPr id="8" name="Google Shape;8;p1"/>
          <p:cNvSpPr txBox="1">
            <a:spLocks noGrp="1"/>
          </p:cNvSpPr>
          <p:nvPr>
            <p:ph type="sldNum" idx="12"/>
          </p:nvPr>
        </p:nvSpPr>
        <p:spPr>
          <a:xfrm>
            <a:off x="8490250" y="4681009"/>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accent3"/>
                </a:solidFill>
                <a:latin typeface="Average"/>
                <a:ea typeface="Average"/>
                <a:cs typeface="Average"/>
                <a:sym typeface="Average"/>
              </a:defRPr>
            </a:lvl1pPr>
            <a:lvl2pPr lvl="1" algn="r">
              <a:buNone/>
              <a:defRPr sz="1000">
                <a:solidFill>
                  <a:schemeClr val="accent3"/>
                </a:solidFill>
                <a:latin typeface="Average"/>
                <a:ea typeface="Average"/>
                <a:cs typeface="Average"/>
                <a:sym typeface="Average"/>
              </a:defRPr>
            </a:lvl2pPr>
            <a:lvl3pPr lvl="2" algn="r">
              <a:buNone/>
              <a:defRPr sz="1000">
                <a:solidFill>
                  <a:schemeClr val="accent3"/>
                </a:solidFill>
                <a:latin typeface="Average"/>
                <a:ea typeface="Average"/>
                <a:cs typeface="Average"/>
                <a:sym typeface="Average"/>
              </a:defRPr>
            </a:lvl3pPr>
            <a:lvl4pPr lvl="3" algn="r">
              <a:buNone/>
              <a:defRPr sz="1000">
                <a:solidFill>
                  <a:schemeClr val="accent3"/>
                </a:solidFill>
                <a:latin typeface="Average"/>
                <a:ea typeface="Average"/>
                <a:cs typeface="Average"/>
                <a:sym typeface="Average"/>
              </a:defRPr>
            </a:lvl4pPr>
            <a:lvl5pPr lvl="4" algn="r">
              <a:buNone/>
              <a:defRPr sz="1000">
                <a:solidFill>
                  <a:schemeClr val="accent3"/>
                </a:solidFill>
                <a:latin typeface="Average"/>
                <a:ea typeface="Average"/>
                <a:cs typeface="Average"/>
                <a:sym typeface="Average"/>
              </a:defRPr>
            </a:lvl5pPr>
            <a:lvl6pPr lvl="5" algn="r">
              <a:buNone/>
              <a:defRPr sz="1000">
                <a:solidFill>
                  <a:schemeClr val="accent3"/>
                </a:solidFill>
                <a:latin typeface="Average"/>
                <a:ea typeface="Average"/>
                <a:cs typeface="Average"/>
                <a:sym typeface="Average"/>
              </a:defRPr>
            </a:lvl6pPr>
            <a:lvl7pPr lvl="6" algn="r">
              <a:buNone/>
              <a:defRPr sz="1000">
                <a:solidFill>
                  <a:schemeClr val="accent3"/>
                </a:solidFill>
                <a:latin typeface="Average"/>
                <a:ea typeface="Average"/>
                <a:cs typeface="Average"/>
                <a:sym typeface="Average"/>
              </a:defRPr>
            </a:lvl7pPr>
            <a:lvl8pPr lvl="7" algn="r">
              <a:buNone/>
              <a:defRPr sz="1000">
                <a:solidFill>
                  <a:schemeClr val="accent3"/>
                </a:solidFill>
                <a:latin typeface="Average"/>
                <a:ea typeface="Average"/>
                <a:cs typeface="Average"/>
                <a:sym typeface="Average"/>
              </a:defRPr>
            </a:lvl8pPr>
            <a:lvl9pPr lvl="8" algn="r">
              <a:buNone/>
              <a:defRPr sz="1000">
                <a:solidFill>
                  <a:schemeClr val="accent3"/>
                </a:solidFill>
                <a:latin typeface="Average"/>
                <a:ea typeface="Average"/>
                <a:cs typeface="Average"/>
                <a:sym typeface="Average"/>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14.pn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s://labtestsonline.org/tests/"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3.jpg"/><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8.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8.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0E0E3"/>
        </a:solidFill>
        <a:effectLst/>
      </p:bgPr>
    </p:bg>
    <p:spTree>
      <p:nvGrpSpPr>
        <p:cNvPr id="1" name="Shape 58"/>
        <p:cNvGrpSpPr/>
        <p:nvPr/>
      </p:nvGrpSpPr>
      <p:grpSpPr>
        <a:xfrm>
          <a:off x="0" y="0"/>
          <a:ext cx="0" cy="0"/>
          <a:chOff x="0" y="0"/>
          <a:chExt cx="0" cy="0"/>
        </a:xfrm>
      </p:grpSpPr>
      <p:sp>
        <p:nvSpPr>
          <p:cNvPr id="59" name="Google Shape;59;p13"/>
          <p:cNvSpPr txBox="1">
            <a:spLocks noGrp="1"/>
          </p:cNvSpPr>
          <p:nvPr>
            <p:ph type="ctrTitle"/>
          </p:nvPr>
        </p:nvSpPr>
        <p:spPr>
          <a:xfrm>
            <a:off x="671250" y="1391250"/>
            <a:ext cx="7801500" cy="1942500"/>
          </a:xfrm>
          <a:prstGeom prst="rect">
            <a:avLst/>
          </a:prstGeom>
        </p:spPr>
        <p:txBody>
          <a:bodyPr spcFirstLastPara="1" wrap="square" lIns="91425" tIns="91425" rIns="91425" bIns="91425" anchor="b" anchorCtr="0">
            <a:noAutofit/>
          </a:bodyPr>
          <a:lstStyle/>
          <a:p>
            <a:pPr marL="0" lvl="0" indent="0" algn="ctr" rtl="0">
              <a:lnSpc>
                <a:spcPct val="115000"/>
              </a:lnSpc>
              <a:spcBef>
                <a:spcPts val="0"/>
              </a:spcBef>
              <a:spcAft>
                <a:spcPts val="0"/>
              </a:spcAft>
              <a:buNone/>
            </a:pPr>
            <a:r>
              <a:rPr lang="en" sz="1800" b="1">
                <a:solidFill>
                  <a:srgbClr val="000000"/>
                </a:solidFill>
                <a:latin typeface="Times New Roman"/>
                <a:ea typeface="Times New Roman"/>
                <a:cs typeface="Times New Roman"/>
                <a:sym typeface="Times New Roman"/>
              </a:rPr>
              <a:t>Onboarding validation of High- Sensitivity Troponin I on Siemens Atellica Solutions and performing method comparison to Cardiac Troponin I (cTNI) assay on Siemens Vista 1500 and i-STAT point of care device</a:t>
            </a:r>
            <a:endParaRPr sz="1800" b="1">
              <a:solidFill>
                <a:srgbClr val="000000"/>
              </a:solidFill>
              <a:latin typeface="Times New Roman"/>
              <a:ea typeface="Times New Roman"/>
              <a:cs typeface="Times New Roman"/>
              <a:sym typeface="Times New Roman"/>
            </a:endParaRPr>
          </a:p>
          <a:p>
            <a:pPr marL="0" lvl="0" indent="0" algn="ctr" rtl="0">
              <a:spcBef>
                <a:spcPts val="600"/>
              </a:spcBef>
              <a:spcAft>
                <a:spcPts val="0"/>
              </a:spcAft>
              <a:buNone/>
            </a:pPr>
            <a:endParaRPr/>
          </a:p>
        </p:txBody>
      </p:sp>
      <p:sp>
        <p:nvSpPr>
          <p:cNvPr id="60" name="Google Shape;60;p13"/>
          <p:cNvSpPr txBox="1">
            <a:spLocks noGrp="1"/>
          </p:cNvSpPr>
          <p:nvPr>
            <p:ph type="subTitle" idx="1"/>
          </p:nvPr>
        </p:nvSpPr>
        <p:spPr>
          <a:xfrm>
            <a:off x="671250" y="3174876"/>
            <a:ext cx="78015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1400">
                <a:solidFill>
                  <a:srgbClr val="000000"/>
                </a:solidFill>
              </a:rPr>
              <a:t>Megan Perry, Montana Medical Lab Science Program, Billings Clinic  </a:t>
            </a:r>
            <a:endParaRPr sz="1400">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24"/>
        <p:cNvGrpSpPr/>
        <p:nvPr/>
      </p:nvGrpSpPr>
      <p:grpSpPr>
        <a:xfrm>
          <a:off x="0" y="0"/>
          <a:ext cx="0" cy="0"/>
          <a:chOff x="0" y="0"/>
          <a:chExt cx="0" cy="0"/>
        </a:xfrm>
      </p:grpSpPr>
      <p:sp>
        <p:nvSpPr>
          <p:cNvPr id="125" name="Google Shape;125;p22"/>
          <p:cNvSpPr txBox="1">
            <a:spLocks noGrp="1"/>
          </p:cNvSpPr>
          <p:nvPr>
            <p:ph type="title"/>
          </p:nvPr>
        </p:nvSpPr>
        <p:spPr>
          <a:xfrm>
            <a:off x="311700" y="445025"/>
            <a:ext cx="12660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Ranges</a:t>
            </a:r>
            <a:r>
              <a:rPr lang="en"/>
              <a:t> </a:t>
            </a:r>
            <a:endParaRPr/>
          </a:p>
        </p:txBody>
      </p:sp>
      <p:sp>
        <p:nvSpPr>
          <p:cNvPr id="126" name="Google Shape;126;p22"/>
          <p:cNvSpPr txBox="1">
            <a:spLocks noGrp="1"/>
          </p:cNvSpPr>
          <p:nvPr>
            <p:ph type="body" idx="1"/>
          </p:nvPr>
        </p:nvSpPr>
        <p:spPr>
          <a:xfrm>
            <a:off x="311700" y="1152475"/>
            <a:ext cx="3999900" cy="12372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sz="2400" u="sng">
                <a:solidFill>
                  <a:srgbClr val="000000"/>
                </a:solidFill>
              </a:rPr>
              <a:t>Vista </a:t>
            </a:r>
            <a:endParaRPr sz="2400" u="sng">
              <a:solidFill>
                <a:srgbClr val="000000"/>
              </a:solidFill>
            </a:endParaRPr>
          </a:p>
        </p:txBody>
      </p:sp>
      <p:pic>
        <p:nvPicPr>
          <p:cNvPr id="127" name="Google Shape;127;p22"/>
          <p:cNvPicPr preferRelativeResize="0"/>
          <p:nvPr/>
        </p:nvPicPr>
        <p:blipFill rotWithShape="1">
          <a:blip r:embed="rId3">
            <a:alphaModFix/>
          </a:blip>
          <a:srcRect l="3161" r="2167"/>
          <a:stretch/>
        </p:blipFill>
        <p:spPr>
          <a:xfrm>
            <a:off x="5364575" y="1984875"/>
            <a:ext cx="3394074" cy="2001375"/>
          </a:xfrm>
          <a:prstGeom prst="rect">
            <a:avLst/>
          </a:prstGeom>
          <a:noFill/>
          <a:ln>
            <a:noFill/>
          </a:ln>
        </p:spPr>
      </p:pic>
      <p:sp>
        <p:nvSpPr>
          <p:cNvPr id="128" name="Google Shape;128;p22"/>
          <p:cNvSpPr txBox="1">
            <a:spLocks noGrp="1"/>
          </p:cNvSpPr>
          <p:nvPr>
            <p:ph type="body" idx="2"/>
          </p:nvPr>
        </p:nvSpPr>
        <p:spPr>
          <a:xfrm>
            <a:off x="4832400" y="1152475"/>
            <a:ext cx="3999900" cy="1322700"/>
          </a:xfrm>
          <a:prstGeom prst="rect">
            <a:avLst/>
          </a:prstGeom>
        </p:spPr>
        <p:txBody>
          <a:bodyPr spcFirstLastPara="1" wrap="square" lIns="91425" tIns="91425" rIns="91425" bIns="91425" anchor="t" anchorCtr="0">
            <a:noAutofit/>
          </a:bodyPr>
          <a:lstStyle/>
          <a:p>
            <a:pPr marL="0" lvl="0" indent="0" algn="ctr" rtl="0">
              <a:spcBef>
                <a:spcPts val="0"/>
              </a:spcBef>
              <a:spcAft>
                <a:spcPts val="1600"/>
              </a:spcAft>
              <a:buNone/>
            </a:pPr>
            <a:r>
              <a:rPr lang="en" sz="2400" u="sng">
                <a:solidFill>
                  <a:srgbClr val="000000"/>
                </a:solidFill>
              </a:rPr>
              <a:t>New Atellica </a:t>
            </a:r>
            <a:endParaRPr sz="2400" u="sng">
              <a:solidFill>
                <a:srgbClr val="000000"/>
              </a:solidFill>
            </a:endParaRPr>
          </a:p>
        </p:txBody>
      </p:sp>
      <p:pic>
        <p:nvPicPr>
          <p:cNvPr id="129" name="Google Shape;129;p22"/>
          <p:cNvPicPr preferRelativeResize="0"/>
          <p:nvPr/>
        </p:nvPicPr>
        <p:blipFill>
          <a:blip r:embed="rId4">
            <a:alphaModFix/>
          </a:blip>
          <a:stretch>
            <a:fillRect/>
          </a:stretch>
        </p:blipFill>
        <p:spPr>
          <a:xfrm>
            <a:off x="381000" y="2170375"/>
            <a:ext cx="4114800" cy="97155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Shape 133"/>
        <p:cNvGrpSpPr/>
        <p:nvPr/>
      </p:nvGrpSpPr>
      <p:grpSpPr>
        <a:xfrm>
          <a:off x="0" y="0"/>
          <a:ext cx="0" cy="0"/>
          <a:chOff x="0" y="0"/>
          <a:chExt cx="0" cy="0"/>
        </a:xfrm>
      </p:grpSpPr>
      <p:sp>
        <p:nvSpPr>
          <p:cNvPr id="134" name="Google Shape;134;p23"/>
          <p:cNvSpPr txBox="1">
            <a:spLocks noGrp="1"/>
          </p:cNvSpPr>
          <p:nvPr>
            <p:ph type="title"/>
          </p:nvPr>
        </p:nvSpPr>
        <p:spPr>
          <a:xfrm>
            <a:off x="268225" y="526350"/>
            <a:ext cx="62271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a:t>What’s next:</a:t>
            </a:r>
            <a:endParaRPr/>
          </a:p>
        </p:txBody>
      </p:sp>
      <p:sp>
        <p:nvSpPr>
          <p:cNvPr id="135" name="Google Shape;135;p23"/>
          <p:cNvSpPr/>
          <p:nvPr/>
        </p:nvSpPr>
        <p:spPr>
          <a:xfrm>
            <a:off x="3227125" y="2398975"/>
            <a:ext cx="1490400" cy="439800"/>
          </a:xfrm>
          <a:prstGeom prst="rightArrow">
            <a:avLst>
              <a:gd name="adj1" fmla="val 50000"/>
              <a:gd name="adj2" fmla="val 50000"/>
            </a:avLst>
          </a:prstGeom>
          <a:solidFill>
            <a:schemeClr val="lt1"/>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23"/>
          <p:cNvSpPr txBox="1"/>
          <p:nvPr/>
        </p:nvSpPr>
        <p:spPr>
          <a:xfrm>
            <a:off x="5038288" y="1448925"/>
            <a:ext cx="3506400" cy="3860700"/>
          </a:xfrm>
          <a:prstGeom prst="rect">
            <a:avLst/>
          </a:prstGeom>
          <a:noFill/>
          <a:ln>
            <a:noFill/>
          </a:ln>
        </p:spPr>
        <p:txBody>
          <a:bodyPr spcFirstLastPara="1" wrap="square" lIns="91425" tIns="91425" rIns="91425" bIns="91425" anchor="t" anchorCtr="0">
            <a:noAutofit/>
          </a:bodyPr>
          <a:lstStyle/>
          <a:p>
            <a:pPr marL="457200" lvl="0" indent="-317500" algn="l" rtl="0">
              <a:spcBef>
                <a:spcPts val="0"/>
              </a:spcBef>
              <a:spcAft>
                <a:spcPts val="0"/>
              </a:spcAft>
              <a:buSzPts val="1400"/>
              <a:buFont typeface="Average"/>
              <a:buChar char="➔"/>
            </a:pPr>
            <a:r>
              <a:rPr lang="en">
                <a:latin typeface="Average"/>
                <a:ea typeface="Average"/>
                <a:cs typeface="Average"/>
                <a:sym typeface="Average"/>
              </a:rPr>
              <a:t>Sex-specific reference range  </a:t>
            </a:r>
            <a:endParaRPr>
              <a:latin typeface="Average"/>
              <a:ea typeface="Average"/>
              <a:cs typeface="Average"/>
              <a:sym typeface="Average"/>
            </a:endParaRPr>
          </a:p>
          <a:p>
            <a:pPr marL="914400" lvl="1" indent="-317500" algn="l" rtl="0">
              <a:spcBef>
                <a:spcPts val="0"/>
              </a:spcBef>
              <a:spcAft>
                <a:spcPts val="0"/>
              </a:spcAft>
              <a:buSzPts val="1400"/>
              <a:buFont typeface="Average"/>
              <a:buChar char="◆"/>
            </a:pPr>
            <a:r>
              <a:rPr lang="en">
                <a:latin typeface="Average"/>
                <a:ea typeface="Average"/>
                <a:cs typeface="Average"/>
                <a:sym typeface="Average"/>
              </a:rPr>
              <a:t>Seimen </a:t>
            </a:r>
            <a:endParaRPr>
              <a:latin typeface="Average"/>
              <a:ea typeface="Average"/>
              <a:cs typeface="Average"/>
              <a:sym typeface="Average"/>
            </a:endParaRPr>
          </a:p>
        </p:txBody>
      </p:sp>
      <p:pic>
        <p:nvPicPr>
          <p:cNvPr id="137" name="Google Shape;137;p23"/>
          <p:cNvPicPr preferRelativeResize="0"/>
          <p:nvPr/>
        </p:nvPicPr>
        <p:blipFill>
          <a:blip r:embed="rId3">
            <a:alphaModFix/>
          </a:blip>
          <a:stretch>
            <a:fillRect/>
          </a:stretch>
        </p:blipFill>
        <p:spPr>
          <a:xfrm>
            <a:off x="4931337" y="2247050"/>
            <a:ext cx="3720324" cy="591725"/>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D0E0E3"/>
        </a:solidFill>
        <a:effectLst/>
      </p:bgPr>
    </p:bg>
    <p:spTree>
      <p:nvGrpSpPr>
        <p:cNvPr id="1" name="Shape 141"/>
        <p:cNvGrpSpPr/>
        <p:nvPr/>
      </p:nvGrpSpPr>
      <p:grpSpPr>
        <a:xfrm>
          <a:off x="0" y="0"/>
          <a:ext cx="0" cy="0"/>
          <a:chOff x="0" y="0"/>
          <a:chExt cx="0" cy="0"/>
        </a:xfrm>
      </p:grpSpPr>
      <p:sp>
        <p:nvSpPr>
          <p:cNvPr id="142" name="Google Shape;142;p24"/>
          <p:cNvSpPr txBox="1">
            <a:spLocks noGrp="1"/>
          </p:cNvSpPr>
          <p:nvPr>
            <p:ph type="title"/>
          </p:nvPr>
        </p:nvSpPr>
        <p:spPr>
          <a:xfrm>
            <a:off x="194800" y="42067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Special thanks to: </a:t>
            </a:r>
            <a:endParaRPr>
              <a:solidFill>
                <a:srgbClr val="000000"/>
              </a:solidFill>
            </a:endParaRPr>
          </a:p>
        </p:txBody>
      </p:sp>
      <p:sp>
        <p:nvSpPr>
          <p:cNvPr id="143" name="Google Shape;143;p2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ctr" rtl="0">
              <a:lnSpc>
                <a:spcPct val="100000"/>
              </a:lnSpc>
              <a:spcBef>
                <a:spcPts val="0"/>
              </a:spcBef>
              <a:spcAft>
                <a:spcPts val="0"/>
              </a:spcAft>
              <a:buNone/>
            </a:pPr>
            <a:r>
              <a:rPr lang="en" sz="2400">
                <a:solidFill>
                  <a:srgbClr val="000000"/>
                </a:solidFill>
                <a:latin typeface="Arial"/>
                <a:ea typeface="Arial"/>
                <a:cs typeface="Arial"/>
                <a:sym typeface="Arial"/>
              </a:rPr>
              <a:t>Meet Patel</a:t>
            </a:r>
            <a:endParaRPr sz="2400">
              <a:solidFill>
                <a:srgbClr val="000000"/>
              </a:solidFill>
              <a:latin typeface="Arial"/>
              <a:ea typeface="Arial"/>
              <a:cs typeface="Arial"/>
              <a:sym typeface="Arial"/>
            </a:endParaRPr>
          </a:p>
          <a:p>
            <a:pPr marL="0" lvl="0" indent="0" algn="ctr" rtl="0">
              <a:lnSpc>
                <a:spcPct val="100000"/>
              </a:lnSpc>
              <a:spcBef>
                <a:spcPts val="0"/>
              </a:spcBef>
              <a:spcAft>
                <a:spcPts val="0"/>
              </a:spcAft>
              <a:buNone/>
            </a:pPr>
            <a:r>
              <a:rPr lang="en" sz="2400">
                <a:solidFill>
                  <a:srgbClr val="000000"/>
                </a:solidFill>
                <a:latin typeface="Arial"/>
                <a:ea typeface="Arial"/>
                <a:cs typeface="Arial"/>
                <a:sym typeface="Arial"/>
              </a:rPr>
              <a:t>Mykal Ann Anzink </a:t>
            </a:r>
            <a:endParaRPr sz="2400">
              <a:solidFill>
                <a:srgbClr val="000000"/>
              </a:solidFill>
              <a:latin typeface="Arial"/>
              <a:ea typeface="Arial"/>
              <a:cs typeface="Arial"/>
              <a:sym typeface="Arial"/>
            </a:endParaRPr>
          </a:p>
          <a:p>
            <a:pPr marL="0" lvl="0" indent="0" algn="ctr" rtl="0">
              <a:lnSpc>
                <a:spcPct val="100000"/>
              </a:lnSpc>
              <a:spcBef>
                <a:spcPts val="0"/>
              </a:spcBef>
              <a:spcAft>
                <a:spcPts val="0"/>
              </a:spcAft>
              <a:buNone/>
            </a:pPr>
            <a:r>
              <a:rPr lang="en" sz="2400">
                <a:solidFill>
                  <a:srgbClr val="000000"/>
                </a:solidFill>
                <a:latin typeface="Arial"/>
                <a:ea typeface="Arial"/>
                <a:cs typeface="Arial"/>
                <a:sym typeface="Arial"/>
              </a:rPr>
              <a:t>Siemens Tech</a:t>
            </a:r>
            <a:endParaRPr sz="2400">
              <a:solidFill>
                <a:srgbClr val="000000"/>
              </a:solidFill>
              <a:latin typeface="Arial"/>
              <a:ea typeface="Arial"/>
              <a:cs typeface="Arial"/>
              <a:sym typeface="Arial"/>
            </a:endParaRPr>
          </a:p>
          <a:p>
            <a:pPr marL="0" lvl="0" indent="0" algn="ctr" rtl="0">
              <a:lnSpc>
                <a:spcPct val="100000"/>
              </a:lnSpc>
              <a:spcBef>
                <a:spcPts val="0"/>
              </a:spcBef>
              <a:spcAft>
                <a:spcPts val="0"/>
              </a:spcAft>
              <a:buNone/>
            </a:pPr>
            <a:r>
              <a:rPr lang="en" sz="2400">
                <a:solidFill>
                  <a:srgbClr val="000000"/>
                </a:solidFill>
                <a:latin typeface="Arial"/>
                <a:ea typeface="Arial"/>
                <a:cs typeface="Arial"/>
                <a:sym typeface="Arial"/>
              </a:rPr>
              <a:t>and</a:t>
            </a:r>
            <a:endParaRPr sz="2400">
              <a:solidFill>
                <a:srgbClr val="000000"/>
              </a:solidFill>
              <a:latin typeface="Arial"/>
              <a:ea typeface="Arial"/>
              <a:cs typeface="Arial"/>
              <a:sym typeface="Arial"/>
            </a:endParaRPr>
          </a:p>
          <a:p>
            <a:pPr marL="0" lvl="0" indent="0" algn="ctr" rtl="0">
              <a:lnSpc>
                <a:spcPct val="100000"/>
              </a:lnSpc>
              <a:spcBef>
                <a:spcPts val="0"/>
              </a:spcBef>
              <a:spcAft>
                <a:spcPts val="0"/>
              </a:spcAft>
              <a:buNone/>
            </a:pPr>
            <a:r>
              <a:rPr lang="en" sz="2400">
                <a:solidFill>
                  <a:srgbClr val="000000"/>
                </a:solidFill>
                <a:latin typeface="Arial"/>
                <a:ea typeface="Arial"/>
                <a:cs typeface="Arial"/>
                <a:sym typeface="Arial"/>
              </a:rPr>
              <a:t>Billings Clinic Staff </a:t>
            </a:r>
            <a:endParaRPr sz="2400">
              <a:solidFill>
                <a:srgbClr val="000000"/>
              </a:solidFill>
              <a:latin typeface="Arial"/>
              <a:ea typeface="Arial"/>
              <a:cs typeface="Arial"/>
              <a:sym typeface="Arial"/>
            </a:endParaRPr>
          </a:p>
          <a:p>
            <a:pPr marL="0" lvl="0" indent="0" algn="ctr" rtl="0">
              <a:lnSpc>
                <a:spcPct val="100000"/>
              </a:lnSpc>
              <a:spcBef>
                <a:spcPts val="0"/>
              </a:spcBef>
              <a:spcAft>
                <a:spcPts val="0"/>
              </a:spcAft>
              <a:buNone/>
            </a:pPr>
            <a:endParaRPr sz="2400">
              <a:solidFill>
                <a:srgbClr val="000000"/>
              </a:solidFill>
              <a:latin typeface="Arial"/>
              <a:ea typeface="Arial"/>
              <a:cs typeface="Arial"/>
              <a:sym typeface="Arial"/>
            </a:endParaRPr>
          </a:p>
          <a:p>
            <a:pPr marL="0" lvl="0" indent="0" algn="ctr" rtl="0">
              <a:lnSpc>
                <a:spcPct val="100000"/>
              </a:lnSpc>
              <a:spcBef>
                <a:spcPts val="0"/>
              </a:spcBef>
              <a:spcAft>
                <a:spcPts val="0"/>
              </a:spcAft>
              <a:buClr>
                <a:srgbClr val="000000"/>
              </a:buClr>
              <a:buFont typeface="Arial"/>
              <a:buNone/>
            </a:pPr>
            <a:r>
              <a:rPr lang="en">
                <a:solidFill>
                  <a:srgbClr val="000000"/>
                </a:solidFill>
                <a:latin typeface="Arial"/>
                <a:ea typeface="Arial"/>
                <a:cs typeface="Arial"/>
                <a:sym typeface="Arial"/>
              </a:rPr>
              <a:t>For taking time to help me with this project.</a:t>
            </a:r>
            <a:endParaRPr>
              <a:solidFill>
                <a:srgbClr val="00000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D0E0E3"/>
        </a:solidFill>
        <a:effectLst/>
      </p:bgPr>
    </p:bg>
    <p:spTree>
      <p:nvGrpSpPr>
        <p:cNvPr id="1" name="Shape 147"/>
        <p:cNvGrpSpPr/>
        <p:nvPr/>
      </p:nvGrpSpPr>
      <p:grpSpPr>
        <a:xfrm>
          <a:off x="0" y="0"/>
          <a:ext cx="0" cy="0"/>
          <a:chOff x="0" y="0"/>
          <a:chExt cx="0" cy="0"/>
        </a:xfrm>
      </p:grpSpPr>
      <p:sp>
        <p:nvSpPr>
          <p:cNvPr id="148" name="Google Shape;148;p25"/>
          <p:cNvSpPr txBox="1">
            <a:spLocks noGrp="1"/>
          </p:cNvSpPr>
          <p:nvPr>
            <p:ph type="title"/>
          </p:nvPr>
        </p:nvSpPr>
        <p:spPr>
          <a:xfrm>
            <a:off x="104700" y="92400"/>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Reference Page </a:t>
            </a:r>
            <a:endParaRPr>
              <a:solidFill>
                <a:srgbClr val="000000"/>
              </a:solidFill>
            </a:endParaRPr>
          </a:p>
        </p:txBody>
      </p:sp>
      <p:sp>
        <p:nvSpPr>
          <p:cNvPr id="149" name="Google Shape;149;p25"/>
          <p:cNvSpPr txBox="1">
            <a:spLocks noGrp="1"/>
          </p:cNvSpPr>
          <p:nvPr>
            <p:ph type="body" idx="1"/>
          </p:nvPr>
        </p:nvSpPr>
        <p:spPr>
          <a:xfrm>
            <a:off x="104700" y="665100"/>
            <a:ext cx="8520600" cy="433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rgbClr val="000000"/>
                </a:solidFill>
                <a:latin typeface="Times New Roman"/>
                <a:ea typeface="Times New Roman"/>
                <a:cs typeface="Times New Roman"/>
                <a:sym typeface="Times New Roman"/>
              </a:rPr>
              <a:t> [1]AACC. (2019, January 9). Troponin. Retrieved January 20, 2020, from</a:t>
            </a:r>
            <a:r>
              <a:rPr lang="en" sz="1200">
                <a:solidFill>
                  <a:srgbClr val="000000"/>
                </a:solidFill>
                <a:uFill>
                  <a:noFill/>
                </a:uFill>
                <a:latin typeface="Times New Roman"/>
                <a:ea typeface="Times New Roman"/>
                <a:cs typeface="Times New Roman"/>
                <a:sym typeface="Times New Roman"/>
                <a:hlinkClick r:id="rId3"/>
              </a:rPr>
              <a:t> </a:t>
            </a:r>
            <a:r>
              <a:rPr lang="en" sz="1200" u="sng">
                <a:solidFill>
                  <a:srgbClr val="000000"/>
                </a:solidFill>
                <a:latin typeface="Times New Roman"/>
                <a:ea typeface="Times New Roman"/>
                <a:cs typeface="Times New Roman"/>
                <a:sym typeface="Times New Roman"/>
                <a:hlinkClick r:id="rId3"/>
              </a:rPr>
              <a:t>https://labtestsonline.org/tests/</a:t>
            </a:r>
            <a:endParaRPr sz="1200">
              <a:solidFill>
                <a:srgbClr val="000000"/>
              </a:solidFill>
              <a:latin typeface="Times New Roman"/>
              <a:ea typeface="Times New Roman"/>
              <a:cs typeface="Times New Roman"/>
              <a:sym typeface="Times New Roman"/>
            </a:endParaRPr>
          </a:p>
          <a:p>
            <a:pPr marL="457200" lvl="0" indent="0" algn="l" rtl="0">
              <a:spcBef>
                <a:spcPts val="600"/>
              </a:spcBef>
              <a:spcAft>
                <a:spcPts val="0"/>
              </a:spcAft>
              <a:buNone/>
            </a:pPr>
            <a:r>
              <a:rPr lang="en" sz="1200">
                <a:solidFill>
                  <a:srgbClr val="000000"/>
                </a:solidFill>
                <a:latin typeface="Times New Roman"/>
                <a:ea typeface="Times New Roman"/>
                <a:cs typeface="Times New Roman"/>
                <a:sym typeface="Times New Roman"/>
              </a:rPr>
              <a:t>Castellani, MD, FCAP, W. (2013, March 20). Analytical Measurement Range: Examples and Approaches. Retrieved March 1, 2020, from https://webapps.cap.org/apps/docs/education/lapaudio/pdf/032013</a:t>
            </a:r>
            <a:endParaRPr sz="1200">
              <a:solidFill>
                <a:srgbClr val="000000"/>
              </a:solidFill>
              <a:latin typeface="Times New Roman"/>
              <a:ea typeface="Times New Roman"/>
              <a:cs typeface="Times New Roman"/>
              <a:sym typeface="Times New Roman"/>
            </a:endParaRPr>
          </a:p>
          <a:p>
            <a:pPr marL="457200" lvl="0" indent="-457200" algn="l" rtl="0">
              <a:spcBef>
                <a:spcPts val="1600"/>
              </a:spcBef>
              <a:spcAft>
                <a:spcPts val="0"/>
              </a:spcAft>
              <a:buNone/>
            </a:pPr>
            <a:r>
              <a:rPr lang="en" sz="1200">
                <a:solidFill>
                  <a:srgbClr val="000000"/>
                </a:solidFill>
                <a:latin typeface="Times New Roman"/>
                <a:ea typeface="Times New Roman"/>
                <a:cs typeface="Times New Roman"/>
                <a:sym typeface="Times New Roman"/>
              </a:rPr>
              <a:t>[2]Christenson, R. H., Peacock, W. F., Apple, F. S., Limkakeng, A. T., Jr, Nowak, R. M., McCord, J., &amp; deFilippi, C. R. (2019). Trial design for assessing analytical and clinical performance of high-sensitivity cardiac troponin I assays in the United States: The HIGH-US study. </a:t>
            </a:r>
            <a:r>
              <a:rPr lang="en" sz="1200" i="1">
                <a:solidFill>
                  <a:srgbClr val="000000"/>
                </a:solidFill>
                <a:latin typeface="Times New Roman"/>
                <a:ea typeface="Times New Roman"/>
                <a:cs typeface="Times New Roman"/>
                <a:sym typeface="Times New Roman"/>
              </a:rPr>
              <a:t>Contemporary clinical trials communications</a:t>
            </a:r>
            <a:r>
              <a:rPr lang="en" sz="1200">
                <a:solidFill>
                  <a:srgbClr val="000000"/>
                </a:solidFill>
                <a:latin typeface="Times New Roman"/>
                <a:ea typeface="Times New Roman"/>
                <a:cs typeface="Times New Roman"/>
                <a:sym typeface="Times New Roman"/>
              </a:rPr>
              <a:t>, </a:t>
            </a:r>
            <a:r>
              <a:rPr lang="en" sz="1200" i="1">
                <a:solidFill>
                  <a:srgbClr val="000000"/>
                </a:solidFill>
                <a:latin typeface="Times New Roman"/>
                <a:ea typeface="Times New Roman"/>
                <a:cs typeface="Times New Roman"/>
                <a:sym typeface="Times New Roman"/>
              </a:rPr>
              <a:t>14</a:t>
            </a:r>
            <a:r>
              <a:rPr lang="en" sz="1200">
                <a:solidFill>
                  <a:srgbClr val="000000"/>
                </a:solidFill>
                <a:latin typeface="Times New Roman"/>
                <a:ea typeface="Times New Roman"/>
                <a:cs typeface="Times New Roman"/>
                <a:sym typeface="Times New Roman"/>
              </a:rPr>
              <a:t>, 100337. https://doi.org/10.1016/j.conctc.2019.100337</a:t>
            </a:r>
            <a:endParaRPr sz="1200">
              <a:solidFill>
                <a:srgbClr val="000000"/>
              </a:solidFill>
              <a:latin typeface="Times New Roman"/>
              <a:ea typeface="Times New Roman"/>
              <a:cs typeface="Times New Roman"/>
              <a:sym typeface="Times New Roman"/>
            </a:endParaRPr>
          </a:p>
          <a:p>
            <a:pPr marL="457200" lvl="0" indent="-457200" algn="l" rtl="0">
              <a:spcBef>
                <a:spcPts val="1600"/>
              </a:spcBef>
              <a:spcAft>
                <a:spcPts val="0"/>
              </a:spcAft>
              <a:buNone/>
            </a:pPr>
            <a:r>
              <a:rPr lang="en" sz="1200">
                <a:solidFill>
                  <a:srgbClr val="000000"/>
                </a:solidFill>
                <a:latin typeface="Times New Roman"/>
                <a:ea typeface="Times New Roman"/>
                <a:cs typeface="Times New Roman"/>
                <a:sym typeface="Times New Roman"/>
              </a:rPr>
              <a:t>[3]Lister, A. s. (2005). Repeatability. Retrieved March 1, 2020, from https://www.sciencedirect.com/topics/agricultural-and-biological-sciences/repeatability</a:t>
            </a:r>
            <a:endParaRPr sz="1200">
              <a:solidFill>
                <a:srgbClr val="000000"/>
              </a:solidFill>
              <a:latin typeface="Times New Roman"/>
              <a:ea typeface="Times New Roman"/>
              <a:cs typeface="Times New Roman"/>
              <a:sym typeface="Times New Roman"/>
            </a:endParaRPr>
          </a:p>
          <a:p>
            <a:pPr marL="400050" lvl="0" indent="-400050" algn="l" rtl="0">
              <a:spcBef>
                <a:spcPts val="1600"/>
              </a:spcBef>
              <a:spcAft>
                <a:spcPts val="0"/>
              </a:spcAft>
              <a:buNone/>
            </a:pPr>
            <a:r>
              <a:rPr lang="en" sz="1200">
                <a:solidFill>
                  <a:srgbClr val="000000"/>
                </a:solidFill>
                <a:latin typeface="Times New Roman"/>
                <a:ea typeface="Times New Roman"/>
                <a:cs typeface="Times New Roman"/>
                <a:sym typeface="Times New Roman"/>
              </a:rPr>
              <a:t>[4]Siemens Medical Solutions USA. (2020). Cardiac Troponin. Retrieved March 1, 2020, from https://www.siemens-healthineers.com/en-us/laboratory-diagnostics/assays-by-diseases-conditions/cardiac-assays/cardiac-troponin-assays#High-Sensitivity_Troponin_I</a:t>
            </a:r>
            <a:endParaRPr sz="1200">
              <a:solidFill>
                <a:srgbClr val="000000"/>
              </a:solidFill>
              <a:latin typeface="Times New Roman"/>
              <a:ea typeface="Times New Roman"/>
              <a:cs typeface="Times New Roman"/>
              <a:sym typeface="Times New Roman"/>
            </a:endParaRPr>
          </a:p>
          <a:p>
            <a:pPr marL="457200" lvl="0" indent="-457200" algn="l" rtl="0">
              <a:spcBef>
                <a:spcPts val="1600"/>
              </a:spcBef>
              <a:spcAft>
                <a:spcPts val="0"/>
              </a:spcAft>
              <a:buNone/>
            </a:pPr>
            <a:r>
              <a:rPr lang="en" sz="1200">
                <a:solidFill>
                  <a:srgbClr val="000000"/>
                </a:solidFill>
                <a:latin typeface="Times New Roman"/>
                <a:ea typeface="Times New Roman"/>
                <a:cs typeface="Times New Roman"/>
                <a:sym typeface="Times New Roman"/>
              </a:rPr>
              <a:t> [5]]Wu, A. H. B., Christenson, R. H., Greene, D. N., Jaffe, A. S., Kavsak, P. A., Ordonez-Llanos, J., &amp; Apple, F. S. (2018). Clinical Laboratory Practice Recommendations for the Use of Cardiac Troponin in Acute Coronary Syndrome: Expert Opinion from the Academy of the American Association for Clinical Chemistry and the Task Force on Clinical Applications of Cardiac Bio-Markers of the International Federation of Clinical Chemistry and Laboratory Medicine. Clinical Chemistry, 64(4), 645–655. doi: 10.1373/clinchem.2017.277186</a:t>
            </a:r>
            <a:endParaRPr sz="1200">
              <a:solidFill>
                <a:srgbClr val="000000"/>
              </a:solidFill>
              <a:latin typeface="Times New Roman"/>
              <a:ea typeface="Times New Roman"/>
              <a:cs typeface="Times New Roman"/>
              <a:sym typeface="Times New Roman"/>
            </a:endParaRPr>
          </a:p>
          <a:p>
            <a:pPr marL="0" lvl="0" indent="0" algn="l" rtl="0">
              <a:spcBef>
                <a:spcPts val="600"/>
              </a:spcBef>
              <a:spcAft>
                <a:spcPts val="0"/>
              </a:spcAft>
              <a:buNone/>
            </a:pPr>
            <a:endParaRPr sz="1200">
              <a:solidFill>
                <a:srgbClr val="000000"/>
              </a:solidFill>
              <a:latin typeface="Times New Roman"/>
              <a:ea typeface="Times New Roman"/>
              <a:cs typeface="Times New Roman"/>
              <a:sym typeface="Times New Roman"/>
            </a:endParaRPr>
          </a:p>
          <a:p>
            <a:pPr marL="0" lvl="0" indent="0" algn="l" rtl="0">
              <a:spcBef>
                <a:spcPts val="1600"/>
              </a:spcBef>
              <a:spcAft>
                <a:spcPts val="0"/>
              </a:spcAft>
              <a:buNone/>
            </a:pPr>
            <a:endParaRPr sz="1200">
              <a:solidFill>
                <a:srgbClr val="000000"/>
              </a:solidFill>
              <a:latin typeface="Times New Roman"/>
              <a:ea typeface="Times New Roman"/>
              <a:cs typeface="Times New Roman"/>
              <a:sym typeface="Times New Roman"/>
            </a:endParaRPr>
          </a:p>
          <a:p>
            <a:pPr marL="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D0E0E3"/>
        </a:solidFill>
        <a:effectLst/>
      </p:bgPr>
    </p:bg>
    <p:spTree>
      <p:nvGrpSpPr>
        <p:cNvPr id="1" name="Shape 64"/>
        <p:cNvGrpSpPr/>
        <p:nvPr/>
      </p:nvGrpSpPr>
      <p:grpSpPr>
        <a:xfrm>
          <a:off x="0" y="0"/>
          <a:ext cx="0" cy="0"/>
          <a:chOff x="0" y="0"/>
          <a:chExt cx="0" cy="0"/>
        </a:xfrm>
      </p:grpSpPr>
      <p:sp>
        <p:nvSpPr>
          <p:cNvPr id="65" name="Google Shape;65;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000000"/>
                </a:solidFill>
              </a:rPr>
              <a:t>Abstract</a:t>
            </a:r>
            <a:r>
              <a:rPr lang="en"/>
              <a:t> </a:t>
            </a:r>
            <a:endParaRPr/>
          </a:p>
        </p:txBody>
      </p:sp>
      <p:sp>
        <p:nvSpPr>
          <p:cNvPr id="66" name="Google Shape;66;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400">
                <a:solidFill>
                  <a:srgbClr val="000000"/>
                </a:solidFill>
                <a:latin typeface="Arial"/>
                <a:ea typeface="Arial"/>
                <a:cs typeface="Arial"/>
                <a:sym typeface="Arial"/>
              </a:rPr>
              <a:t>Troponin is a group of proteins that is part of the muscle fibers; it’s comprised of troponin C, troponin T, and troponin I. In 2020 Billings Clinic brought in High- sensitivity Troponin I [1] (hs-cTnI) testing on Siemens Atellica to replace the Cardiac troponin I assay performed on Siemens Vista 1500. The new hs-cTnI assay allows physicians to diagnose Myocardial Infarction within 2-3 hours of serial testing of the assay compared to 3-6 hours over cTnI assay. The validation of hs-cTnI assay at Billings Clinic included verification of linearity using MCM materials, assay accuracy, and method comparison against troponin assay (cTnI) on Siemens Vista 1500 and i-STAT POC devices. The new hs-cTnI allows for broader and more sex-specific based reference ranges compared to the overall reference range used with cTnI assay. The 99th percentile cut-off recommended by Siemens was used as a reference interval for the new assay. Due to the highly sensitive nature of this test, 3 levels of known QC materials were used for the new assay. The ongoing phase of implementation is to educate physicians about the significant changes that will be seen with the new assay; for example, their units will now be reported in whole numbers compared to decimal points for cTnI assay.</a:t>
            </a:r>
            <a:endParaRPr sz="1400">
              <a:solidFill>
                <a:srgbClr val="000000"/>
              </a:solidFill>
              <a:latin typeface="Arial"/>
              <a:ea typeface="Arial"/>
              <a:cs typeface="Arial"/>
              <a:sym typeface="Arial"/>
            </a:endParaRPr>
          </a:p>
          <a:p>
            <a:pPr marL="0" lvl="0" indent="0" algn="l" rtl="0">
              <a:spcBef>
                <a:spcPts val="600"/>
              </a:spcBef>
              <a:spcAft>
                <a:spcPts val="0"/>
              </a:spcAft>
              <a:buNone/>
            </a:pPr>
            <a:r>
              <a:rPr lang="en" sz="1400">
                <a:solidFill>
                  <a:srgbClr val="000000"/>
                </a:solidFill>
                <a:latin typeface="Arial"/>
                <a:ea typeface="Arial"/>
                <a:cs typeface="Arial"/>
                <a:sym typeface="Arial"/>
              </a:rPr>
              <a:t> Key words: troponin, Atellica, validation.</a:t>
            </a:r>
            <a:endParaRPr sz="1400">
              <a:solidFill>
                <a:srgbClr val="000000"/>
              </a:solidFill>
              <a:latin typeface="Arial"/>
              <a:ea typeface="Arial"/>
              <a:cs typeface="Arial"/>
              <a:sym typeface="Arial"/>
            </a:endParaRPr>
          </a:p>
          <a:p>
            <a:pPr marL="0" lvl="0" indent="0" algn="l" rtl="0">
              <a:spcBef>
                <a:spcPts val="600"/>
              </a:spcBef>
              <a:spcAft>
                <a:spcPts val="160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D0E0E3"/>
        </a:solidFill>
        <a:effectLst/>
      </p:bgPr>
    </p:bg>
    <p:spTree>
      <p:nvGrpSpPr>
        <p:cNvPr id="1" name="Shape 70"/>
        <p:cNvGrpSpPr/>
        <p:nvPr/>
      </p:nvGrpSpPr>
      <p:grpSpPr>
        <a:xfrm>
          <a:off x="0" y="0"/>
          <a:ext cx="0" cy="0"/>
          <a:chOff x="0" y="0"/>
          <a:chExt cx="0" cy="0"/>
        </a:xfrm>
      </p:grpSpPr>
      <p:sp>
        <p:nvSpPr>
          <p:cNvPr id="71" name="Google Shape;71;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000000"/>
                </a:solidFill>
              </a:rPr>
              <a:t>Objective and Question </a:t>
            </a:r>
            <a:endParaRPr>
              <a:solidFill>
                <a:srgbClr val="000000"/>
              </a:solidFill>
            </a:endParaRPr>
          </a:p>
        </p:txBody>
      </p:sp>
      <p:sp>
        <p:nvSpPr>
          <p:cNvPr id="72" name="Google Shape;72;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285750" lvl="0" indent="-285750" algn="l" rtl="0">
              <a:spcBef>
                <a:spcPts val="0"/>
              </a:spcBef>
              <a:spcAft>
                <a:spcPts val="0"/>
              </a:spcAft>
              <a:buNone/>
            </a:pPr>
            <a:r>
              <a:rPr lang="en">
                <a:solidFill>
                  <a:srgbClr val="000000"/>
                </a:solidFill>
                <a:latin typeface="Times New Roman"/>
                <a:ea typeface="Times New Roman"/>
                <a:cs typeface="Times New Roman"/>
                <a:sym typeface="Times New Roman"/>
              </a:rPr>
              <a:t>Objective: </a:t>
            </a:r>
            <a:endParaRPr>
              <a:solidFill>
                <a:srgbClr val="000000"/>
              </a:solidFill>
              <a:latin typeface="Times New Roman"/>
              <a:ea typeface="Times New Roman"/>
              <a:cs typeface="Times New Roman"/>
              <a:sym typeface="Times New Roman"/>
            </a:endParaRPr>
          </a:p>
          <a:p>
            <a:pPr marL="0" lvl="0" indent="0" algn="l" rtl="0">
              <a:spcBef>
                <a:spcPts val="0"/>
              </a:spcBef>
              <a:spcAft>
                <a:spcPts val="0"/>
              </a:spcAft>
              <a:buNone/>
            </a:pPr>
            <a:r>
              <a:rPr lang="en">
                <a:solidFill>
                  <a:srgbClr val="000000"/>
                </a:solidFill>
                <a:latin typeface="Times New Roman"/>
                <a:ea typeface="Times New Roman"/>
                <a:cs typeface="Times New Roman"/>
                <a:sym typeface="Times New Roman"/>
              </a:rPr>
              <a:t>Lab and clinical staff will know the differences in the new reporting values of the Atellica IM High- sensitivity Troponin I compared to the Simmons Vista. </a:t>
            </a:r>
            <a:endParaRPr>
              <a:solidFill>
                <a:srgbClr val="000000"/>
              </a:solidFill>
              <a:latin typeface="Times New Roman"/>
              <a:ea typeface="Times New Roman"/>
              <a:cs typeface="Times New Roman"/>
              <a:sym typeface="Times New Roman"/>
            </a:endParaRPr>
          </a:p>
          <a:p>
            <a:pPr marL="0" lvl="0" indent="0" algn="l" rtl="0">
              <a:spcBef>
                <a:spcPts val="0"/>
              </a:spcBef>
              <a:spcAft>
                <a:spcPts val="0"/>
              </a:spcAft>
              <a:buNone/>
            </a:pPr>
            <a:endParaRPr>
              <a:solidFill>
                <a:srgbClr val="000000"/>
              </a:solidFill>
              <a:latin typeface="Times New Roman"/>
              <a:ea typeface="Times New Roman"/>
              <a:cs typeface="Times New Roman"/>
              <a:sym typeface="Times New Roman"/>
            </a:endParaRPr>
          </a:p>
          <a:p>
            <a:pPr marL="0" lvl="0" indent="0" algn="l" rtl="0">
              <a:spcBef>
                <a:spcPts val="0"/>
              </a:spcBef>
              <a:spcAft>
                <a:spcPts val="0"/>
              </a:spcAft>
              <a:buNone/>
            </a:pPr>
            <a:r>
              <a:rPr lang="en">
                <a:solidFill>
                  <a:srgbClr val="000000"/>
                </a:solidFill>
                <a:latin typeface="Times New Roman"/>
                <a:ea typeface="Times New Roman"/>
                <a:cs typeface="Times New Roman"/>
                <a:sym typeface="Times New Roman"/>
              </a:rPr>
              <a:t>Question: </a:t>
            </a:r>
            <a:endParaRPr>
              <a:solidFill>
                <a:srgbClr val="000000"/>
              </a:solidFill>
              <a:latin typeface="Times New Roman"/>
              <a:ea typeface="Times New Roman"/>
              <a:cs typeface="Times New Roman"/>
              <a:sym typeface="Times New Roman"/>
            </a:endParaRPr>
          </a:p>
          <a:p>
            <a:pPr marL="0" lvl="0" indent="0" algn="l" rtl="0">
              <a:spcBef>
                <a:spcPts val="0"/>
              </a:spcBef>
              <a:spcAft>
                <a:spcPts val="0"/>
              </a:spcAft>
              <a:buNone/>
            </a:pPr>
            <a:r>
              <a:rPr lang="en">
                <a:solidFill>
                  <a:srgbClr val="000000"/>
                </a:solidFill>
                <a:latin typeface="Times New Roman"/>
                <a:ea typeface="Times New Roman"/>
                <a:cs typeface="Times New Roman"/>
                <a:sym typeface="Times New Roman"/>
              </a:rPr>
              <a:t>What is the  IFCC recommended Unit of Measure for reporting the new High- sensitivity Troponin I  assay?</a:t>
            </a:r>
            <a:endParaRPr>
              <a:solidFill>
                <a:srgbClr val="000000"/>
              </a:solidFill>
              <a:latin typeface="Times New Roman"/>
              <a:ea typeface="Times New Roman"/>
              <a:cs typeface="Times New Roman"/>
              <a:sym typeface="Times New Roman"/>
            </a:endParaRPr>
          </a:p>
          <a:p>
            <a:pPr marL="457200" lvl="0" indent="-342900" algn="l" rtl="0">
              <a:spcBef>
                <a:spcPts val="0"/>
              </a:spcBef>
              <a:spcAft>
                <a:spcPts val="0"/>
              </a:spcAft>
              <a:buClr>
                <a:srgbClr val="000000"/>
              </a:buClr>
              <a:buSzPts val="1800"/>
              <a:buFont typeface="Times New Roman"/>
              <a:buAutoNum type="alphaLcPeriod"/>
            </a:pPr>
            <a:r>
              <a:rPr lang="en">
                <a:solidFill>
                  <a:srgbClr val="000000"/>
                </a:solidFill>
                <a:latin typeface="Times New Roman"/>
                <a:ea typeface="Times New Roman"/>
                <a:cs typeface="Times New Roman"/>
                <a:sym typeface="Times New Roman"/>
              </a:rPr>
              <a:t>Whole numbers (ng/dL)</a:t>
            </a:r>
            <a:endParaRPr>
              <a:solidFill>
                <a:srgbClr val="000000"/>
              </a:solidFill>
              <a:latin typeface="Times New Roman"/>
              <a:ea typeface="Times New Roman"/>
              <a:cs typeface="Times New Roman"/>
              <a:sym typeface="Times New Roman"/>
            </a:endParaRPr>
          </a:p>
          <a:p>
            <a:pPr marL="457200" lvl="0" indent="-342900" algn="l" rtl="0">
              <a:spcBef>
                <a:spcPts val="0"/>
              </a:spcBef>
              <a:spcAft>
                <a:spcPts val="0"/>
              </a:spcAft>
              <a:buClr>
                <a:srgbClr val="000000"/>
              </a:buClr>
              <a:buSzPts val="1800"/>
              <a:buFont typeface="Times New Roman"/>
              <a:buAutoNum type="alphaLcPeriod"/>
            </a:pPr>
            <a:r>
              <a:rPr lang="en">
                <a:solidFill>
                  <a:srgbClr val="000000"/>
                </a:solidFill>
                <a:latin typeface="Times New Roman"/>
                <a:ea typeface="Times New Roman"/>
                <a:cs typeface="Times New Roman"/>
                <a:sym typeface="Times New Roman"/>
              </a:rPr>
              <a:t>Whole numbers (ng/mL or pg/mL)</a:t>
            </a:r>
            <a:endParaRPr>
              <a:solidFill>
                <a:srgbClr val="000000"/>
              </a:solidFill>
              <a:latin typeface="Times New Roman"/>
              <a:ea typeface="Times New Roman"/>
              <a:cs typeface="Times New Roman"/>
              <a:sym typeface="Times New Roman"/>
            </a:endParaRPr>
          </a:p>
          <a:p>
            <a:pPr marL="457200" lvl="0" indent="-342900" algn="l" rtl="0">
              <a:spcBef>
                <a:spcPts val="0"/>
              </a:spcBef>
              <a:spcAft>
                <a:spcPts val="0"/>
              </a:spcAft>
              <a:buClr>
                <a:srgbClr val="000000"/>
              </a:buClr>
              <a:buSzPts val="1800"/>
              <a:buFont typeface="Times New Roman"/>
              <a:buAutoNum type="alphaLcPeriod"/>
            </a:pPr>
            <a:r>
              <a:rPr lang="en">
                <a:solidFill>
                  <a:srgbClr val="000000"/>
                </a:solidFill>
                <a:latin typeface="Times New Roman"/>
                <a:ea typeface="Times New Roman"/>
                <a:cs typeface="Times New Roman"/>
                <a:sym typeface="Times New Roman"/>
              </a:rPr>
              <a:t>Decimal points with (ug/mL)</a:t>
            </a:r>
            <a:endParaRPr>
              <a:solidFill>
                <a:srgbClr val="000000"/>
              </a:solidFill>
              <a:latin typeface="Times New Roman"/>
              <a:ea typeface="Times New Roman"/>
              <a:cs typeface="Times New Roman"/>
              <a:sym typeface="Times New Roman"/>
            </a:endParaRPr>
          </a:p>
          <a:p>
            <a:pPr marL="457200" lvl="0" indent="-342900" algn="l" rtl="0">
              <a:spcBef>
                <a:spcPts val="0"/>
              </a:spcBef>
              <a:spcAft>
                <a:spcPts val="0"/>
              </a:spcAft>
              <a:buClr>
                <a:srgbClr val="000000"/>
              </a:buClr>
              <a:buSzPts val="1800"/>
              <a:buFont typeface="Times New Roman"/>
              <a:buAutoNum type="alphaLcPeriod"/>
            </a:pPr>
            <a:r>
              <a:rPr lang="en">
                <a:solidFill>
                  <a:srgbClr val="000000"/>
                </a:solidFill>
                <a:latin typeface="Times New Roman"/>
                <a:ea typeface="Times New Roman"/>
                <a:cs typeface="Times New Roman"/>
                <a:sym typeface="Times New Roman"/>
              </a:rPr>
              <a:t>Decimal points with  (ng/mL)</a:t>
            </a:r>
            <a:endParaRPr>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D0E0E3"/>
        </a:solidFill>
        <a:effectLst/>
      </p:bgPr>
    </p:bg>
    <p:spTree>
      <p:nvGrpSpPr>
        <p:cNvPr id="1" name="Shape 76"/>
        <p:cNvGrpSpPr/>
        <p:nvPr/>
      </p:nvGrpSpPr>
      <p:grpSpPr>
        <a:xfrm>
          <a:off x="0" y="0"/>
          <a:ext cx="0" cy="0"/>
          <a:chOff x="0" y="0"/>
          <a:chExt cx="0" cy="0"/>
        </a:xfrm>
      </p:grpSpPr>
      <p:pic>
        <p:nvPicPr>
          <p:cNvPr id="77" name="Google Shape;77;p16"/>
          <p:cNvPicPr preferRelativeResize="0"/>
          <p:nvPr/>
        </p:nvPicPr>
        <p:blipFill>
          <a:blip r:embed="rId3">
            <a:alphaModFix/>
          </a:blip>
          <a:stretch>
            <a:fillRect/>
          </a:stretch>
        </p:blipFill>
        <p:spPr>
          <a:xfrm>
            <a:off x="390450" y="0"/>
            <a:ext cx="4098652" cy="1991032"/>
          </a:xfrm>
          <a:prstGeom prst="rect">
            <a:avLst/>
          </a:prstGeom>
          <a:noFill/>
          <a:ln>
            <a:noFill/>
          </a:ln>
        </p:spPr>
      </p:pic>
      <p:pic>
        <p:nvPicPr>
          <p:cNvPr id="78" name="Google Shape;78;p16"/>
          <p:cNvPicPr preferRelativeResize="0"/>
          <p:nvPr/>
        </p:nvPicPr>
        <p:blipFill>
          <a:blip r:embed="rId4">
            <a:alphaModFix/>
          </a:blip>
          <a:stretch>
            <a:fillRect/>
          </a:stretch>
        </p:blipFill>
        <p:spPr>
          <a:xfrm>
            <a:off x="4707697" y="0"/>
            <a:ext cx="3538503" cy="2299168"/>
          </a:xfrm>
          <a:prstGeom prst="rect">
            <a:avLst/>
          </a:prstGeom>
          <a:noFill/>
          <a:ln>
            <a:noFill/>
          </a:ln>
        </p:spPr>
      </p:pic>
      <p:pic>
        <p:nvPicPr>
          <p:cNvPr id="79" name="Google Shape;79;p16"/>
          <p:cNvPicPr preferRelativeResize="0"/>
          <p:nvPr/>
        </p:nvPicPr>
        <p:blipFill>
          <a:blip r:embed="rId5">
            <a:alphaModFix/>
          </a:blip>
          <a:stretch>
            <a:fillRect/>
          </a:stretch>
        </p:blipFill>
        <p:spPr>
          <a:xfrm>
            <a:off x="390450" y="2488790"/>
            <a:ext cx="3073989" cy="2654710"/>
          </a:xfrm>
          <a:prstGeom prst="rect">
            <a:avLst/>
          </a:prstGeom>
          <a:noFill/>
          <a:ln>
            <a:noFill/>
          </a:ln>
        </p:spPr>
      </p:pic>
      <p:sp>
        <p:nvSpPr>
          <p:cNvPr id="80" name="Google Shape;80;p16"/>
          <p:cNvSpPr txBox="1"/>
          <p:nvPr/>
        </p:nvSpPr>
        <p:spPr>
          <a:xfrm>
            <a:off x="4717650" y="3061600"/>
            <a:ext cx="4117200" cy="18693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a:latin typeface="Average"/>
                <a:ea typeface="Average"/>
                <a:cs typeface="Average"/>
                <a:sym typeface="Average"/>
              </a:rPr>
              <a:t>Sandwich chemiluminescent immunoassay </a:t>
            </a:r>
            <a:endParaRPr>
              <a:latin typeface="Average"/>
              <a:ea typeface="Average"/>
              <a:cs typeface="Average"/>
              <a:sym typeface="Average"/>
            </a:endParaRPr>
          </a:p>
          <a:p>
            <a:pPr marL="0" lvl="0" indent="0" algn="l" rtl="0">
              <a:spcBef>
                <a:spcPts val="0"/>
              </a:spcBef>
              <a:spcAft>
                <a:spcPts val="0"/>
              </a:spcAft>
              <a:buNone/>
            </a:pPr>
            <a:r>
              <a:rPr lang="en">
                <a:latin typeface="Average"/>
                <a:ea typeface="Average"/>
                <a:cs typeface="Average"/>
                <a:sym typeface="Average"/>
              </a:rPr>
              <a:t>Immunoassay </a:t>
            </a:r>
            <a:endParaRPr>
              <a:latin typeface="Average"/>
              <a:ea typeface="Average"/>
              <a:cs typeface="Average"/>
              <a:sym typeface="Average"/>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D0E0E3"/>
        </a:solidFill>
        <a:effectLst/>
      </p:bgPr>
    </p:bg>
    <p:spTree>
      <p:nvGrpSpPr>
        <p:cNvPr id="1" name="Shape 84"/>
        <p:cNvGrpSpPr/>
        <p:nvPr/>
      </p:nvGrpSpPr>
      <p:grpSpPr>
        <a:xfrm>
          <a:off x="0" y="0"/>
          <a:ext cx="0" cy="0"/>
          <a:chOff x="0" y="0"/>
          <a:chExt cx="0" cy="0"/>
        </a:xfrm>
      </p:grpSpPr>
      <p:sp>
        <p:nvSpPr>
          <p:cNvPr id="85" name="Google Shape;85;p17"/>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solidFill>
                  <a:srgbClr val="000000"/>
                </a:solidFill>
              </a:rPr>
              <a:t>Repeatability </a:t>
            </a:r>
            <a:endParaRPr>
              <a:solidFill>
                <a:srgbClr val="000000"/>
              </a:solidFill>
            </a:endParaRPr>
          </a:p>
        </p:txBody>
      </p:sp>
      <p:sp>
        <p:nvSpPr>
          <p:cNvPr id="86" name="Google Shape;86;p17"/>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000000"/>
                </a:solidFill>
              </a:rPr>
              <a:t>The method’s ability to produce similar test results for multiple runs of the same sample. </a:t>
            </a:r>
            <a:endParaRPr>
              <a:solidFill>
                <a:srgbClr val="000000"/>
              </a:solidFill>
            </a:endParaRPr>
          </a:p>
        </p:txBody>
      </p:sp>
      <p:pic>
        <p:nvPicPr>
          <p:cNvPr id="87" name="Google Shape;87;p17"/>
          <p:cNvPicPr preferRelativeResize="0"/>
          <p:nvPr/>
        </p:nvPicPr>
        <p:blipFill rotWithShape="1">
          <a:blip r:embed="rId3">
            <a:alphaModFix/>
          </a:blip>
          <a:srcRect r="13911"/>
          <a:stretch/>
        </p:blipFill>
        <p:spPr>
          <a:xfrm>
            <a:off x="4572000" y="181369"/>
            <a:ext cx="4571999" cy="1156806"/>
          </a:xfrm>
          <a:prstGeom prst="rect">
            <a:avLst/>
          </a:prstGeom>
          <a:noFill/>
          <a:ln>
            <a:noFill/>
          </a:ln>
        </p:spPr>
      </p:pic>
      <p:pic>
        <p:nvPicPr>
          <p:cNvPr id="88" name="Google Shape;88;p17"/>
          <p:cNvPicPr preferRelativeResize="0"/>
          <p:nvPr/>
        </p:nvPicPr>
        <p:blipFill>
          <a:blip r:embed="rId4">
            <a:alphaModFix/>
          </a:blip>
          <a:stretch>
            <a:fillRect/>
          </a:stretch>
        </p:blipFill>
        <p:spPr>
          <a:xfrm>
            <a:off x="4844550" y="1338175"/>
            <a:ext cx="3799020" cy="3500525"/>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0E0E3"/>
        </a:solidFill>
        <a:effectLst/>
      </p:bgPr>
    </p:bg>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solidFill>
                  <a:srgbClr val="000000"/>
                </a:solidFill>
              </a:rPr>
              <a:t>Reportable Range</a:t>
            </a:r>
            <a:r>
              <a:rPr lang="en"/>
              <a:t> </a:t>
            </a:r>
            <a:endParaRPr/>
          </a:p>
        </p:txBody>
      </p:sp>
      <p:sp>
        <p:nvSpPr>
          <p:cNvPr id="94" name="Google Shape;94;p18"/>
          <p:cNvSpPr txBox="1">
            <a:spLocks noGrp="1"/>
          </p:cNvSpPr>
          <p:nvPr>
            <p:ph type="subTitle" idx="1"/>
          </p:nvPr>
        </p:nvSpPr>
        <p:spPr>
          <a:xfrm>
            <a:off x="265500" y="2845200"/>
            <a:ext cx="4197000" cy="1345500"/>
          </a:xfrm>
          <a:prstGeom prst="rect">
            <a:avLst/>
          </a:prstGeom>
        </p:spPr>
        <p:txBody>
          <a:bodyPr spcFirstLastPara="1" wrap="square" lIns="91425" tIns="91425" rIns="91425" bIns="91425" anchor="t" anchorCtr="0">
            <a:noAutofit/>
          </a:bodyPr>
          <a:lstStyle/>
          <a:p>
            <a:pPr marL="0" lvl="0" indent="0" algn="ctr" rtl="0">
              <a:lnSpc>
                <a:spcPct val="115000"/>
              </a:lnSpc>
              <a:spcBef>
                <a:spcPts val="1200"/>
              </a:spcBef>
              <a:spcAft>
                <a:spcPts val="0"/>
              </a:spcAft>
              <a:buNone/>
            </a:pPr>
            <a:r>
              <a:rPr lang="en" sz="1800">
                <a:solidFill>
                  <a:srgbClr val="000000"/>
                </a:solidFill>
                <a:latin typeface="Arial"/>
                <a:ea typeface="Arial"/>
                <a:cs typeface="Arial"/>
                <a:sym typeface="Arial"/>
              </a:rPr>
              <a:t>The span of test result values over which the laboratory can establish or verify the accuracy of the instrument or test system measurement response.</a:t>
            </a:r>
            <a:endParaRPr sz="1800">
              <a:solidFill>
                <a:srgbClr val="000000"/>
              </a:solidFill>
              <a:latin typeface="Arial"/>
              <a:ea typeface="Arial"/>
              <a:cs typeface="Arial"/>
              <a:sym typeface="Arial"/>
            </a:endParaRPr>
          </a:p>
          <a:p>
            <a:pPr marL="0" lvl="0" indent="0" algn="ctr" rtl="0">
              <a:spcBef>
                <a:spcPts val="1200"/>
              </a:spcBef>
              <a:spcAft>
                <a:spcPts val="0"/>
              </a:spcAft>
              <a:buNone/>
            </a:pPr>
            <a:endParaRPr/>
          </a:p>
        </p:txBody>
      </p:sp>
      <p:pic>
        <p:nvPicPr>
          <p:cNvPr id="95" name="Google Shape;95;p18"/>
          <p:cNvPicPr preferRelativeResize="0"/>
          <p:nvPr/>
        </p:nvPicPr>
        <p:blipFill>
          <a:blip r:embed="rId3">
            <a:alphaModFix/>
          </a:blip>
          <a:stretch>
            <a:fillRect/>
          </a:stretch>
        </p:blipFill>
        <p:spPr>
          <a:xfrm>
            <a:off x="4798150" y="2100"/>
            <a:ext cx="4112450" cy="3829800"/>
          </a:xfrm>
          <a:prstGeom prst="rect">
            <a:avLst/>
          </a:prstGeom>
          <a:noFill/>
          <a:ln>
            <a:noFill/>
          </a:ln>
        </p:spPr>
      </p:pic>
      <p:pic>
        <p:nvPicPr>
          <p:cNvPr id="96" name="Google Shape;96;p18"/>
          <p:cNvPicPr preferRelativeResize="0"/>
          <p:nvPr/>
        </p:nvPicPr>
        <p:blipFill>
          <a:blip r:embed="rId4">
            <a:alphaModFix/>
          </a:blip>
          <a:stretch>
            <a:fillRect/>
          </a:stretch>
        </p:blipFill>
        <p:spPr>
          <a:xfrm>
            <a:off x="4950550" y="3755700"/>
            <a:ext cx="3171175" cy="13878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D0E0E3"/>
        </a:solidFill>
        <a:effectLst/>
      </p:bgPr>
    </p:bg>
    <p:spTree>
      <p:nvGrpSpPr>
        <p:cNvPr id="1" name="Shape 100"/>
        <p:cNvGrpSpPr/>
        <p:nvPr/>
      </p:nvGrpSpPr>
      <p:grpSpPr>
        <a:xfrm>
          <a:off x="0" y="0"/>
          <a:ext cx="0" cy="0"/>
          <a:chOff x="0" y="0"/>
          <a:chExt cx="0" cy="0"/>
        </a:xfrm>
      </p:grpSpPr>
      <p:sp>
        <p:nvSpPr>
          <p:cNvPr id="101" name="Google Shape;101;p19"/>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solidFill>
                  <a:srgbClr val="000000"/>
                </a:solidFill>
              </a:rPr>
              <a:t>Method Comparison</a:t>
            </a:r>
            <a:r>
              <a:rPr lang="en"/>
              <a:t> </a:t>
            </a:r>
            <a:endParaRPr/>
          </a:p>
        </p:txBody>
      </p:sp>
      <p:sp>
        <p:nvSpPr>
          <p:cNvPr id="102" name="Google Shape;102;p19"/>
          <p:cNvSpPr txBox="1">
            <a:spLocks noGrp="1"/>
          </p:cNvSpPr>
          <p:nvPr>
            <p:ph type="subTitle" idx="1"/>
          </p:nvPr>
        </p:nvSpPr>
        <p:spPr>
          <a:xfrm>
            <a:off x="265500" y="2845201"/>
            <a:ext cx="4045200" cy="1345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400">
                <a:solidFill>
                  <a:srgbClr val="000000"/>
                </a:solidFill>
                <a:latin typeface="Arial"/>
                <a:ea typeface="Arial"/>
                <a:cs typeface="Arial"/>
                <a:sym typeface="Arial"/>
              </a:rPr>
              <a:t>A comparison of how closely the measured values of the two different methods agree with one another</a:t>
            </a:r>
            <a:r>
              <a:rPr lang="en" sz="2400">
                <a:latin typeface="Arial"/>
                <a:ea typeface="Arial"/>
                <a:cs typeface="Arial"/>
                <a:sym typeface="Arial"/>
              </a:rPr>
              <a:t>.</a:t>
            </a:r>
            <a:endParaRPr sz="2400"/>
          </a:p>
        </p:txBody>
      </p:sp>
      <p:pic>
        <p:nvPicPr>
          <p:cNvPr id="103" name="Google Shape;103;p19"/>
          <p:cNvPicPr preferRelativeResize="0"/>
          <p:nvPr/>
        </p:nvPicPr>
        <p:blipFill>
          <a:blip r:embed="rId3">
            <a:alphaModFix/>
          </a:blip>
          <a:stretch>
            <a:fillRect/>
          </a:stretch>
        </p:blipFill>
        <p:spPr>
          <a:xfrm>
            <a:off x="4535300" y="307375"/>
            <a:ext cx="4608699" cy="2416775"/>
          </a:xfrm>
          <a:prstGeom prst="rect">
            <a:avLst/>
          </a:prstGeom>
          <a:noFill/>
          <a:ln>
            <a:noFill/>
          </a:ln>
        </p:spPr>
      </p:pic>
      <p:pic>
        <p:nvPicPr>
          <p:cNvPr id="104" name="Google Shape;104;p19"/>
          <p:cNvPicPr preferRelativeResize="0"/>
          <p:nvPr/>
        </p:nvPicPr>
        <p:blipFill>
          <a:blip r:embed="rId4">
            <a:alphaModFix/>
          </a:blip>
          <a:stretch>
            <a:fillRect/>
          </a:stretch>
        </p:blipFill>
        <p:spPr>
          <a:xfrm>
            <a:off x="5050290" y="2917750"/>
            <a:ext cx="3255635" cy="2168025"/>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0E0E3"/>
        </a:solidFill>
        <a:effectLst/>
      </p:bgPr>
    </p:bg>
    <p:spTree>
      <p:nvGrpSpPr>
        <p:cNvPr id="1" name="Shape 108"/>
        <p:cNvGrpSpPr/>
        <p:nvPr/>
      </p:nvGrpSpPr>
      <p:grpSpPr>
        <a:xfrm>
          <a:off x="0" y="0"/>
          <a:ext cx="0" cy="0"/>
          <a:chOff x="0" y="0"/>
          <a:chExt cx="0" cy="0"/>
        </a:xfrm>
      </p:grpSpPr>
      <p:sp>
        <p:nvSpPr>
          <p:cNvPr id="109" name="Google Shape;109;p20"/>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solidFill>
                  <a:srgbClr val="000000"/>
                </a:solidFill>
              </a:rPr>
              <a:t>ISTAT</a:t>
            </a:r>
            <a:r>
              <a:rPr lang="en"/>
              <a:t> </a:t>
            </a:r>
            <a:endParaRPr/>
          </a:p>
        </p:txBody>
      </p:sp>
      <p:sp>
        <p:nvSpPr>
          <p:cNvPr id="110" name="Google Shape;110;p20"/>
          <p:cNvSpPr txBox="1">
            <a:spLocks noGrp="1"/>
          </p:cNvSpPr>
          <p:nvPr>
            <p:ph type="subTitle" idx="1"/>
          </p:nvPr>
        </p:nvSpPr>
        <p:spPr>
          <a:xfrm>
            <a:off x="265500" y="2791700"/>
            <a:ext cx="4207800" cy="1345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000000"/>
                </a:solidFill>
              </a:rPr>
              <a:t>Reference Range: 0.00-0.08ng/mL</a:t>
            </a:r>
            <a:endParaRPr>
              <a:solidFill>
                <a:srgbClr val="000000"/>
              </a:solidFill>
            </a:endParaRPr>
          </a:p>
          <a:p>
            <a:pPr marL="0" lvl="0" indent="0" algn="ctr" rtl="0">
              <a:spcBef>
                <a:spcPts val="0"/>
              </a:spcBef>
              <a:spcAft>
                <a:spcPts val="0"/>
              </a:spcAft>
              <a:buNone/>
            </a:pPr>
            <a:r>
              <a:rPr lang="en">
                <a:solidFill>
                  <a:srgbClr val="000000"/>
                </a:solidFill>
              </a:rPr>
              <a:t>Reportable Range: 0.00-50.00ng/mL</a:t>
            </a:r>
            <a:endParaRPr>
              <a:solidFill>
                <a:srgbClr val="000000"/>
              </a:solidFill>
            </a:endParaRPr>
          </a:p>
        </p:txBody>
      </p:sp>
      <p:pic>
        <p:nvPicPr>
          <p:cNvPr id="111" name="Google Shape;111;p20"/>
          <p:cNvPicPr preferRelativeResize="0"/>
          <p:nvPr/>
        </p:nvPicPr>
        <p:blipFill>
          <a:blip r:embed="rId3">
            <a:alphaModFix/>
          </a:blip>
          <a:stretch>
            <a:fillRect/>
          </a:stretch>
        </p:blipFill>
        <p:spPr>
          <a:xfrm>
            <a:off x="4983774" y="61100"/>
            <a:ext cx="3872801" cy="2845200"/>
          </a:xfrm>
          <a:prstGeom prst="rect">
            <a:avLst/>
          </a:prstGeom>
          <a:noFill/>
          <a:ln>
            <a:noFill/>
          </a:ln>
        </p:spPr>
      </p:pic>
      <p:pic>
        <p:nvPicPr>
          <p:cNvPr id="112" name="Google Shape;112;p20"/>
          <p:cNvPicPr preferRelativeResize="0"/>
          <p:nvPr/>
        </p:nvPicPr>
        <p:blipFill>
          <a:blip r:embed="rId4">
            <a:alphaModFix/>
          </a:blip>
          <a:stretch>
            <a:fillRect/>
          </a:stretch>
        </p:blipFill>
        <p:spPr>
          <a:xfrm>
            <a:off x="6134875" y="2906300"/>
            <a:ext cx="1778350" cy="21801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D0E0E3"/>
        </a:solidFill>
        <a:effectLst/>
      </p:bgPr>
    </p:bg>
    <p:spTree>
      <p:nvGrpSpPr>
        <p:cNvPr id="1" name="Shape 116"/>
        <p:cNvGrpSpPr/>
        <p:nvPr/>
      </p:nvGrpSpPr>
      <p:grpSpPr>
        <a:xfrm>
          <a:off x="0" y="0"/>
          <a:ext cx="0" cy="0"/>
          <a:chOff x="0" y="0"/>
          <a:chExt cx="0" cy="0"/>
        </a:xfrm>
      </p:grpSpPr>
      <p:sp>
        <p:nvSpPr>
          <p:cNvPr id="117" name="Google Shape;117;p21"/>
          <p:cNvSpPr txBox="1">
            <a:spLocks noGrp="1"/>
          </p:cNvSpPr>
          <p:nvPr>
            <p:ph type="title"/>
          </p:nvPr>
        </p:nvSpPr>
        <p:spPr>
          <a:xfrm>
            <a:off x="265500" y="1081400"/>
            <a:ext cx="4045200" cy="1710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solidFill>
                  <a:srgbClr val="000000"/>
                </a:solidFill>
              </a:rPr>
              <a:t>ISTAT</a:t>
            </a:r>
            <a:endParaRPr>
              <a:solidFill>
                <a:srgbClr val="000000"/>
              </a:solidFill>
            </a:endParaRPr>
          </a:p>
          <a:p>
            <a:pPr marL="0" lvl="0" indent="0" algn="ctr" rtl="0">
              <a:spcBef>
                <a:spcPts val="0"/>
              </a:spcBef>
              <a:spcAft>
                <a:spcPts val="0"/>
              </a:spcAft>
              <a:buNone/>
            </a:pPr>
            <a:r>
              <a:rPr lang="en">
                <a:solidFill>
                  <a:srgbClr val="000000"/>
                </a:solidFill>
              </a:rPr>
              <a:t>IDEA?</a:t>
            </a:r>
            <a:endParaRPr>
              <a:solidFill>
                <a:srgbClr val="000000"/>
              </a:solidFill>
            </a:endParaRPr>
          </a:p>
        </p:txBody>
      </p:sp>
      <p:sp>
        <p:nvSpPr>
          <p:cNvPr id="118" name="Google Shape;118;p21"/>
          <p:cNvSpPr txBox="1">
            <a:spLocks noGrp="1"/>
          </p:cNvSpPr>
          <p:nvPr>
            <p:ph type="subTitle" idx="1"/>
          </p:nvPr>
        </p:nvSpPr>
        <p:spPr>
          <a:xfrm>
            <a:off x="265500" y="2845200"/>
            <a:ext cx="4220100" cy="13455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000000"/>
                </a:solidFill>
              </a:rPr>
              <a:t>Reference Range: 0.00-0.08ng/mL</a:t>
            </a:r>
            <a:endParaRPr>
              <a:solidFill>
                <a:srgbClr val="000000"/>
              </a:solidFill>
            </a:endParaRPr>
          </a:p>
          <a:p>
            <a:pPr marL="0" lvl="0" indent="0" algn="ctr" rtl="0">
              <a:spcBef>
                <a:spcPts val="0"/>
              </a:spcBef>
              <a:spcAft>
                <a:spcPts val="0"/>
              </a:spcAft>
              <a:buNone/>
            </a:pPr>
            <a:r>
              <a:rPr lang="en">
                <a:solidFill>
                  <a:srgbClr val="000000"/>
                </a:solidFill>
              </a:rPr>
              <a:t>Reportable Range: 0.00-50.00ng/mL</a:t>
            </a:r>
            <a:endParaRPr>
              <a:solidFill>
                <a:srgbClr val="000000"/>
              </a:solidFill>
            </a:endParaRPr>
          </a:p>
        </p:txBody>
      </p:sp>
      <p:pic>
        <p:nvPicPr>
          <p:cNvPr id="119" name="Google Shape;119;p21"/>
          <p:cNvPicPr preferRelativeResize="0"/>
          <p:nvPr/>
        </p:nvPicPr>
        <p:blipFill>
          <a:blip r:embed="rId3">
            <a:alphaModFix/>
          </a:blip>
          <a:stretch>
            <a:fillRect/>
          </a:stretch>
        </p:blipFill>
        <p:spPr>
          <a:xfrm>
            <a:off x="4648200" y="1824875"/>
            <a:ext cx="4548749" cy="1137225"/>
          </a:xfrm>
          <a:prstGeom prst="rect">
            <a:avLst/>
          </a:prstGeom>
          <a:noFill/>
          <a:ln>
            <a:noFill/>
          </a:ln>
        </p:spPr>
      </p:pic>
      <p:sp>
        <p:nvSpPr>
          <p:cNvPr id="120" name="Google Shape;120;p21"/>
          <p:cNvSpPr txBox="1"/>
          <p:nvPr/>
        </p:nvSpPr>
        <p:spPr>
          <a:xfrm>
            <a:off x="4900925" y="813625"/>
            <a:ext cx="3506400" cy="952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endParaRPr>
              <a:latin typeface="Average"/>
              <a:ea typeface="Average"/>
              <a:cs typeface="Average"/>
              <a:sym typeface="Average"/>
            </a:endParaRPr>
          </a:p>
        </p:txBody>
      </p:sp>
    </p:spTree>
  </p:cSld>
  <p:clrMapOvr>
    <a:masterClrMapping/>
  </p:clrMapOvr>
</p:sld>
</file>

<file path=ppt/theme/theme1.xml><?xml version="1.0" encoding="utf-8"?>
<a:theme xmlns:a="http://schemas.openxmlformats.org/drawingml/2006/main" name="Slate">
  <a:themeElements>
    <a:clrScheme name="Slate">
      <a:dk1>
        <a:srgbClr val="FFFFFF"/>
      </a:dk1>
      <a:lt1>
        <a:srgbClr val="37474F"/>
      </a:lt1>
      <a:dk2>
        <a:srgbClr val="9E9E9E"/>
      </a:dk2>
      <a:lt2>
        <a:srgbClr val="E0E0E0"/>
      </a:lt2>
      <a:accent1>
        <a:srgbClr val="616161"/>
      </a:accent1>
      <a:accent2>
        <a:srgbClr val="78909C"/>
      </a:accent2>
      <a:accent3>
        <a:srgbClr val="CACACA"/>
      </a:accent3>
      <a:accent4>
        <a:srgbClr val="64FFDA"/>
      </a:accent4>
      <a:accent5>
        <a:srgbClr val="FFD966"/>
      </a:accent5>
      <a:accent6>
        <a:srgbClr val="F5F5F5"/>
      </a:accent6>
      <a:hlink>
        <a:srgbClr val="FFD966"/>
      </a:hlink>
      <a:folHlink>
        <a:srgbClr val="FFD966"/>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866</Words>
  <Application>Microsoft Office PowerPoint</Application>
  <PresentationFormat>On-screen Show (16:9)</PresentationFormat>
  <Paragraphs>53</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Times New Roman</vt:lpstr>
      <vt:lpstr>Oswald</vt:lpstr>
      <vt:lpstr>Arial</vt:lpstr>
      <vt:lpstr>Average</vt:lpstr>
      <vt:lpstr>Slate</vt:lpstr>
      <vt:lpstr>Onboarding validation of High- Sensitivity Troponin I on Siemens Atellica Solutions and performing method comparison to Cardiac Troponin I (cTNI) assay on Siemens Vista 1500 and i-STAT point of care device </vt:lpstr>
      <vt:lpstr>Abstract </vt:lpstr>
      <vt:lpstr>Objective and Question </vt:lpstr>
      <vt:lpstr>PowerPoint Presentation</vt:lpstr>
      <vt:lpstr>Repeatability </vt:lpstr>
      <vt:lpstr>Reportable Range </vt:lpstr>
      <vt:lpstr>Method Comparison </vt:lpstr>
      <vt:lpstr>ISTAT </vt:lpstr>
      <vt:lpstr>ISTAT IDEA?</vt:lpstr>
      <vt:lpstr>Ranges </vt:lpstr>
      <vt:lpstr>What’s next:</vt:lpstr>
      <vt:lpstr>Special thanks to: </vt:lpstr>
      <vt:lpstr>Reference Page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Onboarding validation of High- Sensitivity Troponin I on Siemens Atellica Solutions and performing method comparison to Cardiac Troponin I (cTNI) assay on Siemens Vista 1500 and i-STAT point of care device </dc:title>
  <cp:lastModifiedBy>Susie Zanto</cp:lastModifiedBy>
  <cp:revision>1</cp:revision>
  <dcterms:modified xsi:type="dcterms:W3CDTF">2020-04-15T02:41:45Z</dcterms:modified>
</cp:coreProperties>
</file>