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Nuni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3">
          <p15:clr>
            <a:srgbClr val="A4A3A4"/>
          </p15:clr>
        </p15:guide>
        <p15:guide id="2" pos="24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753"/>
        <p:guide pos="24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32c9e92c1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32c9e92c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32c9e92c1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32c9e92c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32c9e92c1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32c9e92c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Perhaps we should be more be frugal and economical in our test ordering. Many patients look like the flu, smell like they flu. We should begin with a flu test. In the ER many times both are ordered simultaneously which I believe is waste of time and money. If the patient is not critical I do not believe waiting 20 minutes for the flu test to result before starting the eplex would significantly alter the patient’s prognosis.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32c9e92c1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32c9e92c1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32c9e92c1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32c9e92c1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32c9e92c1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32c9e92c1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32c9e92c1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32c9e92c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33b0156e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33b0156e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2c9e92c1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2c9e92c1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2c9e92c1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2c9e92c1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32c9e92c1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32c9e92c1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32c9e92c1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32c9e92c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32c9e92c1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32c9e92c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32c9e92c1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32c9e92c1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32c9e92c1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32c9e92c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32c9e92c1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32c9e92c1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who.int/news-room/fact-sheets/detail/the-top-10-causes-of-death/" TargetMode="External"/><Relationship Id="rId3" Type="http://schemas.openxmlformats.org/officeDocument/2006/relationships/hyperlink" Target="https://www.cdc.gov/csels/dls/strengthening-clinical-labs.html" TargetMode="External"/><Relationship Id="rId7" Type="http://schemas.openxmlformats.org/officeDocument/2006/relationships/hyperlink" Target="https://doi.org/10.5858/arpa.2014-0257-O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doi.org/10.1128/JCM.00221-17" TargetMode="External"/><Relationship Id="rId5" Type="http://schemas.openxmlformats.org/officeDocument/2006/relationships/hyperlink" Target="https://doi.org/10.1142/S2339547818500048" TargetMode="External"/><Relationship Id="rId4" Type="http://schemas.openxmlformats.org/officeDocument/2006/relationships/hyperlink" Target="https://www.who.int/gard/publications/The_Global_Impact_of_Respiratory_Disease.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csmls.org/csmls/media/documents/Michener-LIS-Feb-2017.pdf" TargetMode="External"/><Relationship Id="rId3" Type="http://schemas.openxmlformats.org/officeDocument/2006/relationships/hyperlink" Target="https://www.livescience.com/22616-respiratory-system.html" TargetMode="External"/><Relationship Id="rId7" Type="http://schemas.openxmlformats.org/officeDocument/2006/relationships/hyperlink" Target="https://www.abmolecular.co.uk/genmark-d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genmarkdx.com/solutions/panels/eplex-panels/respiratory-pathogen-panel/" TargetMode="External"/><Relationship Id="rId5" Type="http://schemas.openxmlformats.org/officeDocument/2006/relationships/hyperlink" Target="https://www.globenewswire.com/news-release/2020/03/20/2003794/0/en/GenMark-Receives-FDA-Emergency-Use-Authorization-for-its-ePlex-SARS-CoV-2-Test.html" TargetMode="External"/><Relationship Id="rId4" Type="http://schemas.openxmlformats.org/officeDocument/2006/relationships/hyperlink" Target="https://atlanticscale.com/best-practices-for-pipette-use-calibration/" TargetMode="External"/><Relationship Id="rId9" Type="http://schemas.openxmlformats.org/officeDocument/2006/relationships/hyperlink" Target="https://www.europeanpharmaceuticalreview.com/news/64360/flu-mutation-vaccine-produ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0" y="1218375"/>
            <a:ext cx="8520600" cy="10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accent6"/>
                </a:solidFill>
              </a:rPr>
              <a:t>ePlex Respiratory Pathogen Panel</a:t>
            </a:r>
            <a:endParaRPr sz="4200">
              <a:solidFill>
                <a:schemeClr val="accent6"/>
              </a:solidFill>
            </a:endParaRPr>
          </a:p>
        </p:txBody>
      </p:sp>
      <p:sp>
        <p:nvSpPr>
          <p:cNvPr id="129" name="Google Shape;129;p13"/>
          <p:cNvSpPr txBox="1">
            <a:spLocks noGrp="1"/>
          </p:cNvSpPr>
          <p:nvPr>
            <p:ph type="subTitle" idx="1"/>
          </p:nvPr>
        </p:nvSpPr>
        <p:spPr>
          <a:xfrm>
            <a:off x="311725" y="23928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1"/>
                </a:solidFill>
              </a:rPr>
              <a:t>Improved Diagnosis in Youth and Elderly Populations</a:t>
            </a:r>
            <a:endParaRPr sz="2800">
              <a:solidFill>
                <a:schemeClr val="accent1"/>
              </a:solidFill>
            </a:endParaRPr>
          </a:p>
        </p:txBody>
      </p:sp>
      <p:sp>
        <p:nvSpPr>
          <p:cNvPr id="130" name="Google Shape;130;p13"/>
          <p:cNvSpPr txBox="1">
            <a:spLocks noGrp="1"/>
          </p:cNvSpPr>
          <p:nvPr>
            <p:ph type="subTitle" idx="1"/>
          </p:nvPr>
        </p:nvSpPr>
        <p:spPr>
          <a:xfrm>
            <a:off x="311700" y="3215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Presented By: Melissa Reasoner</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92"/>
        <p:cNvGrpSpPr/>
        <p:nvPr/>
      </p:nvGrpSpPr>
      <p:grpSpPr>
        <a:xfrm>
          <a:off x="0" y="0"/>
          <a:ext cx="0" cy="0"/>
          <a:chOff x="0" y="0"/>
          <a:chExt cx="0" cy="0"/>
        </a:xfrm>
      </p:grpSpPr>
      <p:pic>
        <p:nvPicPr>
          <p:cNvPr id="193" name="Google Shape;193;p22" title="Chart"/>
          <p:cNvPicPr preferRelativeResize="0"/>
          <p:nvPr/>
        </p:nvPicPr>
        <p:blipFill>
          <a:blip r:embed="rId3">
            <a:alphaModFix/>
          </a:blip>
          <a:stretch>
            <a:fillRect/>
          </a:stretch>
        </p:blipFill>
        <p:spPr>
          <a:xfrm>
            <a:off x="4621800" y="2494500"/>
            <a:ext cx="4283701" cy="2428026"/>
          </a:xfrm>
          <a:prstGeom prst="rect">
            <a:avLst/>
          </a:prstGeom>
          <a:noFill/>
          <a:ln>
            <a:noFill/>
          </a:ln>
        </p:spPr>
      </p:pic>
      <p:pic>
        <p:nvPicPr>
          <p:cNvPr id="194" name="Google Shape;194;p22" title="Chart"/>
          <p:cNvPicPr preferRelativeResize="0"/>
          <p:nvPr/>
        </p:nvPicPr>
        <p:blipFill>
          <a:blip r:embed="rId4">
            <a:alphaModFix/>
          </a:blip>
          <a:stretch>
            <a:fillRect/>
          </a:stretch>
        </p:blipFill>
        <p:spPr>
          <a:xfrm>
            <a:off x="213000" y="214600"/>
            <a:ext cx="4346401" cy="2279900"/>
          </a:xfrm>
          <a:prstGeom prst="rect">
            <a:avLst/>
          </a:prstGeom>
          <a:noFill/>
          <a:ln>
            <a:noFill/>
          </a:ln>
        </p:spPr>
      </p:pic>
      <p:sp>
        <p:nvSpPr>
          <p:cNvPr id="195" name="Google Shape;195;p22"/>
          <p:cNvSpPr txBox="1">
            <a:spLocks noGrp="1"/>
          </p:cNvSpPr>
          <p:nvPr>
            <p:ph type="body" idx="1"/>
          </p:nvPr>
        </p:nvSpPr>
        <p:spPr>
          <a:xfrm>
            <a:off x="4559100" y="214600"/>
            <a:ext cx="4346400" cy="216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Under 18</a:t>
            </a:r>
            <a:endParaRPr u="sng"/>
          </a:p>
          <a:p>
            <a:pPr marL="457200" lvl="0" indent="-311150" algn="l" rtl="0">
              <a:spcBef>
                <a:spcPts val="1600"/>
              </a:spcBef>
              <a:spcAft>
                <a:spcPts val="0"/>
              </a:spcAft>
              <a:buSzPts val="1300"/>
              <a:buChar char="❖"/>
            </a:pPr>
            <a:r>
              <a:rPr lang="en"/>
              <a:t>Total: 143 positive test results</a:t>
            </a:r>
            <a:endParaRPr/>
          </a:p>
          <a:p>
            <a:pPr marL="457200" lvl="0" indent="-311150" algn="l" rtl="0">
              <a:spcBef>
                <a:spcPts val="0"/>
              </a:spcBef>
              <a:spcAft>
                <a:spcPts val="0"/>
              </a:spcAft>
              <a:buSzPts val="1300"/>
              <a:buChar char="❖"/>
            </a:pPr>
            <a:r>
              <a:rPr lang="en"/>
              <a:t># 1: Human Rhinovirus/Enterovirus</a:t>
            </a:r>
            <a:endParaRPr/>
          </a:p>
        </p:txBody>
      </p:sp>
      <p:sp>
        <p:nvSpPr>
          <p:cNvPr id="196" name="Google Shape;196;p22"/>
          <p:cNvSpPr txBox="1">
            <a:spLocks noGrp="1"/>
          </p:cNvSpPr>
          <p:nvPr>
            <p:ph type="body" idx="1"/>
          </p:nvPr>
        </p:nvSpPr>
        <p:spPr>
          <a:xfrm>
            <a:off x="602988" y="2785050"/>
            <a:ext cx="4018800" cy="19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u="sng"/>
          </a:p>
          <a:p>
            <a:pPr marL="0" lvl="0" indent="0" algn="ctr" rtl="0">
              <a:spcBef>
                <a:spcPts val="1600"/>
              </a:spcBef>
              <a:spcAft>
                <a:spcPts val="0"/>
              </a:spcAft>
              <a:buNone/>
            </a:pPr>
            <a:r>
              <a:rPr lang="en" u="sng"/>
              <a:t>Over 18</a:t>
            </a:r>
            <a:endParaRPr u="sng"/>
          </a:p>
          <a:p>
            <a:pPr marL="457200" lvl="0" indent="-311150" algn="l" rtl="0">
              <a:spcBef>
                <a:spcPts val="1600"/>
              </a:spcBef>
              <a:spcAft>
                <a:spcPts val="0"/>
              </a:spcAft>
              <a:buSzPts val="1300"/>
              <a:buChar char="❖"/>
            </a:pPr>
            <a:r>
              <a:rPr lang="en"/>
              <a:t>Total: 126 positive test results </a:t>
            </a:r>
            <a:endParaRPr/>
          </a:p>
          <a:p>
            <a:pPr marL="457200" lvl="0" indent="-311150" algn="l" rtl="0">
              <a:spcBef>
                <a:spcPts val="0"/>
              </a:spcBef>
              <a:spcAft>
                <a:spcPts val="0"/>
              </a:spcAft>
              <a:buSzPts val="1300"/>
              <a:buChar char="❖"/>
            </a:pPr>
            <a:r>
              <a:rPr lang="en"/>
              <a:t>#1: Human Rhinovirus/Enterovirus / Influenza A</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23"/>
          <p:cNvGrpSpPr/>
          <p:nvPr/>
        </p:nvGrpSpPr>
        <p:grpSpPr>
          <a:xfrm>
            <a:off x="4738051" y="780235"/>
            <a:ext cx="4190749" cy="3395734"/>
            <a:chOff x="4333349" y="708204"/>
            <a:chExt cx="4595624" cy="3723801"/>
          </a:xfrm>
        </p:grpSpPr>
        <p:pic>
          <p:nvPicPr>
            <p:cNvPr id="202" name="Google Shape;202;p23" title="Chart"/>
            <p:cNvPicPr preferRelativeResize="0"/>
            <p:nvPr/>
          </p:nvPicPr>
          <p:blipFill>
            <a:blip r:embed="rId3">
              <a:alphaModFix/>
            </a:blip>
            <a:stretch>
              <a:fillRect/>
            </a:stretch>
          </p:blipFill>
          <p:spPr>
            <a:xfrm>
              <a:off x="4333349" y="708204"/>
              <a:ext cx="4595624" cy="3723801"/>
            </a:xfrm>
            <a:prstGeom prst="rect">
              <a:avLst/>
            </a:prstGeom>
            <a:noFill/>
            <a:ln>
              <a:noFill/>
            </a:ln>
          </p:spPr>
        </p:pic>
        <p:sp>
          <p:nvSpPr>
            <p:cNvPr id="203" name="Google Shape;203;p23"/>
            <p:cNvSpPr txBox="1"/>
            <p:nvPr/>
          </p:nvSpPr>
          <p:spPr>
            <a:xfrm>
              <a:off x="5604800" y="3468800"/>
              <a:ext cx="6015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Calibri"/>
                  <a:ea typeface="Calibri"/>
                  <a:cs typeface="Calibri"/>
                  <a:sym typeface="Calibri"/>
                </a:rPr>
                <a:t>4 (1.2%)</a:t>
              </a:r>
              <a:endParaRPr sz="800">
                <a:latin typeface="Calibri"/>
                <a:ea typeface="Calibri"/>
                <a:cs typeface="Calibri"/>
                <a:sym typeface="Calibri"/>
              </a:endParaRPr>
            </a:p>
          </p:txBody>
        </p:sp>
      </p:grpSp>
      <p:pic>
        <p:nvPicPr>
          <p:cNvPr id="204" name="Google Shape;204;p23"/>
          <p:cNvPicPr preferRelativeResize="0"/>
          <p:nvPr/>
        </p:nvPicPr>
        <p:blipFill>
          <a:blip r:embed="rId4">
            <a:alphaModFix/>
          </a:blip>
          <a:stretch>
            <a:fillRect/>
          </a:stretch>
        </p:blipFill>
        <p:spPr>
          <a:xfrm>
            <a:off x="218550" y="845600"/>
            <a:ext cx="4351025" cy="337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p>
        </p:txBody>
      </p:sp>
      <p:sp>
        <p:nvSpPr>
          <p:cNvPr id="210" name="Google Shape;210;p24"/>
          <p:cNvSpPr txBox="1">
            <a:spLocks noGrp="1"/>
          </p:cNvSpPr>
          <p:nvPr>
            <p:ph type="body" idx="1"/>
          </p:nvPr>
        </p:nvSpPr>
        <p:spPr>
          <a:xfrm>
            <a:off x="523775" y="866675"/>
            <a:ext cx="8133600" cy="357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Co-infections are far more prevalent in children. </a:t>
            </a:r>
            <a:endParaRPr sz="1800"/>
          </a:p>
          <a:p>
            <a:pPr marL="914400" lvl="1" indent="-342900" algn="l" rtl="0">
              <a:spcBef>
                <a:spcPts val="0"/>
              </a:spcBef>
              <a:spcAft>
                <a:spcPts val="0"/>
              </a:spcAft>
              <a:buSzPts val="1800"/>
              <a:buChar char="➢"/>
            </a:pPr>
            <a:r>
              <a:rPr lang="en" sz="1800"/>
              <a:t>The eplex is a useful tool in the diagnosis of children</a:t>
            </a:r>
            <a:endParaRPr sz="1800"/>
          </a:p>
          <a:p>
            <a:pPr marL="1371600" lvl="2" indent="-342900" algn="l" rtl="0">
              <a:spcBef>
                <a:spcPts val="0"/>
              </a:spcBef>
              <a:spcAft>
                <a:spcPts val="0"/>
              </a:spcAft>
              <a:buSzPts val="1800"/>
              <a:buChar char="■"/>
            </a:pPr>
            <a:r>
              <a:rPr lang="en" sz="1800"/>
              <a:t>Children present with higher co-infection rates </a:t>
            </a:r>
            <a:endParaRPr sz="1800"/>
          </a:p>
          <a:p>
            <a:pPr marL="914400" lvl="1" indent="-342900" algn="l" rtl="0">
              <a:spcBef>
                <a:spcPts val="0"/>
              </a:spcBef>
              <a:spcAft>
                <a:spcPts val="0"/>
              </a:spcAft>
              <a:buSzPts val="1800"/>
              <a:buChar char="➢"/>
            </a:pPr>
            <a:r>
              <a:rPr lang="en" sz="1800"/>
              <a:t>Alternative testing may be more appropriate for adults initially</a:t>
            </a:r>
            <a:endParaRPr sz="1800"/>
          </a:p>
          <a:p>
            <a:pPr marL="1371600" lvl="2" indent="-342900" algn="l" rtl="0">
              <a:spcBef>
                <a:spcPts val="0"/>
              </a:spcBef>
              <a:spcAft>
                <a:spcPts val="0"/>
              </a:spcAft>
              <a:buSzPts val="1800"/>
              <a:buChar char="■"/>
            </a:pPr>
            <a:r>
              <a:rPr lang="en" sz="1800"/>
              <a:t>Adult co-infection rates are much smaller.</a:t>
            </a:r>
            <a:endParaRPr sz="1800"/>
          </a:p>
          <a:p>
            <a:pPr marL="457200" lvl="0" indent="-342900" algn="l" rtl="0">
              <a:spcBef>
                <a:spcPts val="0"/>
              </a:spcBef>
              <a:spcAft>
                <a:spcPts val="0"/>
              </a:spcAft>
              <a:buSzPts val="1800"/>
              <a:buChar char="❖"/>
            </a:pPr>
            <a:r>
              <a:rPr lang="en" sz="1800"/>
              <a:t>The Roche Liat Flu Test is a viable alternative in adult diagnosis </a:t>
            </a:r>
            <a:endParaRPr sz="1800"/>
          </a:p>
          <a:p>
            <a:pPr marL="914400" lvl="1" indent="-342900" algn="l" rtl="0">
              <a:spcBef>
                <a:spcPts val="0"/>
              </a:spcBef>
              <a:spcAft>
                <a:spcPts val="0"/>
              </a:spcAft>
              <a:buSzPts val="1800"/>
              <a:buChar char="➢"/>
            </a:pPr>
            <a:r>
              <a:rPr lang="en" sz="1800"/>
              <a:t>The most common detected pathogen in adults was Influenza</a:t>
            </a:r>
            <a:endParaRPr sz="1800"/>
          </a:p>
          <a:p>
            <a:pPr marL="914400" lvl="1" indent="-342900" algn="l" rtl="0">
              <a:spcBef>
                <a:spcPts val="0"/>
              </a:spcBef>
              <a:spcAft>
                <a:spcPts val="0"/>
              </a:spcAft>
              <a:buSzPts val="1800"/>
              <a:buChar char="➢"/>
            </a:pPr>
            <a:r>
              <a:rPr lang="en" sz="1800"/>
              <a:t>The Roche Liat Flu Test costs about $50 (The ePlex cost about $1000)</a:t>
            </a:r>
            <a:endParaRPr sz="1800"/>
          </a:p>
          <a:p>
            <a:pPr marL="914400" lvl="1" indent="-342900" algn="l" rtl="0">
              <a:spcBef>
                <a:spcPts val="0"/>
              </a:spcBef>
              <a:spcAft>
                <a:spcPts val="0"/>
              </a:spcAft>
              <a:buSzPts val="1800"/>
              <a:buChar char="➢"/>
            </a:pPr>
            <a:r>
              <a:rPr lang="en" sz="1800"/>
              <a:t>The Roche Liat Flu Test is 20 minutes (The eplex is 90 minutes)</a:t>
            </a:r>
            <a:endParaRPr sz="1800"/>
          </a:p>
          <a:p>
            <a:pPr marL="457200" lvl="0" indent="-342900" algn="l" rtl="0">
              <a:spcBef>
                <a:spcPts val="0"/>
              </a:spcBef>
              <a:spcAft>
                <a:spcPts val="0"/>
              </a:spcAft>
              <a:buSzPts val="1800"/>
              <a:buChar char="❖"/>
            </a:pPr>
            <a:r>
              <a:rPr lang="en" sz="1800"/>
              <a:t>Testing should be based on a case-by-case basis (Severity of symptoms)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5"/>
          <p:cNvPicPr preferRelativeResize="0"/>
          <p:nvPr/>
        </p:nvPicPr>
        <p:blipFill>
          <a:blip r:embed="rId3">
            <a:alphaModFix amt="30000"/>
          </a:blip>
          <a:stretch>
            <a:fillRect/>
          </a:stretch>
        </p:blipFill>
        <p:spPr>
          <a:xfrm>
            <a:off x="1809137" y="245413"/>
            <a:ext cx="5525726" cy="4652674"/>
          </a:xfrm>
          <a:prstGeom prst="rect">
            <a:avLst/>
          </a:prstGeom>
          <a:noFill/>
          <a:ln>
            <a:noFill/>
          </a:ln>
        </p:spPr>
      </p:pic>
      <p:sp>
        <p:nvSpPr>
          <p:cNvPr id="216" name="Google Shape;216;p25"/>
          <p:cNvSpPr txBox="1">
            <a:spLocks noGrp="1"/>
          </p:cNvSpPr>
          <p:nvPr>
            <p:ph type="title"/>
          </p:nvPr>
        </p:nvSpPr>
        <p:spPr>
          <a:xfrm>
            <a:off x="819150" y="1326000"/>
            <a:ext cx="7505700" cy="24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6"/>
                </a:solidFill>
              </a:rPr>
              <a:t>An accurate diagnosis is vital in the elderly, children, and immunocompromised individuals because they are more susceptible to morbidities with higher severity and more susceptible to co-infections.</a:t>
            </a:r>
            <a:endParaRPr sz="280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Choice Question</a:t>
            </a:r>
            <a:endParaRPr/>
          </a:p>
        </p:txBody>
      </p:sp>
      <p:sp>
        <p:nvSpPr>
          <p:cNvPr id="222" name="Google Shape;222;p26"/>
          <p:cNvSpPr txBox="1">
            <a:spLocks noGrp="1"/>
          </p:cNvSpPr>
          <p:nvPr>
            <p:ph type="body" idx="1"/>
          </p:nvPr>
        </p:nvSpPr>
        <p:spPr>
          <a:xfrm>
            <a:off x="819150" y="804275"/>
            <a:ext cx="7505700" cy="39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The ePlex cannot reliably differentiate between some organisms because of genetic similarities. Which organism can the ePlex reliably differentiate?</a:t>
            </a:r>
            <a:endParaRPr sz="2500"/>
          </a:p>
          <a:p>
            <a:pPr marL="0" lvl="0" indent="0" algn="l" rtl="0">
              <a:spcBef>
                <a:spcPts val="1600"/>
              </a:spcBef>
              <a:spcAft>
                <a:spcPts val="0"/>
              </a:spcAft>
              <a:buNone/>
            </a:pPr>
            <a:r>
              <a:rPr lang="en" sz="2500"/>
              <a:t>A.	Enterovirus</a:t>
            </a:r>
            <a:endParaRPr sz="2500"/>
          </a:p>
          <a:p>
            <a:pPr marL="0" lvl="0" indent="0" algn="l" rtl="0">
              <a:spcBef>
                <a:spcPts val="1600"/>
              </a:spcBef>
              <a:spcAft>
                <a:spcPts val="0"/>
              </a:spcAft>
              <a:buNone/>
            </a:pPr>
            <a:r>
              <a:rPr lang="en" sz="2500"/>
              <a:t>B.	Influenza B</a:t>
            </a:r>
            <a:endParaRPr sz="2500"/>
          </a:p>
          <a:p>
            <a:pPr marL="0" lvl="0" indent="0" algn="l" rtl="0">
              <a:spcBef>
                <a:spcPts val="1600"/>
              </a:spcBef>
              <a:spcAft>
                <a:spcPts val="0"/>
              </a:spcAft>
              <a:buNone/>
            </a:pPr>
            <a:r>
              <a:rPr lang="en" sz="2500"/>
              <a:t>C.	Poliovirus </a:t>
            </a:r>
            <a:endParaRPr sz="2500"/>
          </a:p>
          <a:p>
            <a:pPr marL="0" lvl="0" indent="0" algn="l" rtl="0">
              <a:spcBef>
                <a:spcPts val="1600"/>
              </a:spcBef>
              <a:spcAft>
                <a:spcPts val="1600"/>
              </a:spcAft>
              <a:buNone/>
            </a:pPr>
            <a:r>
              <a:rPr lang="en" sz="2500"/>
              <a:t>D.	Rhinovirus</a:t>
            </a:r>
            <a:endParaRPr sz="2500"/>
          </a:p>
        </p:txBody>
      </p:sp>
      <p:pic>
        <p:nvPicPr>
          <p:cNvPr id="223" name="Google Shape;223;p26"/>
          <p:cNvPicPr preferRelativeResize="0"/>
          <p:nvPr/>
        </p:nvPicPr>
        <p:blipFill>
          <a:blip r:embed="rId3">
            <a:alphaModFix/>
          </a:blip>
          <a:stretch>
            <a:fillRect/>
          </a:stretch>
        </p:blipFill>
        <p:spPr>
          <a:xfrm>
            <a:off x="4664025" y="2368350"/>
            <a:ext cx="3336951" cy="222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Choice Question</a:t>
            </a:r>
            <a:endParaRPr/>
          </a:p>
        </p:txBody>
      </p:sp>
      <p:sp>
        <p:nvSpPr>
          <p:cNvPr id="229" name="Google Shape;229;p27"/>
          <p:cNvSpPr txBox="1">
            <a:spLocks noGrp="1"/>
          </p:cNvSpPr>
          <p:nvPr>
            <p:ph type="body" idx="1"/>
          </p:nvPr>
        </p:nvSpPr>
        <p:spPr>
          <a:xfrm>
            <a:off x="819150" y="804275"/>
            <a:ext cx="7505700" cy="39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The ePlex cannot reliably differentiate between some organisms because of genetic similarities. Which organism can the ePlex reliably differentiate?</a:t>
            </a:r>
            <a:endParaRPr sz="2500"/>
          </a:p>
          <a:p>
            <a:pPr marL="0" lvl="0" indent="0" algn="l" rtl="0">
              <a:spcBef>
                <a:spcPts val="1600"/>
              </a:spcBef>
              <a:spcAft>
                <a:spcPts val="0"/>
              </a:spcAft>
              <a:buNone/>
            </a:pPr>
            <a:r>
              <a:rPr lang="en" sz="2500"/>
              <a:t>A.	Enterovirus</a:t>
            </a:r>
            <a:endParaRPr sz="2500"/>
          </a:p>
          <a:p>
            <a:pPr marL="0" lvl="0" indent="0" algn="l" rtl="0">
              <a:spcBef>
                <a:spcPts val="1600"/>
              </a:spcBef>
              <a:spcAft>
                <a:spcPts val="0"/>
              </a:spcAft>
              <a:buNone/>
            </a:pPr>
            <a:r>
              <a:rPr lang="en" sz="2500">
                <a:highlight>
                  <a:srgbClr val="FFFF00"/>
                </a:highlight>
              </a:rPr>
              <a:t>B.	Influenza B</a:t>
            </a:r>
            <a:endParaRPr sz="2500">
              <a:highlight>
                <a:srgbClr val="FFFF00"/>
              </a:highlight>
            </a:endParaRPr>
          </a:p>
          <a:p>
            <a:pPr marL="0" lvl="0" indent="0" algn="l" rtl="0">
              <a:spcBef>
                <a:spcPts val="1600"/>
              </a:spcBef>
              <a:spcAft>
                <a:spcPts val="0"/>
              </a:spcAft>
              <a:buNone/>
            </a:pPr>
            <a:r>
              <a:rPr lang="en" sz="2500"/>
              <a:t>C.	Poliovirus </a:t>
            </a:r>
            <a:endParaRPr sz="2500"/>
          </a:p>
          <a:p>
            <a:pPr marL="0" lvl="0" indent="0" algn="l" rtl="0">
              <a:spcBef>
                <a:spcPts val="1600"/>
              </a:spcBef>
              <a:spcAft>
                <a:spcPts val="1600"/>
              </a:spcAft>
              <a:buNone/>
            </a:pPr>
            <a:r>
              <a:rPr lang="en" sz="2500"/>
              <a:t>D.	Rhinovirus</a:t>
            </a:r>
            <a:endParaRPr sz="2500"/>
          </a:p>
        </p:txBody>
      </p:sp>
      <p:pic>
        <p:nvPicPr>
          <p:cNvPr id="230" name="Google Shape;230;p27"/>
          <p:cNvPicPr preferRelativeResize="0"/>
          <p:nvPr/>
        </p:nvPicPr>
        <p:blipFill>
          <a:blip r:embed="rId3">
            <a:alphaModFix/>
          </a:blip>
          <a:stretch>
            <a:fillRect/>
          </a:stretch>
        </p:blipFill>
        <p:spPr>
          <a:xfrm>
            <a:off x="4664025" y="2368350"/>
            <a:ext cx="3336951" cy="2224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209550" y="159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36" name="Google Shape;236;p28"/>
          <p:cNvSpPr txBox="1">
            <a:spLocks noGrp="1"/>
          </p:cNvSpPr>
          <p:nvPr>
            <p:ph type="body" idx="1"/>
          </p:nvPr>
        </p:nvSpPr>
        <p:spPr>
          <a:xfrm>
            <a:off x="819150" y="721600"/>
            <a:ext cx="7505700" cy="4032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000">
                <a:solidFill>
                  <a:srgbClr val="000000"/>
                </a:solidFill>
                <a:latin typeface="Arial"/>
                <a:ea typeface="Arial"/>
                <a:cs typeface="Arial"/>
                <a:sym typeface="Arial"/>
              </a:rPr>
              <a:t>Division of Laboratory Systems. (2018, November 15). Strengthening Clinical Laboratories.</a:t>
            </a:r>
            <a:endParaRPr sz="1000">
              <a:solidFill>
                <a:srgbClr val="000000"/>
              </a:solidFill>
              <a:latin typeface="Arial"/>
              <a:ea typeface="Arial"/>
              <a:cs typeface="Arial"/>
              <a:sym typeface="Arial"/>
            </a:endParaRPr>
          </a:p>
          <a:p>
            <a:pPr marL="457200" lvl="0" indent="0" algn="l" rtl="0">
              <a:lnSpc>
                <a:spcPct val="200000"/>
              </a:lnSpc>
              <a:spcBef>
                <a:spcPts val="0"/>
              </a:spcBef>
              <a:spcAft>
                <a:spcPts val="0"/>
              </a:spcAft>
              <a:buNone/>
            </a:pPr>
            <a:r>
              <a:rPr lang="en" sz="1000">
                <a:solidFill>
                  <a:srgbClr val="000000"/>
                </a:solidFill>
                <a:latin typeface="Arial"/>
                <a:ea typeface="Arial"/>
                <a:cs typeface="Arial"/>
                <a:sym typeface="Arial"/>
              </a:rPr>
              <a:t>Centers for Disease Control and Prevention. Retrieved from </a:t>
            </a:r>
            <a:r>
              <a:rPr lang="en" sz="1000" u="sng">
                <a:solidFill>
                  <a:srgbClr val="1155CC"/>
                </a:solidFill>
                <a:latin typeface="Arial"/>
                <a:ea typeface="Arial"/>
                <a:cs typeface="Arial"/>
                <a:sym typeface="Arial"/>
                <a:hlinkClick r:id="rId3"/>
              </a:rPr>
              <a:t>https://www.cdc.gov/csels/dls/strengthening-clinical-labs.html</a:t>
            </a:r>
            <a:endParaRPr sz="1000">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1000">
                <a:solidFill>
                  <a:srgbClr val="000000"/>
                </a:solidFill>
                <a:latin typeface="Arial"/>
                <a:ea typeface="Arial"/>
                <a:cs typeface="Arial"/>
                <a:sym typeface="Arial"/>
              </a:rPr>
              <a:t>European Respiratory Society. (2017). The Global Impact of Respiratory Disease - Second</a:t>
            </a:r>
            <a:endParaRPr sz="1000">
              <a:solidFill>
                <a:srgbClr val="000000"/>
              </a:solidFill>
              <a:latin typeface="Arial"/>
              <a:ea typeface="Arial"/>
              <a:cs typeface="Arial"/>
              <a:sym typeface="Arial"/>
            </a:endParaRPr>
          </a:p>
          <a:p>
            <a:pPr marL="0" lvl="0" indent="457200" algn="l" rtl="0">
              <a:lnSpc>
                <a:spcPct val="200000"/>
              </a:lnSpc>
              <a:spcBef>
                <a:spcPts val="0"/>
              </a:spcBef>
              <a:spcAft>
                <a:spcPts val="0"/>
              </a:spcAft>
              <a:buNone/>
            </a:pPr>
            <a:r>
              <a:rPr lang="en" sz="1000">
                <a:solidFill>
                  <a:srgbClr val="000000"/>
                </a:solidFill>
                <a:latin typeface="Arial"/>
                <a:ea typeface="Arial"/>
                <a:cs typeface="Arial"/>
                <a:sym typeface="Arial"/>
              </a:rPr>
              <a:t>Edition. Forum of International Respiratory Societies. Retrieved from</a:t>
            </a:r>
            <a:endParaRPr sz="1000">
              <a:solidFill>
                <a:srgbClr val="000000"/>
              </a:solidFill>
              <a:latin typeface="Arial"/>
              <a:ea typeface="Arial"/>
              <a:cs typeface="Arial"/>
              <a:sym typeface="Arial"/>
            </a:endParaRPr>
          </a:p>
          <a:p>
            <a:pPr marL="0" lvl="0" indent="457200" algn="l" rtl="0">
              <a:lnSpc>
                <a:spcPct val="200000"/>
              </a:lnSpc>
              <a:spcBef>
                <a:spcPts val="0"/>
              </a:spcBef>
              <a:spcAft>
                <a:spcPts val="0"/>
              </a:spcAft>
              <a:buNone/>
            </a:pPr>
            <a:r>
              <a:rPr lang="en" sz="1000" u="sng">
                <a:solidFill>
                  <a:srgbClr val="1155CC"/>
                </a:solidFill>
                <a:latin typeface="Arial"/>
                <a:ea typeface="Arial"/>
                <a:cs typeface="Arial"/>
                <a:sym typeface="Arial"/>
                <a:hlinkClick r:id="rId4"/>
              </a:rPr>
              <a:t>https://www.who.int/gard/publications/The_Global_Impact_of_Respiratory_Disease.pdf</a:t>
            </a:r>
            <a:endParaRPr sz="1000">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1000">
                <a:solidFill>
                  <a:srgbClr val="000000"/>
                </a:solidFill>
                <a:latin typeface="Arial"/>
                <a:ea typeface="Arial"/>
                <a:cs typeface="Arial"/>
                <a:sym typeface="Arial"/>
              </a:rPr>
              <a:t>Niijhuis, R. H. T., Guerendiain, D., Claas, E. C. J., &amp; Templeton, K. E. (2017). Comparison of</a:t>
            </a:r>
            <a:endParaRPr sz="1000">
              <a:solidFill>
                <a:srgbClr val="000000"/>
              </a:solidFill>
              <a:latin typeface="Arial"/>
              <a:ea typeface="Arial"/>
              <a:cs typeface="Arial"/>
              <a:sym typeface="Arial"/>
            </a:endParaRPr>
          </a:p>
          <a:p>
            <a:pPr marL="457200" lvl="0" indent="0" algn="l" rtl="0">
              <a:lnSpc>
                <a:spcPct val="200000"/>
              </a:lnSpc>
              <a:spcBef>
                <a:spcPts val="0"/>
              </a:spcBef>
              <a:spcAft>
                <a:spcPts val="0"/>
              </a:spcAft>
              <a:buNone/>
            </a:pPr>
            <a:r>
              <a:rPr lang="en" sz="1000">
                <a:solidFill>
                  <a:srgbClr val="000000"/>
                </a:solidFill>
                <a:latin typeface="Arial"/>
                <a:ea typeface="Arial"/>
                <a:cs typeface="Arial"/>
                <a:sym typeface="Arial"/>
              </a:rPr>
              <a:t>ePlex Respiratory Pathogen Panel with Laboratory Developed Real Time PCR Assays for Detection of Respiratory Pathogens. </a:t>
            </a:r>
            <a:r>
              <a:rPr lang="en" sz="1000" i="1">
                <a:solidFill>
                  <a:srgbClr val="000000"/>
                </a:solidFill>
                <a:latin typeface="Arial"/>
                <a:ea typeface="Arial"/>
                <a:cs typeface="Arial"/>
                <a:sym typeface="Arial"/>
              </a:rPr>
              <a:t>Journal of Clinical Microbiology</a:t>
            </a:r>
            <a:r>
              <a:rPr lang="en" sz="1000">
                <a:solidFill>
                  <a:srgbClr val="000000"/>
                </a:solidFill>
                <a:latin typeface="Arial"/>
                <a:ea typeface="Arial"/>
                <a:cs typeface="Arial"/>
                <a:sym typeface="Arial"/>
              </a:rPr>
              <a:t>, 55(6), 1938–1945. </a:t>
            </a:r>
            <a:r>
              <a:rPr lang="en" sz="1000" u="sng">
                <a:solidFill>
                  <a:srgbClr val="1155CC"/>
                </a:solidFill>
                <a:latin typeface="Arial"/>
                <a:ea typeface="Arial"/>
                <a:cs typeface="Arial"/>
                <a:sym typeface="Arial"/>
                <a:hlinkClick r:id="rId5"/>
              </a:rPr>
              <a:t>https://doi.org/</a:t>
            </a:r>
            <a:r>
              <a:rPr lang="en" sz="1000" u="sng">
                <a:solidFill>
                  <a:srgbClr val="1155CC"/>
                </a:solidFill>
                <a:latin typeface="Arial"/>
                <a:ea typeface="Arial"/>
                <a:cs typeface="Arial"/>
                <a:sym typeface="Arial"/>
                <a:hlinkClick r:id="rId6"/>
              </a:rPr>
              <a:t>10.1128/JCM.00221-17</a:t>
            </a:r>
            <a:endParaRPr sz="1000">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1000">
                <a:solidFill>
                  <a:srgbClr val="000000"/>
                </a:solidFill>
                <a:latin typeface="Arial"/>
                <a:ea typeface="Arial"/>
                <a:cs typeface="Arial"/>
                <a:sym typeface="Arial"/>
              </a:rPr>
              <a:t>Rogers B. B., Shankar P., Jerris R. C., Kotzbauer D., Anderson E. J., Watson J. R., O’Brien L.</a:t>
            </a:r>
            <a:endParaRPr sz="1000">
              <a:solidFill>
                <a:srgbClr val="000000"/>
              </a:solidFill>
              <a:latin typeface="Arial"/>
              <a:ea typeface="Arial"/>
              <a:cs typeface="Arial"/>
              <a:sym typeface="Arial"/>
            </a:endParaRPr>
          </a:p>
          <a:p>
            <a:pPr marL="457200" lvl="0" indent="0" algn="l" rtl="0">
              <a:lnSpc>
                <a:spcPct val="200000"/>
              </a:lnSpc>
              <a:spcBef>
                <a:spcPts val="0"/>
              </a:spcBef>
              <a:spcAft>
                <a:spcPts val="0"/>
              </a:spcAft>
              <a:buNone/>
            </a:pPr>
            <a:r>
              <a:rPr lang="en" sz="1000">
                <a:solidFill>
                  <a:srgbClr val="000000"/>
                </a:solidFill>
                <a:latin typeface="Arial"/>
                <a:ea typeface="Arial"/>
                <a:cs typeface="Arial"/>
                <a:sym typeface="Arial"/>
              </a:rPr>
              <a:t>A., Uwindatwa F., McNamara K., &amp; Bost J. E. (2015). Impact of a rapid respiratory panel test on patient outcomes. </a:t>
            </a:r>
            <a:r>
              <a:rPr lang="en" sz="1000" i="1">
                <a:solidFill>
                  <a:srgbClr val="000000"/>
                </a:solidFill>
                <a:latin typeface="Arial"/>
                <a:ea typeface="Arial"/>
                <a:cs typeface="Arial"/>
                <a:sym typeface="Arial"/>
              </a:rPr>
              <a:t>Arch Pathol Lab Med</a:t>
            </a:r>
            <a:r>
              <a:rPr lang="en" sz="1000">
                <a:solidFill>
                  <a:srgbClr val="000000"/>
                </a:solidFill>
                <a:latin typeface="Arial"/>
                <a:ea typeface="Arial"/>
                <a:cs typeface="Arial"/>
                <a:sym typeface="Arial"/>
              </a:rPr>
              <a:t>, 139(5):636-41. </a:t>
            </a:r>
            <a:r>
              <a:rPr lang="en" sz="1000" u="sng">
                <a:solidFill>
                  <a:srgbClr val="1155CC"/>
                </a:solidFill>
                <a:latin typeface="Arial"/>
                <a:ea typeface="Arial"/>
                <a:cs typeface="Arial"/>
                <a:sym typeface="Arial"/>
                <a:hlinkClick r:id="rId7"/>
              </a:rPr>
              <a:t>https://doi.org/10.5858/arpa.2014-0257-OA</a:t>
            </a:r>
            <a:endParaRPr sz="1000">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1000">
                <a:solidFill>
                  <a:srgbClr val="000000"/>
                </a:solidFill>
                <a:latin typeface="Arial"/>
                <a:ea typeface="Arial"/>
                <a:cs typeface="Arial"/>
                <a:sym typeface="Arial"/>
              </a:rPr>
              <a:t>World Health Organization. (2018, May 24). The Top 10 Causes of Death. Retrieved from</a:t>
            </a:r>
            <a:endParaRPr sz="1000">
              <a:solidFill>
                <a:srgbClr val="000000"/>
              </a:solidFill>
              <a:latin typeface="Arial"/>
              <a:ea typeface="Arial"/>
              <a:cs typeface="Arial"/>
              <a:sym typeface="Arial"/>
            </a:endParaRPr>
          </a:p>
          <a:p>
            <a:pPr marL="0" lvl="0" indent="457200" algn="l" rtl="0">
              <a:lnSpc>
                <a:spcPct val="200000"/>
              </a:lnSpc>
              <a:spcBef>
                <a:spcPts val="0"/>
              </a:spcBef>
              <a:spcAft>
                <a:spcPts val="0"/>
              </a:spcAft>
              <a:buNone/>
            </a:pPr>
            <a:r>
              <a:rPr lang="en" sz="1000" u="sng">
                <a:solidFill>
                  <a:srgbClr val="1155CC"/>
                </a:solidFill>
                <a:latin typeface="Arial"/>
                <a:ea typeface="Arial"/>
                <a:cs typeface="Arial"/>
                <a:sym typeface="Arial"/>
                <a:hlinkClick r:id="rId8"/>
              </a:rPr>
              <a:t>https://www.who.int/news-room/fact-sheets/detail/the-top-10-causes-of-death/</a:t>
            </a:r>
            <a:endParaRPr sz="10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209550" y="159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(Pictures)</a:t>
            </a:r>
            <a:endParaRPr/>
          </a:p>
        </p:txBody>
      </p:sp>
      <p:sp>
        <p:nvSpPr>
          <p:cNvPr id="242" name="Google Shape;242;p29"/>
          <p:cNvSpPr txBox="1">
            <a:spLocks noGrp="1"/>
          </p:cNvSpPr>
          <p:nvPr>
            <p:ph type="body" idx="1"/>
          </p:nvPr>
        </p:nvSpPr>
        <p:spPr>
          <a:xfrm>
            <a:off x="819150" y="721600"/>
            <a:ext cx="7505700" cy="322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https://www.livescience.com/22616-respiratory-system.html</a:t>
            </a:r>
            <a:endParaRPr/>
          </a:p>
          <a:p>
            <a:pPr marL="0" lvl="0" indent="0" algn="l" rtl="0">
              <a:spcBef>
                <a:spcPts val="1600"/>
              </a:spcBef>
              <a:spcAft>
                <a:spcPts val="0"/>
              </a:spcAft>
              <a:buNone/>
            </a:pPr>
            <a:r>
              <a:rPr lang="en" u="sng">
                <a:solidFill>
                  <a:schemeClr val="hlink"/>
                </a:solidFill>
                <a:hlinkClick r:id="rId4"/>
              </a:rPr>
              <a:t>https://atlanticscale.com/best-practices-for-pipette-use-calibration/</a:t>
            </a:r>
            <a:endParaRPr/>
          </a:p>
          <a:p>
            <a:pPr marL="0" lvl="0" indent="0" algn="l" rtl="0">
              <a:spcBef>
                <a:spcPts val="1600"/>
              </a:spcBef>
              <a:spcAft>
                <a:spcPts val="0"/>
              </a:spcAft>
              <a:buNone/>
            </a:pPr>
            <a:r>
              <a:rPr lang="en" u="sng">
                <a:solidFill>
                  <a:schemeClr val="hlink"/>
                </a:solidFill>
                <a:hlinkClick r:id="rId5"/>
              </a:rPr>
              <a:t>https://www.globenewswire.com/news-release/2020/03/20/2003794/0/en/GenMark-Receives-FDA-Emergency-Use-Authorization-for-its-ePlex-SARS-CoV-2-Test.html</a:t>
            </a:r>
            <a:endParaRPr/>
          </a:p>
          <a:p>
            <a:pPr marL="0" lvl="0" indent="0" algn="l" rtl="0">
              <a:spcBef>
                <a:spcPts val="1600"/>
              </a:spcBef>
              <a:spcAft>
                <a:spcPts val="0"/>
              </a:spcAft>
              <a:buNone/>
            </a:pPr>
            <a:r>
              <a:rPr lang="en" u="sng">
                <a:solidFill>
                  <a:schemeClr val="hlink"/>
                </a:solidFill>
                <a:hlinkClick r:id="rId6"/>
              </a:rPr>
              <a:t>https://www.genmarkdx.com/solutions/panels/eplex-panels/respiratory-pathogen-panel/</a:t>
            </a:r>
            <a:endParaRPr/>
          </a:p>
          <a:p>
            <a:pPr marL="0" lvl="0" indent="0" algn="l" rtl="0">
              <a:spcBef>
                <a:spcPts val="1600"/>
              </a:spcBef>
              <a:spcAft>
                <a:spcPts val="0"/>
              </a:spcAft>
              <a:buNone/>
            </a:pPr>
            <a:r>
              <a:rPr lang="en" u="sng">
                <a:solidFill>
                  <a:schemeClr val="hlink"/>
                </a:solidFill>
                <a:hlinkClick r:id="rId7"/>
              </a:rPr>
              <a:t>https://www.abmolecular.co.uk/genmark-dx/</a:t>
            </a:r>
            <a:endParaRPr/>
          </a:p>
          <a:p>
            <a:pPr marL="0" lvl="0" indent="0" algn="l" rtl="0">
              <a:spcBef>
                <a:spcPts val="1600"/>
              </a:spcBef>
              <a:spcAft>
                <a:spcPts val="0"/>
              </a:spcAft>
              <a:buNone/>
            </a:pPr>
            <a:r>
              <a:rPr lang="en" u="sng">
                <a:solidFill>
                  <a:schemeClr val="hlink"/>
                </a:solidFill>
                <a:hlinkClick r:id="rId8"/>
              </a:rPr>
              <a:t>https://www.csmls.org/csmls/media/documents/Michener-LIS-Feb-2017.pdf</a:t>
            </a:r>
            <a:endParaRPr/>
          </a:p>
          <a:p>
            <a:pPr marL="0" lvl="0" indent="0" algn="l" rtl="0">
              <a:spcBef>
                <a:spcPts val="1600"/>
              </a:spcBef>
              <a:spcAft>
                <a:spcPts val="0"/>
              </a:spcAft>
              <a:buNone/>
            </a:pPr>
            <a:r>
              <a:rPr lang="en" u="sng">
                <a:solidFill>
                  <a:schemeClr val="hlink"/>
                </a:solidFill>
                <a:hlinkClick r:id="rId9"/>
              </a:rPr>
              <a:t>https://www.europeanpharmaceuticalreview.com/news/64360/flu-mutation-vaccine-production/</a:t>
            </a:r>
            <a:endParaRPr/>
          </a:p>
          <a:p>
            <a:pPr marL="0" lvl="0" indent="0" algn="l" rtl="0">
              <a:spcBef>
                <a:spcPts val="1600"/>
              </a:spcBef>
              <a:spcAft>
                <a:spcPts val="1600"/>
              </a:spcAft>
              <a:buNone/>
            </a:pPr>
            <a:endParaRPr/>
          </a:p>
        </p:txBody>
      </p:sp>
      <p:sp>
        <p:nvSpPr>
          <p:cNvPr id="243" name="Google Shape;243;p29"/>
          <p:cNvSpPr txBox="1">
            <a:spLocks noGrp="1"/>
          </p:cNvSpPr>
          <p:nvPr>
            <p:ph type="title"/>
          </p:nvPr>
        </p:nvSpPr>
        <p:spPr>
          <a:xfrm>
            <a:off x="209550" y="3893600"/>
            <a:ext cx="8736600"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285750" y="312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a:t>
            </a:r>
            <a:endParaRPr/>
          </a:p>
        </p:txBody>
      </p:sp>
      <p:sp>
        <p:nvSpPr>
          <p:cNvPr id="136" name="Google Shape;136;p14"/>
          <p:cNvSpPr txBox="1">
            <a:spLocks noGrp="1"/>
          </p:cNvSpPr>
          <p:nvPr>
            <p:ph type="body" idx="1"/>
          </p:nvPr>
        </p:nvSpPr>
        <p:spPr>
          <a:xfrm>
            <a:off x="438150" y="923925"/>
            <a:ext cx="7505700" cy="379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Respiratory Tract Infections → 4th leading cause of death in the world</a:t>
            </a:r>
            <a:endParaRPr sz="1800"/>
          </a:p>
          <a:p>
            <a:pPr marL="914400" lvl="1" indent="-342900" algn="l" rtl="0">
              <a:spcBef>
                <a:spcPts val="0"/>
              </a:spcBef>
              <a:spcAft>
                <a:spcPts val="0"/>
              </a:spcAft>
              <a:buSzPts val="1800"/>
              <a:buChar char="➢"/>
            </a:pPr>
            <a:r>
              <a:rPr lang="en" sz="1800"/>
              <a:t>World Health Organization - 2016</a:t>
            </a:r>
            <a:endParaRPr sz="1800"/>
          </a:p>
          <a:p>
            <a:pPr marL="457200" lvl="0" indent="-342900" algn="l" rtl="0">
              <a:spcBef>
                <a:spcPts val="0"/>
              </a:spcBef>
              <a:spcAft>
                <a:spcPts val="0"/>
              </a:spcAft>
              <a:buSzPts val="1800"/>
              <a:buChar char="❖"/>
            </a:pPr>
            <a:r>
              <a:rPr lang="en" sz="1800"/>
              <a:t>Determining the causative agent of a respiratory tract infection is difficult</a:t>
            </a:r>
            <a:endParaRPr sz="1800"/>
          </a:p>
          <a:p>
            <a:pPr marL="914400" lvl="1" indent="-342900" algn="l" rtl="0">
              <a:spcBef>
                <a:spcPts val="0"/>
              </a:spcBef>
              <a:spcAft>
                <a:spcPts val="0"/>
              </a:spcAft>
              <a:buSzPts val="1800"/>
              <a:buChar char="➢"/>
            </a:pPr>
            <a:r>
              <a:rPr lang="en" sz="1800"/>
              <a:t>Numerous possible pathogenic suspects</a:t>
            </a:r>
            <a:endParaRPr sz="1800"/>
          </a:p>
          <a:p>
            <a:pPr marL="457200" lvl="0" indent="-342900" algn="l" rtl="0">
              <a:spcBef>
                <a:spcPts val="0"/>
              </a:spcBef>
              <a:spcAft>
                <a:spcPts val="0"/>
              </a:spcAft>
              <a:buSzPts val="1800"/>
              <a:buChar char="❖"/>
            </a:pPr>
            <a:r>
              <a:rPr lang="en" sz="1800"/>
              <a:t>Accurate diagnosis of of the causative agent</a:t>
            </a:r>
            <a:endParaRPr sz="1800"/>
          </a:p>
          <a:p>
            <a:pPr marL="914400" lvl="1" indent="-342900" algn="l" rtl="0">
              <a:spcBef>
                <a:spcPts val="0"/>
              </a:spcBef>
              <a:spcAft>
                <a:spcPts val="0"/>
              </a:spcAft>
              <a:buSzPts val="1800"/>
              <a:buChar char="➢"/>
            </a:pPr>
            <a:r>
              <a:rPr lang="en" sz="1800"/>
              <a:t>Reduced length of stay in isolation</a:t>
            </a:r>
            <a:endParaRPr sz="1800"/>
          </a:p>
          <a:p>
            <a:pPr marL="914400" lvl="1" indent="-342900" algn="l" rtl="0">
              <a:spcBef>
                <a:spcPts val="0"/>
              </a:spcBef>
              <a:spcAft>
                <a:spcPts val="0"/>
              </a:spcAft>
              <a:buSzPts val="1800"/>
              <a:buChar char="➢"/>
            </a:pPr>
            <a:r>
              <a:rPr lang="en" sz="1800"/>
              <a:t>Reduced length of stay in the hospital </a:t>
            </a:r>
            <a:endParaRPr sz="1800"/>
          </a:p>
          <a:p>
            <a:pPr marL="914400" lvl="1" indent="-342900" algn="l" rtl="0">
              <a:spcBef>
                <a:spcPts val="0"/>
              </a:spcBef>
              <a:spcAft>
                <a:spcPts val="0"/>
              </a:spcAft>
              <a:buSzPts val="1800"/>
              <a:buChar char="➢"/>
            </a:pPr>
            <a:r>
              <a:rPr lang="en" sz="1800"/>
              <a:t>Reduced duration of antibiotic use </a:t>
            </a:r>
            <a:endParaRPr sz="1800"/>
          </a:p>
          <a:p>
            <a:pPr marL="914400" lvl="1" indent="-342900" algn="l" rtl="0">
              <a:spcBef>
                <a:spcPts val="0"/>
              </a:spcBef>
              <a:spcAft>
                <a:spcPts val="0"/>
              </a:spcAft>
              <a:buSzPts val="1800"/>
              <a:buChar char="➢"/>
            </a:pPr>
            <a:r>
              <a:rPr lang="en" sz="1800"/>
              <a:t>Cost savings for both the patient and institution </a:t>
            </a:r>
            <a:endParaRPr sz="1800"/>
          </a:p>
          <a:p>
            <a:pPr marL="457200" lvl="0" indent="-342900" algn="l" rtl="0">
              <a:spcBef>
                <a:spcPts val="0"/>
              </a:spcBef>
              <a:spcAft>
                <a:spcPts val="0"/>
              </a:spcAft>
              <a:buSzPts val="1800"/>
              <a:buChar char="❖"/>
            </a:pPr>
            <a:r>
              <a:rPr lang="en" sz="1800"/>
              <a:t>70% of medical decisions depend on laboratory test results </a:t>
            </a:r>
            <a:endParaRPr sz="1800"/>
          </a:p>
          <a:p>
            <a:pPr marL="914400" lvl="1" indent="-342900" algn="l" rtl="0">
              <a:spcBef>
                <a:spcPts val="0"/>
              </a:spcBef>
              <a:spcAft>
                <a:spcPts val="0"/>
              </a:spcAft>
              <a:buSzPts val="1800"/>
              <a:buChar char="➢"/>
            </a:pPr>
            <a:r>
              <a:rPr lang="en" sz="1800"/>
              <a:t>Centers for Disease Control and Prevention - 2018</a:t>
            </a:r>
            <a:endParaRPr sz="1800"/>
          </a:p>
        </p:txBody>
      </p:sp>
      <p:pic>
        <p:nvPicPr>
          <p:cNvPr id="137" name="Google Shape;137;p14"/>
          <p:cNvPicPr preferRelativeResize="0"/>
          <p:nvPr/>
        </p:nvPicPr>
        <p:blipFill>
          <a:blip r:embed="rId3">
            <a:alphaModFix/>
          </a:blip>
          <a:stretch>
            <a:fillRect/>
          </a:stretch>
        </p:blipFill>
        <p:spPr>
          <a:xfrm>
            <a:off x="6081550" y="1981200"/>
            <a:ext cx="2415199" cy="1873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a:t>
            </a:r>
            <a:endParaRPr/>
          </a:p>
        </p:txBody>
      </p:sp>
      <p:sp>
        <p:nvSpPr>
          <p:cNvPr id="143" name="Google Shape;143;p15"/>
          <p:cNvSpPr txBox="1">
            <a:spLocks noGrp="1"/>
          </p:cNvSpPr>
          <p:nvPr>
            <p:ph type="body" idx="1"/>
          </p:nvPr>
        </p:nvSpPr>
        <p:spPr>
          <a:xfrm>
            <a:off x="819150" y="1076325"/>
            <a:ext cx="7505700" cy="337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accent1"/>
                </a:solidFill>
              </a:rPr>
              <a:t>In this study, I analyzed the frequency of pathogens detected across several different age specific populations using the ePlex Respiratory Pathogen Panel. My goal was to assess the cost effectiveness of the ePlex in relation to faster turnaround times, increased sensitivity and specificity, minimized cost, and diagnosis of co-infections.</a:t>
            </a:r>
            <a:endParaRPr sz="25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285750" y="312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Right Instrumentation</a:t>
            </a:r>
            <a:endParaRPr/>
          </a:p>
        </p:txBody>
      </p:sp>
      <p:pic>
        <p:nvPicPr>
          <p:cNvPr id="149" name="Google Shape;149;p16"/>
          <p:cNvPicPr preferRelativeResize="0"/>
          <p:nvPr/>
        </p:nvPicPr>
        <p:blipFill>
          <a:blip r:embed="rId3">
            <a:alphaModFix/>
          </a:blip>
          <a:stretch>
            <a:fillRect/>
          </a:stretch>
        </p:blipFill>
        <p:spPr>
          <a:xfrm>
            <a:off x="4795025" y="1404947"/>
            <a:ext cx="4063225" cy="1716350"/>
          </a:xfrm>
          <a:prstGeom prst="rect">
            <a:avLst/>
          </a:prstGeom>
          <a:noFill/>
          <a:ln>
            <a:noFill/>
          </a:ln>
        </p:spPr>
      </p:pic>
      <p:sp>
        <p:nvSpPr>
          <p:cNvPr id="150" name="Google Shape;150;p16"/>
          <p:cNvSpPr txBox="1">
            <a:spLocks noGrp="1"/>
          </p:cNvSpPr>
          <p:nvPr>
            <p:ph type="body" idx="1"/>
          </p:nvPr>
        </p:nvSpPr>
        <p:spPr>
          <a:xfrm>
            <a:off x="438150" y="1259100"/>
            <a:ext cx="7505700" cy="30825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0B5394"/>
              </a:buClr>
              <a:buSzPts val="2400"/>
              <a:buFont typeface="Nunito"/>
              <a:buChar char="❖"/>
            </a:pPr>
            <a:r>
              <a:rPr lang="en" sz="2400">
                <a:solidFill>
                  <a:srgbClr val="0B5394"/>
                </a:solidFill>
                <a:latin typeface="Nunito"/>
                <a:ea typeface="Nunito"/>
                <a:cs typeface="Nunito"/>
                <a:sym typeface="Nunito"/>
              </a:rPr>
              <a:t>High precision / High accuracy</a:t>
            </a:r>
            <a:endParaRPr sz="2400">
              <a:solidFill>
                <a:srgbClr val="0B5394"/>
              </a:solidFill>
              <a:latin typeface="Nunito"/>
              <a:ea typeface="Nunito"/>
              <a:cs typeface="Nunito"/>
              <a:sym typeface="Nunito"/>
            </a:endParaRPr>
          </a:p>
          <a:p>
            <a:pPr marL="457200" lvl="0" indent="-381000" algn="l" rtl="0">
              <a:lnSpc>
                <a:spcPct val="100000"/>
              </a:lnSpc>
              <a:spcBef>
                <a:spcPts val="0"/>
              </a:spcBef>
              <a:spcAft>
                <a:spcPts val="0"/>
              </a:spcAft>
              <a:buClr>
                <a:srgbClr val="0B5394"/>
              </a:buClr>
              <a:buSzPts val="2400"/>
              <a:buFont typeface="Nunito"/>
              <a:buChar char="❖"/>
            </a:pPr>
            <a:r>
              <a:rPr lang="en" sz="2400">
                <a:solidFill>
                  <a:srgbClr val="0B5394"/>
                </a:solidFill>
                <a:latin typeface="Nunito"/>
                <a:ea typeface="Nunito"/>
                <a:cs typeface="Nunito"/>
                <a:sym typeface="Nunito"/>
              </a:rPr>
              <a:t>Customer Satisfaction</a:t>
            </a:r>
            <a:endParaRPr sz="2400">
              <a:solidFill>
                <a:srgbClr val="0B5394"/>
              </a:solidFill>
              <a:latin typeface="Nunito"/>
              <a:ea typeface="Nunito"/>
              <a:cs typeface="Nunito"/>
              <a:sym typeface="Nunito"/>
            </a:endParaRPr>
          </a:p>
          <a:p>
            <a:pPr marL="914400" lvl="1" indent="-381000" algn="l" rtl="0">
              <a:lnSpc>
                <a:spcPct val="100000"/>
              </a:lnSpc>
              <a:spcBef>
                <a:spcPts val="0"/>
              </a:spcBef>
              <a:spcAft>
                <a:spcPts val="0"/>
              </a:spcAft>
              <a:buClr>
                <a:srgbClr val="0B5394"/>
              </a:buClr>
              <a:buSzPts val="2400"/>
              <a:buFont typeface="Nunito"/>
              <a:buChar char="➢"/>
            </a:pPr>
            <a:r>
              <a:rPr lang="en" sz="2400">
                <a:solidFill>
                  <a:srgbClr val="0B5394"/>
                </a:solidFill>
                <a:latin typeface="Nunito"/>
                <a:ea typeface="Nunito"/>
                <a:cs typeface="Nunito"/>
                <a:sym typeface="Nunito"/>
              </a:rPr>
              <a:t>Fast turnaround times</a:t>
            </a:r>
            <a:endParaRPr sz="2400">
              <a:solidFill>
                <a:srgbClr val="0B5394"/>
              </a:solidFill>
              <a:latin typeface="Nunito"/>
              <a:ea typeface="Nunito"/>
              <a:cs typeface="Nunito"/>
              <a:sym typeface="Nunito"/>
            </a:endParaRPr>
          </a:p>
          <a:p>
            <a:pPr marL="914400" lvl="1" indent="-381000" algn="l" rtl="0">
              <a:lnSpc>
                <a:spcPct val="100000"/>
              </a:lnSpc>
              <a:spcBef>
                <a:spcPts val="0"/>
              </a:spcBef>
              <a:spcAft>
                <a:spcPts val="0"/>
              </a:spcAft>
              <a:buClr>
                <a:srgbClr val="0B5394"/>
              </a:buClr>
              <a:buSzPts val="2400"/>
              <a:buFont typeface="Nunito"/>
              <a:buChar char="➢"/>
            </a:pPr>
            <a:r>
              <a:rPr lang="en" sz="2400">
                <a:solidFill>
                  <a:srgbClr val="0B5394"/>
                </a:solidFill>
                <a:latin typeface="Nunito"/>
                <a:ea typeface="Nunito"/>
                <a:cs typeface="Nunito"/>
                <a:sym typeface="Nunito"/>
              </a:rPr>
              <a:t>Cost efficient budgets.</a:t>
            </a:r>
            <a:endParaRPr sz="2400">
              <a:solidFill>
                <a:srgbClr val="0B5394"/>
              </a:solidFill>
              <a:latin typeface="Nunito"/>
              <a:ea typeface="Nunito"/>
              <a:cs typeface="Nunito"/>
              <a:sym typeface="Nunito"/>
            </a:endParaRPr>
          </a:p>
          <a:p>
            <a:pPr marL="457200" lvl="0" indent="-381000" algn="l" rtl="0">
              <a:lnSpc>
                <a:spcPct val="100000"/>
              </a:lnSpc>
              <a:spcBef>
                <a:spcPts val="0"/>
              </a:spcBef>
              <a:spcAft>
                <a:spcPts val="0"/>
              </a:spcAft>
              <a:buClr>
                <a:srgbClr val="0B5394"/>
              </a:buClr>
              <a:buSzPts val="2400"/>
              <a:buFont typeface="Nunito"/>
              <a:buChar char="❖"/>
            </a:pPr>
            <a:r>
              <a:rPr lang="en" sz="2400">
                <a:solidFill>
                  <a:srgbClr val="0B5394"/>
                </a:solidFill>
                <a:latin typeface="Nunito"/>
                <a:ea typeface="Nunito"/>
                <a:cs typeface="Nunito"/>
                <a:sym typeface="Nunito"/>
              </a:rPr>
              <a:t>Latest innovative technology</a:t>
            </a:r>
            <a:endParaRPr sz="2400">
              <a:solidFill>
                <a:srgbClr val="0B5394"/>
              </a:solidFill>
              <a:latin typeface="Nunito"/>
              <a:ea typeface="Nunito"/>
              <a:cs typeface="Nunito"/>
              <a:sym typeface="Nunito"/>
            </a:endParaRPr>
          </a:p>
          <a:p>
            <a:pPr marL="457200" lvl="0" indent="-381000" algn="l" rtl="0">
              <a:lnSpc>
                <a:spcPct val="100000"/>
              </a:lnSpc>
              <a:spcBef>
                <a:spcPts val="0"/>
              </a:spcBef>
              <a:spcAft>
                <a:spcPts val="0"/>
              </a:spcAft>
              <a:buClr>
                <a:srgbClr val="0B5394"/>
              </a:buClr>
              <a:buSzPts val="2400"/>
              <a:buFont typeface="Nunito"/>
              <a:buChar char="❖"/>
            </a:pPr>
            <a:r>
              <a:rPr lang="en" sz="2400">
                <a:solidFill>
                  <a:srgbClr val="0B5394"/>
                </a:solidFill>
                <a:latin typeface="Nunito"/>
                <a:ea typeface="Nunito"/>
                <a:cs typeface="Nunito"/>
                <a:sym typeface="Nunito"/>
              </a:rPr>
              <a:t>Greatest potential for growth</a:t>
            </a:r>
            <a:endParaRPr sz="2400">
              <a:solidFill>
                <a:srgbClr val="0B5394"/>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ePlex Respiratory Pathogen Panel</a:t>
            </a:r>
            <a:endParaRPr/>
          </a:p>
        </p:txBody>
      </p:sp>
      <p:sp>
        <p:nvSpPr>
          <p:cNvPr id="156" name="Google Shape;156;p17"/>
          <p:cNvSpPr txBox="1">
            <a:spLocks noGrp="1"/>
          </p:cNvSpPr>
          <p:nvPr>
            <p:ph type="body" idx="1"/>
          </p:nvPr>
        </p:nvSpPr>
        <p:spPr>
          <a:xfrm>
            <a:off x="590550" y="1076325"/>
            <a:ext cx="8078100" cy="13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Multiplexed nucleic acid in vitro diagnostic test</a:t>
            </a:r>
            <a:endParaRPr sz="1800"/>
          </a:p>
          <a:p>
            <a:pPr marL="457200" lvl="0" indent="-342900" algn="l" rtl="0">
              <a:spcBef>
                <a:spcPts val="0"/>
              </a:spcBef>
              <a:spcAft>
                <a:spcPts val="0"/>
              </a:spcAft>
              <a:buSzPts val="1800"/>
              <a:buChar char="❖"/>
            </a:pPr>
            <a:r>
              <a:rPr lang="en" sz="1800"/>
              <a:t>Faster turnaround times:</a:t>
            </a:r>
            <a:endParaRPr sz="1800"/>
          </a:p>
          <a:p>
            <a:pPr marL="914400" lvl="1" indent="-342900" algn="l" rtl="0">
              <a:spcBef>
                <a:spcPts val="0"/>
              </a:spcBef>
              <a:spcAft>
                <a:spcPts val="0"/>
              </a:spcAft>
              <a:buSzPts val="1800"/>
              <a:buChar char="➢"/>
            </a:pPr>
            <a:r>
              <a:rPr lang="en" sz="1800"/>
              <a:t>Bacterial or viral cultures </a:t>
            </a:r>
            <a:endParaRPr sz="1800"/>
          </a:p>
          <a:p>
            <a:pPr marL="914400" lvl="1" indent="-342900" algn="l" rtl="0">
              <a:spcBef>
                <a:spcPts val="0"/>
              </a:spcBef>
              <a:spcAft>
                <a:spcPts val="0"/>
              </a:spcAft>
              <a:buSzPts val="1800"/>
              <a:buChar char="➢"/>
            </a:pPr>
            <a:r>
              <a:rPr lang="en" sz="1800"/>
              <a:t>Antigen detection assays (Immunofluorescence / Radiography)</a:t>
            </a:r>
            <a:endParaRPr sz="1800"/>
          </a:p>
          <a:p>
            <a:pPr marL="457200" lvl="0" indent="-342900" algn="l" rtl="0">
              <a:spcBef>
                <a:spcPts val="0"/>
              </a:spcBef>
              <a:spcAft>
                <a:spcPts val="0"/>
              </a:spcAft>
              <a:buSzPts val="1800"/>
              <a:buChar char="❖"/>
            </a:pPr>
            <a:r>
              <a:rPr lang="en" sz="1800"/>
              <a:t>Higher sensitivity and specificity </a:t>
            </a:r>
            <a:endParaRPr sz="1800"/>
          </a:p>
          <a:p>
            <a:pPr marL="914400" lvl="1" indent="-342900" algn="l" rtl="0">
              <a:spcBef>
                <a:spcPts val="0"/>
              </a:spcBef>
              <a:spcAft>
                <a:spcPts val="0"/>
              </a:spcAft>
              <a:buSzPts val="1800"/>
              <a:buChar char="➢"/>
            </a:pPr>
            <a:r>
              <a:rPr lang="en" sz="1800"/>
              <a:t>Rapid viral tests (Roche Liat Flu Test)</a:t>
            </a:r>
            <a:endParaRPr sz="1800"/>
          </a:p>
        </p:txBody>
      </p:sp>
      <p:pic>
        <p:nvPicPr>
          <p:cNvPr id="157" name="Google Shape;157;p17"/>
          <p:cNvPicPr preferRelativeResize="0"/>
          <p:nvPr/>
        </p:nvPicPr>
        <p:blipFill>
          <a:blip r:embed="rId3">
            <a:alphaModFix/>
          </a:blip>
          <a:stretch>
            <a:fillRect/>
          </a:stretch>
        </p:blipFill>
        <p:spPr>
          <a:xfrm>
            <a:off x="6739712" y="170850"/>
            <a:ext cx="2244988" cy="1899600"/>
          </a:xfrm>
          <a:prstGeom prst="rect">
            <a:avLst/>
          </a:prstGeom>
          <a:noFill/>
          <a:ln>
            <a:noFill/>
          </a:ln>
        </p:spPr>
      </p:pic>
      <p:pic>
        <p:nvPicPr>
          <p:cNvPr id="158" name="Google Shape;158;p17"/>
          <p:cNvPicPr preferRelativeResize="0"/>
          <p:nvPr/>
        </p:nvPicPr>
        <p:blipFill>
          <a:blip r:embed="rId4">
            <a:alphaModFix/>
          </a:blip>
          <a:stretch>
            <a:fillRect/>
          </a:stretch>
        </p:blipFill>
        <p:spPr>
          <a:xfrm>
            <a:off x="311700" y="3038775"/>
            <a:ext cx="2446850" cy="1899500"/>
          </a:xfrm>
          <a:prstGeom prst="rect">
            <a:avLst/>
          </a:prstGeom>
          <a:noFill/>
          <a:ln>
            <a:noFill/>
          </a:ln>
        </p:spPr>
      </p:pic>
      <p:sp>
        <p:nvSpPr>
          <p:cNvPr id="159" name="Google Shape;159;p17"/>
          <p:cNvSpPr txBox="1">
            <a:spLocks noGrp="1"/>
          </p:cNvSpPr>
          <p:nvPr>
            <p:ph type="body" idx="1"/>
          </p:nvPr>
        </p:nvSpPr>
        <p:spPr>
          <a:xfrm>
            <a:off x="2453750" y="3038675"/>
            <a:ext cx="6214800" cy="1899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Cheaper Cost (Less sensitive and specific) </a:t>
            </a:r>
            <a:endParaRPr sz="1800"/>
          </a:p>
          <a:p>
            <a:pPr marL="914400" lvl="1" indent="-342900" algn="l" rtl="0">
              <a:spcBef>
                <a:spcPts val="0"/>
              </a:spcBef>
              <a:spcAft>
                <a:spcPts val="0"/>
              </a:spcAft>
              <a:buSzPts val="1800"/>
              <a:buChar char="➢"/>
            </a:pPr>
            <a:r>
              <a:rPr lang="en" sz="1800"/>
              <a:t>MALDI-TOF MS</a:t>
            </a:r>
            <a:endParaRPr sz="1800"/>
          </a:p>
          <a:p>
            <a:pPr marL="914400" lvl="1" indent="-342900" algn="l" rtl="0">
              <a:spcBef>
                <a:spcPts val="0"/>
              </a:spcBef>
              <a:spcAft>
                <a:spcPts val="0"/>
              </a:spcAft>
              <a:buSzPts val="1800"/>
              <a:buChar char="➢"/>
            </a:pPr>
            <a:r>
              <a:rPr lang="en" sz="1800"/>
              <a:t>Gene sequencing</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209550" y="159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 and Materials</a:t>
            </a:r>
            <a:endParaRPr/>
          </a:p>
        </p:txBody>
      </p:sp>
      <p:sp>
        <p:nvSpPr>
          <p:cNvPr id="165" name="Google Shape;165;p18"/>
          <p:cNvSpPr txBox="1">
            <a:spLocks noGrp="1"/>
          </p:cNvSpPr>
          <p:nvPr>
            <p:ph type="body" idx="1"/>
          </p:nvPr>
        </p:nvSpPr>
        <p:spPr>
          <a:xfrm>
            <a:off x="819150" y="657375"/>
            <a:ext cx="7505700" cy="1858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521 specimens were ordered and resulted at St. Peter’s Health</a:t>
            </a:r>
            <a:endParaRPr sz="1600"/>
          </a:p>
          <a:p>
            <a:pPr marL="914400" lvl="1" indent="-330200" algn="l" rtl="0">
              <a:spcBef>
                <a:spcPts val="0"/>
              </a:spcBef>
              <a:spcAft>
                <a:spcPts val="0"/>
              </a:spcAft>
              <a:buSzPts val="1600"/>
              <a:buChar char="➢"/>
            </a:pPr>
            <a:r>
              <a:rPr lang="en" sz="1600"/>
              <a:t>2475 E. Broadway St., Helena, MT 59601</a:t>
            </a:r>
            <a:endParaRPr sz="1600"/>
          </a:p>
          <a:p>
            <a:pPr marL="457200" lvl="0" indent="-330200" algn="l" rtl="0">
              <a:spcBef>
                <a:spcPts val="0"/>
              </a:spcBef>
              <a:spcAft>
                <a:spcPts val="0"/>
              </a:spcAft>
              <a:buSzPts val="1600"/>
              <a:buChar char="❖"/>
            </a:pPr>
            <a:r>
              <a:rPr lang="en" sz="1600"/>
              <a:t>Specimens analyzed were from 01/01/2020 – 03/30/2020</a:t>
            </a:r>
            <a:endParaRPr sz="1600"/>
          </a:p>
          <a:p>
            <a:pPr marL="914400" lvl="1" indent="-330200" algn="l" rtl="0">
              <a:spcBef>
                <a:spcPts val="0"/>
              </a:spcBef>
              <a:spcAft>
                <a:spcPts val="0"/>
              </a:spcAft>
              <a:buSzPts val="1600"/>
              <a:buChar char="➢"/>
            </a:pPr>
            <a:r>
              <a:rPr lang="en" sz="1600"/>
              <a:t>Laboratory Information System – Meditech </a:t>
            </a:r>
            <a:endParaRPr sz="1600"/>
          </a:p>
          <a:p>
            <a:pPr marL="457200" lvl="0" indent="-330200" algn="l" rtl="0">
              <a:spcBef>
                <a:spcPts val="0"/>
              </a:spcBef>
              <a:spcAft>
                <a:spcPts val="0"/>
              </a:spcAft>
              <a:buSzPts val="1600"/>
              <a:buChar char="❖"/>
            </a:pPr>
            <a:r>
              <a:rPr lang="en" sz="1600"/>
              <a:t>Specimens were collected using nasopharyngeal swabs </a:t>
            </a:r>
            <a:endParaRPr sz="1600"/>
          </a:p>
          <a:p>
            <a:pPr marL="457200" lvl="0" indent="-330200" algn="l" rtl="0">
              <a:spcBef>
                <a:spcPts val="0"/>
              </a:spcBef>
              <a:spcAft>
                <a:spcPts val="0"/>
              </a:spcAft>
              <a:buSzPts val="1600"/>
              <a:buChar char="❖"/>
            </a:pPr>
            <a:r>
              <a:rPr lang="en" sz="1600"/>
              <a:t>269 Positive Specimens / 252 Negative Specimens</a:t>
            </a:r>
            <a:endParaRPr sz="1600"/>
          </a:p>
        </p:txBody>
      </p:sp>
      <p:sp>
        <p:nvSpPr>
          <p:cNvPr id="166" name="Google Shape;166;p18"/>
          <p:cNvSpPr txBox="1">
            <a:spLocks noGrp="1"/>
          </p:cNvSpPr>
          <p:nvPr>
            <p:ph type="body" idx="1"/>
          </p:nvPr>
        </p:nvSpPr>
        <p:spPr>
          <a:xfrm>
            <a:off x="819150" y="2990950"/>
            <a:ext cx="7505700" cy="1858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Internal controls for extraction, bead delivery, movement within the cartridge, amplification, digestion, and hybridization are built into each cartridge. </a:t>
            </a:r>
            <a:endParaRPr sz="1600"/>
          </a:p>
          <a:p>
            <a:pPr marL="457200" lvl="0" indent="-330200" algn="l" rtl="0">
              <a:spcBef>
                <a:spcPts val="0"/>
              </a:spcBef>
              <a:spcAft>
                <a:spcPts val="0"/>
              </a:spcAft>
              <a:buSzPts val="1600"/>
              <a:buChar char="❖"/>
            </a:pPr>
            <a:r>
              <a:rPr lang="en" sz="1600"/>
              <a:t>Positive and negative external controls are routinely performed.</a:t>
            </a:r>
            <a:endParaRPr sz="1600"/>
          </a:p>
          <a:p>
            <a:pPr marL="914400" lvl="1" indent="-330200" algn="l" rtl="0">
              <a:spcBef>
                <a:spcPts val="0"/>
              </a:spcBef>
              <a:spcAft>
                <a:spcPts val="0"/>
              </a:spcAft>
              <a:buSzPts val="1600"/>
              <a:buChar char="➢"/>
            </a:pPr>
            <a:r>
              <a:rPr lang="en" sz="1600"/>
              <a:t>With each new lot and shipment of cartridges </a:t>
            </a:r>
            <a:endParaRPr sz="1600"/>
          </a:p>
          <a:p>
            <a:pPr marL="914400" lvl="1" indent="-330200" algn="l" rtl="0">
              <a:spcBef>
                <a:spcPts val="0"/>
              </a:spcBef>
              <a:spcAft>
                <a:spcPts val="0"/>
              </a:spcAft>
              <a:buSzPts val="1600"/>
              <a:buChar char="➢"/>
            </a:pPr>
            <a:r>
              <a:rPr lang="en" sz="1600"/>
              <a:t>At a minimum of every 30 days</a:t>
            </a:r>
            <a:endParaRPr sz="1600"/>
          </a:p>
          <a:p>
            <a:pPr marL="457200" lvl="0" indent="-330200" algn="l" rtl="0">
              <a:spcBef>
                <a:spcPts val="0"/>
              </a:spcBef>
              <a:spcAft>
                <a:spcPts val="0"/>
              </a:spcAft>
              <a:buSzPts val="1600"/>
              <a:buChar char="❖"/>
            </a:pPr>
            <a:r>
              <a:rPr lang="en" sz="1600"/>
              <a:t>All control fails or discrepant results were excluded from this study.</a:t>
            </a:r>
            <a:endParaRPr sz="1600"/>
          </a:p>
        </p:txBody>
      </p:sp>
      <p:sp>
        <p:nvSpPr>
          <p:cNvPr id="167" name="Google Shape;167;p18"/>
          <p:cNvSpPr txBox="1">
            <a:spLocks noGrp="1"/>
          </p:cNvSpPr>
          <p:nvPr>
            <p:ph type="title"/>
          </p:nvPr>
        </p:nvSpPr>
        <p:spPr>
          <a:xfrm>
            <a:off x="209550" y="2445800"/>
            <a:ext cx="7505700" cy="7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Controls</a:t>
            </a:r>
            <a:endParaRPr/>
          </a:p>
        </p:txBody>
      </p:sp>
      <p:pic>
        <p:nvPicPr>
          <p:cNvPr id="168" name="Google Shape;168;p18"/>
          <p:cNvPicPr preferRelativeResize="0"/>
          <p:nvPr/>
        </p:nvPicPr>
        <p:blipFill>
          <a:blip r:embed="rId3">
            <a:alphaModFix/>
          </a:blip>
          <a:stretch>
            <a:fillRect/>
          </a:stretch>
        </p:blipFill>
        <p:spPr>
          <a:xfrm>
            <a:off x="6194375" y="1114388"/>
            <a:ext cx="2571750" cy="178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ePlex Respiratory Pathogen Panel</a:t>
            </a:r>
            <a:endParaRPr/>
          </a:p>
        </p:txBody>
      </p:sp>
      <p:sp>
        <p:nvSpPr>
          <p:cNvPr id="174" name="Google Shape;174;p19"/>
          <p:cNvSpPr txBox="1">
            <a:spLocks noGrp="1"/>
          </p:cNvSpPr>
          <p:nvPr>
            <p:ph type="body" idx="1"/>
          </p:nvPr>
        </p:nvSpPr>
        <p:spPr>
          <a:xfrm>
            <a:off x="343675" y="1228725"/>
            <a:ext cx="8402100" cy="3726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Developed by GenMark Diagnostics, Inc from Carlsbad, CA</a:t>
            </a:r>
            <a:endParaRPr sz="1500"/>
          </a:p>
          <a:p>
            <a:pPr marL="457200" lvl="0" indent="-323850" algn="l" rtl="0">
              <a:spcBef>
                <a:spcPts val="0"/>
              </a:spcBef>
              <a:spcAft>
                <a:spcPts val="0"/>
              </a:spcAft>
              <a:buSzPts val="1500"/>
              <a:buChar char="❖"/>
            </a:pPr>
            <a:r>
              <a:rPr lang="en" sz="1500"/>
              <a:t>Competitive DNA hybridization / Electrochemical detection</a:t>
            </a:r>
            <a:endParaRPr sz="1500"/>
          </a:p>
          <a:p>
            <a:pPr marL="914400" lvl="1" indent="-323850" algn="l" rtl="0">
              <a:spcBef>
                <a:spcPts val="0"/>
              </a:spcBef>
              <a:spcAft>
                <a:spcPts val="0"/>
              </a:spcAft>
              <a:buSzPts val="1500"/>
              <a:buChar char="➢"/>
            </a:pPr>
            <a:r>
              <a:rPr lang="en" sz="1500"/>
              <a:t>Nucleic acid extraction / Amplification / Detection combined in a single cartridge per patient </a:t>
            </a:r>
            <a:endParaRPr sz="1500"/>
          </a:p>
          <a:p>
            <a:pPr marL="457200" lvl="0" indent="-323850" algn="l" rtl="0">
              <a:spcBef>
                <a:spcPts val="0"/>
              </a:spcBef>
              <a:spcAft>
                <a:spcPts val="0"/>
              </a:spcAft>
              <a:buSzPts val="1500"/>
              <a:buChar char="❖"/>
            </a:pPr>
            <a:r>
              <a:rPr lang="en" sz="1500"/>
              <a:t>Test Run Time – 90 minutes</a:t>
            </a:r>
            <a:endParaRPr sz="1500"/>
          </a:p>
          <a:p>
            <a:pPr marL="457200" lvl="0" indent="-323850" algn="l" rtl="0">
              <a:spcBef>
                <a:spcPts val="0"/>
              </a:spcBef>
              <a:spcAft>
                <a:spcPts val="0"/>
              </a:spcAft>
              <a:buSzPts val="1500"/>
              <a:buChar char="❖"/>
            </a:pPr>
            <a:r>
              <a:rPr lang="en" sz="1500" u="sng"/>
              <a:t>Electrowetting</a:t>
            </a:r>
            <a:r>
              <a:rPr lang="en" sz="1500"/>
              <a:t> – Electric fields directly manipulate discrete droplets onto surfaces of hydrophobically coated circuit boards </a:t>
            </a:r>
            <a:endParaRPr sz="1500"/>
          </a:p>
          <a:p>
            <a:pPr marL="457200" lvl="0" indent="-323850" algn="l" rtl="0">
              <a:spcBef>
                <a:spcPts val="0"/>
              </a:spcBef>
              <a:spcAft>
                <a:spcPts val="0"/>
              </a:spcAft>
              <a:buSzPts val="1500"/>
              <a:buChar char="❖"/>
            </a:pPr>
            <a:r>
              <a:rPr lang="en" sz="1500"/>
              <a:t>Magnetic solid phase – Extraction and purification</a:t>
            </a:r>
            <a:endParaRPr sz="1500"/>
          </a:p>
          <a:p>
            <a:pPr marL="457200" lvl="0" indent="-323850" algn="l" rtl="0">
              <a:spcBef>
                <a:spcPts val="0"/>
              </a:spcBef>
              <a:spcAft>
                <a:spcPts val="0"/>
              </a:spcAft>
              <a:buSzPts val="1500"/>
              <a:buChar char="❖"/>
            </a:pPr>
            <a:r>
              <a:rPr lang="en" sz="1500"/>
              <a:t>PCR – Target amplification</a:t>
            </a:r>
            <a:endParaRPr sz="1500"/>
          </a:p>
          <a:p>
            <a:pPr marL="457200" lvl="0" indent="-323850" algn="l" rtl="0">
              <a:spcBef>
                <a:spcPts val="0"/>
              </a:spcBef>
              <a:spcAft>
                <a:spcPts val="0"/>
              </a:spcAft>
              <a:buSzPts val="1500"/>
              <a:buChar char="❖"/>
            </a:pPr>
            <a:r>
              <a:rPr lang="en" sz="1500"/>
              <a:t>Ferrocene labeled signal probes bind to amplified DNA/RNA</a:t>
            </a:r>
            <a:endParaRPr sz="1500"/>
          </a:p>
          <a:p>
            <a:pPr marL="457200" lvl="0" indent="-323850" algn="l" rtl="0">
              <a:spcBef>
                <a:spcPts val="0"/>
              </a:spcBef>
              <a:spcAft>
                <a:spcPts val="0"/>
              </a:spcAft>
              <a:buSzPts val="1500"/>
              <a:buChar char="❖"/>
            </a:pPr>
            <a:r>
              <a:rPr lang="en" sz="1500"/>
              <a:t>Ferrocene complex binds to capture probes (</a:t>
            </a:r>
            <a:r>
              <a:rPr lang="en" sz="1500" u="sng"/>
              <a:t>Pre-bound to gold plated electrodes</a:t>
            </a:r>
            <a:r>
              <a:rPr lang="en" sz="1500"/>
              <a:t>) </a:t>
            </a:r>
            <a:endParaRPr sz="1500"/>
          </a:p>
          <a:p>
            <a:pPr marL="457200" lvl="0" indent="-323850" algn="l" rtl="0">
              <a:spcBef>
                <a:spcPts val="0"/>
              </a:spcBef>
              <a:spcAft>
                <a:spcPts val="0"/>
              </a:spcAft>
              <a:buSzPts val="1500"/>
              <a:buChar char="❖"/>
            </a:pPr>
            <a:r>
              <a:rPr lang="en" sz="1500" u="sng"/>
              <a:t>Voltammetry</a:t>
            </a:r>
            <a:r>
              <a:rPr lang="en" sz="1500"/>
              <a:t> detects the target DNA/RNA through specific electrical signals generated from  ferrocene labeled signal probes bound to the gold plated electrodes.</a:t>
            </a:r>
            <a:endParaRPr sz="1500"/>
          </a:p>
        </p:txBody>
      </p:sp>
      <p:pic>
        <p:nvPicPr>
          <p:cNvPr id="175" name="Google Shape;175;p19"/>
          <p:cNvPicPr preferRelativeResize="0"/>
          <p:nvPr/>
        </p:nvPicPr>
        <p:blipFill>
          <a:blip r:embed="rId3">
            <a:alphaModFix/>
          </a:blip>
          <a:stretch>
            <a:fillRect/>
          </a:stretch>
        </p:blipFill>
        <p:spPr>
          <a:xfrm>
            <a:off x="6527850" y="247300"/>
            <a:ext cx="1684525" cy="167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Methodology</a:t>
            </a:r>
            <a:endParaRPr/>
          </a:p>
        </p:txBody>
      </p:sp>
      <p:sp>
        <p:nvSpPr>
          <p:cNvPr id="181" name="Google Shape;181;p20"/>
          <p:cNvSpPr txBox="1">
            <a:spLocks noGrp="1"/>
          </p:cNvSpPr>
          <p:nvPr>
            <p:ph type="body" idx="1"/>
          </p:nvPr>
        </p:nvSpPr>
        <p:spPr>
          <a:xfrm>
            <a:off x="819150" y="1116125"/>
            <a:ext cx="7505700" cy="35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Nasopharyngeal swabs collected in Universal Viral Transport Media</a:t>
            </a:r>
            <a:endParaRPr sz="1800"/>
          </a:p>
          <a:p>
            <a:pPr marL="457200" lvl="0" indent="-342900" algn="l" rtl="0">
              <a:spcBef>
                <a:spcPts val="0"/>
              </a:spcBef>
              <a:spcAft>
                <a:spcPts val="0"/>
              </a:spcAft>
              <a:buSzPts val="1800"/>
              <a:buChar char="❖"/>
            </a:pPr>
            <a:r>
              <a:rPr lang="en" sz="1800"/>
              <a:t>Level 2 biosafety hood cleaned with 10% bleach followed by 70% ethanol</a:t>
            </a:r>
            <a:endParaRPr sz="1800"/>
          </a:p>
          <a:p>
            <a:pPr marL="457200" lvl="0" indent="-342900" algn="l" rtl="0">
              <a:spcBef>
                <a:spcPts val="0"/>
              </a:spcBef>
              <a:spcAft>
                <a:spcPts val="0"/>
              </a:spcAft>
              <a:buSzPts val="1800"/>
              <a:buChar char="❖"/>
            </a:pPr>
            <a:r>
              <a:rPr lang="en" sz="1800"/>
              <a:t>Swabs vortexed for 5 seconds</a:t>
            </a:r>
            <a:endParaRPr sz="1800"/>
          </a:p>
          <a:p>
            <a:pPr marL="457200" lvl="0" indent="-342900" algn="l" rtl="0">
              <a:spcBef>
                <a:spcPts val="0"/>
              </a:spcBef>
              <a:spcAft>
                <a:spcPts val="0"/>
              </a:spcAft>
              <a:buSzPts val="1800"/>
              <a:buChar char="❖"/>
            </a:pPr>
            <a:r>
              <a:rPr lang="en" sz="1800"/>
              <a:t>Using a calibrated pipette 200µL of specimen placed in 150µL of buffer</a:t>
            </a:r>
            <a:endParaRPr sz="1800"/>
          </a:p>
          <a:p>
            <a:pPr marL="457200" lvl="0" indent="-342900" algn="l" rtl="0">
              <a:spcBef>
                <a:spcPts val="0"/>
              </a:spcBef>
              <a:spcAft>
                <a:spcPts val="0"/>
              </a:spcAft>
              <a:buSzPts val="1800"/>
              <a:buChar char="❖"/>
            </a:pPr>
            <a:r>
              <a:rPr lang="en" sz="1800"/>
              <a:t>Buffer solution vortexed for 10 seconds</a:t>
            </a:r>
            <a:endParaRPr sz="1800"/>
          </a:p>
          <a:p>
            <a:pPr marL="457200" lvl="0" indent="-342900" algn="l" rtl="0">
              <a:spcBef>
                <a:spcPts val="0"/>
              </a:spcBef>
              <a:spcAft>
                <a:spcPts val="0"/>
              </a:spcAft>
              <a:buSzPts val="1800"/>
              <a:buChar char="❖"/>
            </a:pPr>
            <a:r>
              <a:rPr lang="en" sz="1800"/>
              <a:t>Entire buffer solution is pipetted into the ePlex cartridge.</a:t>
            </a:r>
            <a:endParaRPr sz="1800"/>
          </a:p>
          <a:p>
            <a:pPr marL="457200" lvl="0" indent="-342900" algn="l" rtl="0">
              <a:spcBef>
                <a:spcPts val="0"/>
              </a:spcBef>
              <a:spcAft>
                <a:spcPts val="0"/>
              </a:spcAft>
              <a:buSzPts val="1800"/>
              <a:buChar char="❖"/>
            </a:pPr>
            <a:r>
              <a:rPr lang="en" sz="1800"/>
              <a:t>ePlex cartridge and patient ID barcode are scanned into the ePlex system</a:t>
            </a:r>
            <a:endParaRPr sz="1800"/>
          </a:p>
          <a:p>
            <a:pPr marL="457200" lvl="0" indent="-342900" algn="l" rtl="0">
              <a:spcBef>
                <a:spcPts val="0"/>
              </a:spcBef>
              <a:spcAft>
                <a:spcPts val="0"/>
              </a:spcAft>
              <a:buSzPts val="1800"/>
              <a:buChar char="❖"/>
            </a:pPr>
            <a:r>
              <a:rPr lang="en" sz="1800"/>
              <a:t>ePlex cartridge is inserted into any available bay.</a:t>
            </a:r>
            <a:endParaRPr sz="1800"/>
          </a:p>
          <a:p>
            <a:pPr marL="457200" lvl="0" indent="-342900" algn="l" rtl="0">
              <a:spcBef>
                <a:spcPts val="0"/>
              </a:spcBef>
              <a:spcAft>
                <a:spcPts val="0"/>
              </a:spcAft>
              <a:buSzPts val="1800"/>
              <a:buChar char="❖"/>
            </a:pPr>
            <a:r>
              <a:rPr lang="en" sz="1800"/>
              <a:t>Testing starts automatically and runs for approximately 90 minutes.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2095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Pathogens</a:t>
            </a:r>
            <a:endParaRPr/>
          </a:p>
        </p:txBody>
      </p:sp>
      <p:sp>
        <p:nvSpPr>
          <p:cNvPr id="187" name="Google Shape;187;p21"/>
          <p:cNvSpPr txBox="1">
            <a:spLocks noGrp="1"/>
          </p:cNvSpPr>
          <p:nvPr>
            <p:ph type="body" idx="1"/>
          </p:nvPr>
        </p:nvSpPr>
        <p:spPr>
          <a:xfrm>
            <a:off x="514350" y="870400"/>
            <a:ext cx="7505700" cy="3568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Adenovirus</a:t>
            </a:r>
            <a:endParaRPr sz="1800"/>
          </a:p>
          <a:p>
            <a:pPr marL="457200" lvl="0" indent="-342900" algn="l" rtl="0">
              <a:spcBef>
                <a:spcPts val="0"/>
              </a:spcBef>
              <a:spcAft>
                <a:spcPts val="0"/>
              </a:spcAft>
              <a:buSzPts val="1800"/>
              <a:buChar char="❖"/>
            </a:pPr>
            <a:r>
              <a:rPr lang="en" sz="1800"/>
              <a:t>Coronavirus </a:t>
            </a:r>
            <a:endParaRPr sz="1800"/>
          </a:p>
          <a:p>
            <a:pPr marL="457200" lvl="0" indent="-342900" algn="l" rtl="0">
              <a:spcBef>
                <a:spcPts val="0"/>
              </a:spcBef>
              <a:spcAft>
                <a:spcPts val="0"/>
              </a:spcAft>
              <a:buSzPts val="1800"/>
              <a:buChar char="❖"/>
            </a:pPr>
            <a:r>
              <a:rPr lang="en" sz="1800"/>
              <a:t>Human metapneumovirus (HMPV)</a:t>
            </a:r>
            <a:endParaRPr sz="1800"/>
          </a:p>
          <a:p>
            <a:pPr marL="457200" lvl="0" indent="-342900" algn="l" rtl="0">
              <a:spcBef>
                <a:spcPts val="0"/>
              </a:spcBef>
              <a:spcAft>
                <a:spcPts val="0"/>
              </a:spcAft>
              <a:buSzPts val="1800"/>
              <a:buChar char="❖"/>
            </a:pPr>
            <a:r>
              <a:rPr lang="en" sz="1800"/>
              <a:t>Human rhinovirus / enterovirus (HRV)</a:t>
            </a:r>
            <a:endParaRPr sz="1800"/>
          </a:p>
          <a:p>
            <a:pPr marL="457200" lvl="0" indent="-342900" algn="l" rtl="0">
              <a:spcBef>
                <a:spcPts val="0"/>
              </a:spcBef>
              <a:spcAft>
                <a:spcPts val="0"/>
              </a:spcAft>
              <a:buSzPts val="1800"/>
              <a:buChar char="❖"/>
            </a:pPr>
            <a:r>
              <a:rPr lang="en" sz="1800"/>
              <a:t>Influenza A (A / A-H1 / A-H1-2009 / A-H3) (FluA)</a:t>
            </a:r>
            <a:endParaRPr sz="1800"/>
          </a:p>
          <a:p>
            <a:pPr marL="457200" lvl="0" indent="-342900" algn="l" rtl="0">
              <a:spcBef>
                <a:spcPts val="0"/>
              </a:spcBef>
              <a:spcAft>
                <a:spcPts val="0"/>
              </a:spcAft>
              <a:buSzPts val="1800"/>
              <a:buChar char="❖"/>
            </a:pPr>
            <a:r>
              <a:rPr lang="en" sz="1800"/>
              <a:t>Influenza B (FluB)</a:t>
            </a:r>
            <a:endParaRPr sz="1800"/>
          </a:p>
          <a:p>
            <a:pPr marL="457200" lvl="0" indent="-342900" algn="l" rtl="0">
              <a:spcBef>
                <a:spcPts val="0"/>
              </a:spcBef>
              <a:spcAft>
                <a:spcPts val="0"/>
              </a:spcAft>
              <a:buSzPts val="1800"/>
              <a:buChar char="❖"/>
            </a:pPr>
            <a:r>
              <a:rPr lang="en" sz="1800"/>
              <a:t>Parainfluenza virus (1 / 2 / 3 / 4) (PIV)</a:t>
            </a:r>
            <a:endParaRPr sz="1800"/>
          </a:p>
          <a:p>
            <a:pPr marL="457200" lvl="0" indent="-342900" algn="l" rtl="0">
              <a:spcBef>
                <a:spcPts val="0"/>
              </a:spcBef>
              <a:spcAft>
                <a:spcPts val="0"/>
              </a:spcAft>
              <a:buSzPts val="1800"/>
              <a:buChar char="❖"/>
            </a:pPr>
            <a:r>
              <a:rPr lang="en" sz="1800"/>
              <a:t>Respiratory Syncytial Virus (A / B) (RSV)</a:t>
            </a:r>
            <a:endParaRPr sz="1800"/>
          </a:p>
          <a:p>
            <a:pPr marL="457200" lvl="0" indent="-342900" algn="l" rtl="0">
              <a:spcBef>
                <a:spcPts val="0"/>
              </a:spcBef>
              <a:spcAft>
                <a:spcPts val="0"/>
              </a:spcAft>
              <a:buSzPts val="1800"/>
              <a:buChar char="❖"/>
            </a:pPr>
            <a:r>
              <a:rPr lang="en" sz="1800" i="1"/>
              <a:t>Chlamydia pneumoniae</a:t>
            </a:r>
            <a:endParaRPr sz="1800" i="1"/>
          </a:p>
          <a:p>
            <a:pPr marL="457200" lvl="0" indent="-342900" algn="l" rtl="0">
              <a:spcBef>
                <a:spcPts val="0"/>
              </a:spcBef>
              <a:spcAft>
                <a:spcPts val="0"/>
              </a:spcAft>
              <a:buSzPts val="1800"/>
              <a:buChar char="❖"/>
            </a:pPr>
            <a:r>
              <a:rPr lang="en" sz="1800" i="1"/>
              <a:t>Mycoplasma pneumoniae</a:t>
            </a:r>
            <a:endParaRPr sz="1800"/>
          </a:p>
        </p:txBody>
      </p:sp>
      <p:pic>
        <p:nvPicPr>
          <p:cNvPr id="188" name="Google Shape;188;p21"/>
          <p:cNvPicPr preferRelativeResize="0"/>
          <p:nvPr/>
        </p:nvPicPr>
        <p:blipFill>
          <a:blip r:embed="rId3">
            <a:alphaModFix/>
          </a:blip>
          <a:stretch>
            <a:fillRect/>
          </a:stretch>
        </p:blipFill>
        <p:spPr>
          <a:xfrm>
            <a:off x="4814525" y="2677050"/>
            <a:ext cx="3906101" cy="160252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On-screen Show (16:9)</PresentationFormat>
  <Paragraphs>133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Nunito</vt:lpstr>
      <vt:lpstr>Calibri</vt:lpstr>
      <vt:lpstr>Arial</vt:lpstr>
      <vt:lpstr>Shift</vt:lpstr>
      <vt:lpstr>ePlex Respiratory Pathogen Panel</vt:lpstr>
      <vt:lpstr>Why</vt:lpstr>
      <vt:lpstr>Goals</vt:lpstr>
      <vt:lpstr>The Right Instrumentation</vt:lpstr>
      <vt:lpstr>ePlex Respiratory Pathogen Panel</vt:lpstr>
      <vt:lpstr>Methods and Materials</vt:lpstr>
      <vt:lpstr>ePlex Respiratory Pathogen Panel</vt:lpstr>
      <vt:lpstr>Testing Methodology</vt:lpstr>
      <vt:lpstr>Test Pathogens</vt:lpstr>
      <vt:lpstr>PowerPoint Presentation</vt:lpstr>
      <vt:lpstr>PowerPoint Presentation</vt:lpstr>
      <vt:lpstr>Discussion</vt:lpstr>
      <vt:lpstr>An accurate diagnosis is vital in the elderly, children, and immunocompromised individuals because they are more susceptible to morbidities with higher severity and more susceptible to co-infections.</vt:lpstr>
      <vt:lpstr>Multiple Choice Question</vt:lpstr>
      <vt:lpstr>Multiple Choice Question</vt:lpstr>
      <vt:lpstr>References</vt:lpstr>
      <vt:lpstr>References (Pictures)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ePlex Respiratory Pathogen Panel</dc:title>
  <dc:creator>Pixie</dc:creator>
  <cp:lastModifiedBy>Susie Zanto</cp:lastModifiedBy>
  <cp:revision>1</cp:revision>
  <dcterms:modified xsi:type="dcterms:W3CDTF">2020-04-15T02:45:57Z</dcterms:modified>
</cp:coreProperties>
</file>